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Lst>
  <p:notesMasterIdLst>
    <p:notesMasterId r:id="rId18"/>
  </p:notesMasterIdLst>
  <p:handoutMasterIdLst>
    <p:handoutMasterId r:id="rId19"/>
  </p:handoutMasterIdLst>
  <p:sldIdLst>
    <p:sldId id="256" r:id="rId9"/>
    <p:sldId id="266" r:id="rId10"/>
    <p:sldId id="267" r:id="rId11"/>
    <p:sldId id="268" r:id="rId12"/>
    <p:sldId id="272" r:id="rId13"/>
    <p:sldId id="273" r:id="rId14"/>
    <p:sldId id="274" r:id="rId15"/>
    <p:sldId id="275" r:id="rId16"/>
    <p:sldId id="276" r:id="rId17"/>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0251" autoAdjust="0"/>
  </p:normalViewPr>
  <p:slideViewPr>
    <p:cSldViewPr snapToGrid="0">
      <p:cViewPr varScale="1">
        <p:scale>
          <a:sx n="113" d="100"/>
          <a:sy n="113" d="100"/>
        </p:scale>
        <p:origin x="1428"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9.png"/><Relationship Id="rId1" Type="http://schemas.openxmlformats.org/officeDocument/2006/relationships/themeOverride" Target="../theme/themeOverrid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[H7N9_WLD_2013_2017_CaseB_DataSet.xlsm]EpicurveMonth!PivotTable1</c:name>
    <c:fmtId val="-1"/>
  </c:pivotSource>
  <c:chart>
    <c:title>
      <c:tx>
        <c:rich>
          <a:bodyPr/>
          <a:lstStyle/>
          <a:p>
            <a:pPr>
              <a:defRPr/>
            </a:pPr>
            <a:r>
              <a:rPr lang="en-GB" sz="1400" b="0"/>
              <a:t>Number</a:t>
            </a:r>
            <a:r>
              <a:rPr lang="en-GB" sz="1400" b="0" baseline="0"/>
              <a:t> of cases</a:t>
            </a:r>
            <a:endParaRPr lang="en-GB" sz="1400" b="0"/>
          </a:p>
        </c:rich>
      </c:tx>
      <c:layout>
        <c:manualLayout>
          <c:xMode val="edge"/>
          <c:yMode val="edge"/>
          <c:x val="9.8923094089106833E-3"/>
          <c:y val="4.7228785907822797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blipFill>
            <a:blip xmlns:r="http://schemas.openxmlformats.org/officeDocument/2006/relationships" r:embed="rId2"/>
            <a:stretch>
              <a:fillRect/>
            </a:stretch>
          </a:blipFill>
        </c:spPr>
        <c:marker>
          <c:symbol val="none"/>
        </c:marker>
      </c:pivotFmt>
      <c:pivotFmt>
        <c:idx val="13"/>
        <c:spPr>
          <a:blipFill>
            <a:blip xmlns:r="http://schemas.openxmlformats.org/officeDocument/2006/relationships" r:embed="rId2"/>
            <a:stretch>
              <a:fillRect/>
            </a:stretch>
          </a:blipFill>
        </c:spPr>
        <c:marker>
          <c:symbol val="none"/>
        </c:marker>
      </c:pivotFmt>
      <c:pivotFmt>
        <c:idx val="14"/>
        <c:spPr>
          <a:blipFill>
            <a:blip xmlns:r="http://schemas.openxmlformats.org/officeDocument/2006/relationships" r:embed="rId2"/>
            <a:stretch>
              <a:fillRect/>
            </a:stretch>
          </a:blipFill>
        </c:spPr>
        <c:marker>
          <c:symbol val="none"/>
        </c:marker>
      </c:pivotFmt>
    </c:pivotFmts>
    <c:plotArea>
      <c:layout>
        <c:manualLayout>
          <c:layoutTarget val="inner"/>
          <c:xMode val="edge"/>
          <c:yMode val="edge"/>
          <c:x val="4.0106489945110298E-2"/>
          <c:y val="8.3522615182249363E-2"/>
          <c:w val="0.90923807097809461"/>
          <c:h val="0.68155693597487277"/>
        </c:manualLayout>
      </c:layout>
      <c:barChart>
        <c:barDir val="col"/>
        <c:grouping val="stacked"/>
        <c:varyColors val="0"/>
        <c:ser>
          <c:idx val="0"/>
          <c:order val="0"/>
          <c:tx>
            <c:strRef>
              <c:f>EpicurveMonth!$B$1</c:f>
              <c:strCache>
                <c:ptCount val="1"/>
                <c:pt idx="0">
                  <c:v>Total</c:v>
                </c:pt>
              </c:strCache>
            </c:strRef>
          </c:tx>
          <c:spPr>
            <a:blipFill>
              <a:blip xmlns:r="http://schemas.openxmlformats.org/officeDocument/2006/relationships" r:embed="rId2"/>
              <a:stretch>
                <a:fillRect/>
              </a:stretch>
            </a:blipFill>
          </c:spPr>
          <c:invertIfNegative val="0"/>
          <c:pictureOptions>
            <c:pictureFormat val="stackScale"/>
          </c:pictureOptions>
          <c:cat>
            <c:strRef>
              <c:f>EpicurveMonth!$A$2:$A$64</c:f>
              <c:strCache>
                <c:ptCount val="62"/>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pt idx="60">
                  <c:v>2018-01</c:v>
                </c:pt>
                <c:pt idx="61">
                  <c:v>2018-02</c:v>
                </c:pt>
              </c:strCache>
            </c:strRef>
          </c:cat>
          <c:val>
            <c:numRef>
              <c:f>EpicurveMonth!$B$2:$B$64</c:f>
              <c:numCache>
                <c:formatCode>General</c:formatCode>
                <c:ptCount val="62"/>
                <c:pt idx="0">
                  <c:v>0</c:v>
                </c:pt>
                <c:pt idx="1">
                  <c:v>2</c:v>
                </c:pt>
                <c:pt idx="2">
                  <c:v>31</c:v>
                </c:pt>
                <c:pt idx="3">
                  <c:v>98</c:v>
                </c:pt>
                <c:pt idx="4">
                  <c:v>2</c:v>
                </c:pt>
                <c:pt idx="5">
                  <c:v>0</c:v>
                </c:pt>
                <c:pt idx="6">
                  <c:v>2</c:v>
                </c:pt>
                <c:pt idx="7">
                  <c:v>0</c:v>
                </c:pt>
                <c:pt idx="8">
                  <c:v>0</c:v>
                </c:pt>
                <c:pt idx="9">
                  <c:v>3</c:v>
                </c:pt>
                <c:pt idx="10">
                  <c:v>4</c:v>
                </c:pt>
                <c:pt idx="11">
                  <c:v>16</c:v>
                </c:pt>
                <c:pt idx="12">
                  <c:v>171</c:v>
                </c:pt>
                <c:pt idx="13">
                  <c:v>58</c:v>
                </c:pt>
                <c:pt idx="14">
                  <c:v>27</c:v>
                </c:pt>
                <c:pt idx="15">
                  <c:v>23</c:v>
                </c:pt>
                <c:pt idx="16">
                  <c:v>11</c:v>
                </c:pt>
                <c:pt idx="17">
                  <c:v>3</c:v>
                </c:pt>
                <c:pt idx="18">
                  <c:v>1</c:v>
                </c:pt>
                <c:pt idx="19">
                  <c:v>1</c:v>
                </c:pt>
                <c:pt idx="20">
                  <c:v>2</c:v>
                </c:pt>
                <c:pt idx="21">
                  <c:v>2</c:v>
                </c:pt>
                <c:pt idx="22">
                  <c:v>11</c:v>
                </c:pt>
                <c:pt idx="23">
                  <c:v>26</c:v>
                </c:pt>
                <c:pt idx="24">
                  <c:v>90</c:v>
                </c:pt>
                <c:pt idx="25">
                  <c:v>56</c:v>
                </c:pt>
                <c:pt idx="26">
                  <c:v>14</c:v>
                </c:pt>
                <c:pt idx="27">
                  <c:v>7</c:v>
                </c:pt>
                <c:pt idx="28">
                  <c:v>14</c:v>
                </c:pt>
                <c:pt idx="29">
                  <c:v>1</c:v>
                </c:pt>
                <c:pt idx="30">
                  <c:v>0</c:v>
                </c:pt>
                <c:pt idx="31">
                  <c:v>0</c:v>
                </c:pt>
                <c:pt idx="32">
                  <c:v>2</c:v>
                </c:pt>
                <c:pt idx="33">
                  <c:v>2</c:v>
                </c:pt>
                <c:pt idx="34">
                  <c:v>3</c:v>
                </c:pt>
                <c:pt idx="35">
                  <c:v>17</c:v>
                </c:pt>
                <c:pt idx="36">
                  <c:v>33</c:v>
                </c:pt>
                <c:pt idx="37">
                  <c:v>24</c:v>
                </c:pt>
                <c:pt idx="38">
                  <c:v>13</c:v>
                </c:pt>
                <c:pt idx="39">
                  <c:v>11</c:v>
                </c:pt>
                <c:pt idx="40">
                  <c:v>8</c:v>
                </c:pt>
                <c:pt idx="41">
                  <c:v>6</c:v>
                </c:pt>
                <c:pt idx="42">
                  <c:v>3</c:v>
                </c:pt>
                <c:pt idx="43">
                  <c:v>0</c:v>
                </c:pt>
                <c:pt idx="44">
                  <c:v>0</c:v>
                </c:pt>
                <c:pt idx="45">
                  <c:v>4</c:v>
                </c:pt>
                <c:pt idx="46">
                  <c:v>13</c:v>
                </c:pt>
                <c:pt idx="47">
                  <c:v>150</c:v>
                </c:pt>
                <c:pt idx="48">
                  <c:v>227</c:v>
                </c:pt>
                <c:pt idx="49">
                  <c:v>106</c:v>
                </c:pt>
                <c:pt idx="50">
                  <c:v>82</c:v>
                </c:pt>
                <c:pt idx="51">
                  <c:v>97</c:v>
                </c:pt>
                <c:pt idx="52">
                  <c:v>56</c:v>
                </c:pt>
                <c:pt idx="53">
                  <c:v>23</c:v>
                </c:pt>
                <c:pt idx="54">
                  <c:v>2</c:v>
                </c:pt>
                <c:pt idx="55">
                  <c:v>5</c:v>
                </c:pt>
                <c:pt idx="56">
                  <c:v>1</c:v>
                </c:pt>
                <c:pt idx="57">
                  <c:v>0</c:v>
                </c:pt>
                <c:pt idx="58">
                  <c:v>1</c:v>
                </c:pt>
                <c:pt idx="59">
                  <c:v>0</c:v>
                </c:pt>
                <c:pt idx="60">
                  <c:v>1</c:v>
                </c:pt>
                <c:pt idx="61">
                  <c:v>1</c:v>
                </c:pt>
              </c:numCache>
            </c:numRef>
          </c:val>
          <c:extLst>
            <c:ext xmlns:c16="http://schemas.microsoft.com/office/drawing/2014/chart" uri="{C3380CC4-5D6E-409C-BE32-E72D297353CC}">
              <c16:uniqueId val="{00000000-DF84-45B6-ABF3-97263CC3DBED}"/>
            </c:ext>
          </c:extLst>
        </c:ser>
        <c:dLbls>
          <c:showLegendKey val="0"/>
          <c:showVal val="0"/>
          <c:showCatName val="0"/>
          <c:showSerName val="0"/>
          <c:showPercent val="0"/>
          <c:showBubbleSize val="0"/>
        </c:dLbls>
        <c:gapWidth val="0"/>
        <c:axId val="556758960"/>
        <c:axId val="559297672"/>
      </c:barChart>
      <c:catAx>
        <c:axId val="556758960"/>
        <c:scaling>
          <c:orientation val="minMax"/>
        </c:scaling>
        <c:delete val="0"/>
        <c:axPos val="b"/>
        <c:title>
          <c:tx>
            <c:rich>
              <a:bodyPr/>
              <a:lstStyle/>
              <a:p>
                <a:pPr>
                  <a:defRPr sz="1200"/>
                </a:pPr>
                <a:r>
                  <a:rPr lang="en-US" sz="1400"/>
                  <a:t>Month</a:t>
                </a:r>
                <a:r>
                  <a:rPr lang="en-US" sz="1400" baseline="0"/>
                  <a:t> of onset</a:t>
                </a:r>
                <a:endParaRPr lang="en-US" sz="1400"/>
              </a:p>
            </c:rich>
          </c:tx>
          <c:layout>
            <c:manualLayout>
              <c:xMode val="edge"/>
              <c:yMode val="edge"/>
              <c:x val="0.43102191217949148"/>
              <c:y val="0.91074467623536992"/>
            </c:manualLayout>
          </c:layout>
          <c:overlay val="0"/>
        </c:title>
        <c:numFmt formatCode="General" sourceLinked="0"/>
        <c:majorTickMark val="out"/>
        <c:minorTickMark val="none"/>
        <c:tickLblPos val="low"/>
        <c:txPr>
          <a:bodyPr/>
          <a:lstStyle/>
          <a:p>
            <a:pPr>
              <a:defRPr sz="1400"/>
            </a:pPr>
            <a:endParaRPr lang="en-US"/>
          </a:p>
        </c:txPr>
        <c:crossAx val="559297672"/>
        <c:crosses val="autoZero"/>
        <c:auto val="1"/>
        <c:lblAlgn val="ctr"/>
        <c:lblOffset val="100"/>
        <c:noMultiLvlLbl val="0"/>
      </c:catAx>
      <c:valAx>
        <c:axId val="559297672"/>
        <c:scaling>
          <c:orientation val="minMax"/>
          <c:min val="0"/>
        </c:scaling>
        <c:delete val="0"/>
        <c:axPos val="l"/>
        <c:numFmt formatCode="General" sourceLinked="1"/>
        <c:majorTickMark val="out"/>
        <c:minorTickMark val="none"/>
        <c:tickLblPos val="nextTo"/>
        <c:txPr>
          <a:bodyPr/>
          <a:lstStyle/>
          <a:p>
            <a:pPr>
              <a:defRPr sz="1100"/>
            </a:pPr>
            <a:endParaRPr lang="en-US"/>
          </a:p>
        </c:txPr>
        <c:crossAx val="556758960"/>
        <c:crosses val="autoZero"/>
        <c:crossBetween val="between"/>
      </c:valAx>
    </c:plotArea>
    <c:plotVisOnly val="1"/>
    <c:dispBlanksAs val="gap"/>
    <c:showDLblsOverMax val="0"/>
  </c:chart>
  <c:spPr>
    <a:ln>
      <a:noFill/>
    </a:ln>
  </c:spPr>
  <c:externalData r:id="rId3">
    <c:autoUpdate val="0"/>
  </c:externalData>
  <c:userShapes r:id="rId4"/>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[MERSCov_WLD_OLD_DataSet.xlsm]EpiCurveMonth!PivotTable1</c:name>
    <c:fmtId val="58"/>
  </c:pivotSource>
  <c:chart>
    <c:title>
      <c:tx>
        <c:rich>
          <a:bodyPr/>
          <a:lstStyle/>
          <a:p>
            <a:pPr>
              <a:defRPr/>
            </a:pPr>
            <a:r>
              <a:rPr lang="en-GB" sz="1200"/>
              <a:t>Number of cases by place of infection</a:t>
            </a:r>
          </a:p>
          <a:p>
            <a:pPr>
              <a:defRPr/>
            </a:pPr>
            <a:endParaRPr lang="en-GB" sz="1400"/>
          </a:p>
        </c:rich>
      </c:tx>
      <c:layout>
        <c:manualLayout>
          <c:xMode val="edge"/>
          <c:yMode val="edge"/>
          <c:x val="4.6937965861458632E-2"/>
          <c:y val="6.1943453918216103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marker>
          <c:symbol val="none"/>
        </c:marker>
      </c:pivotFmt>
      <c:pivotFmt>
        <c:idx val="14"/>
        <c:spPr>
          <a:solidFill>
            <a:srgbClr val="9BBB59">
              <a:lumMod val="50000"/>
            </a:srgbClr>
          </a:solidFill>
        </c:spPr>
        <c:marker>
          <c:symbol val="none"/>
        </c:marker>
      </c:pivotFmt>
      <c:pivotFmt>
        <c:idx val="15"/>
        <c:marker>
          <c:symbol val="none"/>
        </c:marker>
      </c:pivotFmt>
      <c:pivotFmt>
        <c:idx val="16"/>
        <c:spPr>
          <a:solidFill>
            <a:srgbClr val="9BBB59">
              <a:lumMod val="50000"/>
            </a:srgbClr>
          </a:solidFill>
        </c:spPr>
        <c:marker>
          <c:symbol val="none"/>
        </c:marker>
      </c:pivotFmt>
      <c:pivotFmt>
        <c:idx val="17"/>
        <c:marker>
          <c:symbol val="none"/>
        </c:marker>
      </c:pivotFmt>
    </c:pivotFmts>
    <c:plotArea>
      <c:layout>
        <c:manualLayout>
          <c:layoutTarget val="inner"/>
          <c:xMode val="edge"/>
          <c:yMode val="edge"/>
          <c:x val="0.10871811308525375"/>
          <c:y val="8.1263470872188215E-2"/>
          <c:w val="0.87279764384947123"/>
          <c:h val="0.63273799333449421"/>
        </c:manualLayout>
      </c:layout>
      <c:barChart>
        <c:barDir val="col"/>
        <c:grouping val="stacked"/>
        <c:varyColors val="0"/>
        <c:ser>
          <c:idx val="0"/>
          <c:order val="0"/>
          <c:tx>
            <c:strRef>
              <c:f>EpiCurveMonth!$B$3:$B$4</c:f>
              <c:strCache>
                <c:ptCount val="1"/>
                <c:pt idx="0">
                  <c:v>Middle East</c:v>
                </c:pt>
              </c:strCache>
            </c:strRef>
          </c:tx>
          <c:spPr>
            <a:solidFill>
              <a:srgbClr val="9BBB59">
                <a:lumMod val="50000"/>
              </a:srgbClr>
            </a:solidFill>
          </c:spPr>
          <c:invertIfNegative val="0"/>
          <c:cat>
            <c:strRef>
              <c:f>EpiCurveMonth!$A$5:$A$77</c:f>
              <c:strCache>
                <c:ptCount val="72"/>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pt idx="67">
                  <c:v>2017-10</c:v>
                </c:pt>
                <c:pt idx="68">
                  <c:v>2017-11</c:v>
                </c:pt>
                <c:pt idx="69">
                  <c:v>2017-12</c:v>
                </c:pt>
                <c:pt idx="70">
                  <c:v>2018-01</c:v>
                </c:pt>
                <c:pt idx="71">
                  <c:v>2018-02</c:v>
                </c:pt>
              </c:strCache>
            </c:strRef>
          </c:cat>
          <c:val>
            <c:numRef>
              <c:f>EpiCurveMonth!$B$5:$B$77</c:f>
              <c:numCache>
                <c:formatCode>General</c:formatCode>
                <c:ptCount val="72"/>
                <c:pt idx="0">
                  <c:v>1</c:v>
                </c:pt>
                <c:pt idx="1">
                  <c:v>8</c:v>
                </c:pt>
                <c:pt idx="2">
                  <c:v>0</c:v>
                </c:pt>
                <c:pt idx="3">
                  <c:v>1</c:v>
                </c:pt>
                <c:pt idx="4">
                  <c:v>0</c:v>
                </c:pt>
                <c:pt idx="5">
                  <c:v>0</c:v>
                </c:pt>
                <c:pt idx="6">
                  <c:v>1</c:v>
                </c:pt>
                <c:pt idx="7">
                  <c:v>5</c:v>
                </c:pt>
                <c:pt idx="8">
                  <c:v>0</c:v>
                </c:pt>
                <c:pt idx="9">
                  <c:v>0</c:v>
                </c:pt>
                <c:pt idx="10">
                  <c:v>3</c:v>
                </c:pt>
                <c:pt idx="11">
                  <c:v>2</c:v>
                </c:pt>
                <c:pt idx="12">
                  <c:v>2</c:v>
                </c:pt>
                <c:pt idx="13">
                  <c:v>19</c:v>
                </c:pt>
                <c:pt idx="14">
                  <c:v>26</c:v>
                </c:pt>
                <c:pt idx="15">
                  <c:v>21</c:v>
                </c:pt>
                <c:pt idx="16">
                  <c:v>18</c:v>
                </c:pt>
                <c:pt idx="17">
                  <c:v>25</c:v>
                </c:pt>
                <c:pt idx="18">
                  <c:v>41</c:v>
                </c:pt>
                <c:pt idx="19">
                  <c:v>15</c:v>
                </c:pt>
                <c:pt idx="20">
                  <c:v>15</c:v>
                </c:pt>
                <c:pt idx="21">
                  <c:v>22</c:v>
                </c:pt>
                <c:pt idx="22">
                  <c:v>8</c:v>
                </c:pt>
                <c:pt idx="23">
                  <c:v>20</c:v>
                </c:pt>
                <c:pt idx="24">
                  <c:v>48</c:v>
                </c:pt>
                <c:pt idx="25">
                  <c:v>344</c:v>
                </c:pt>
                <c:pt idx="26">
                  <c:v>170</c:v>
                </c:pt>
                <c:pt idx="27">
                  <c:v>31</c:v>
                </c:pt>
                <c:pt idx="28">
                  <c:v>4</c:v>
                </c:pt>
                <c:pt idx="29">
                  <c:v>4</c:v>
                </c:pt>
                <c:pt idx="30">
                  <c:v>32</c:v>
                </c:pt>
                <c:pt idx="31">
                  <c:v>37</c:v>
                </c:pt>
                <c:pt idx="32">
                  <c:v>29</c:v>
                </c:pt>
                <c:pt idx="33">
                  <c:v>15</c:v>
                </c:pt>
                <c:pt idx="34">
                  <c:v>27</c:v>
                </c:pt>
                <c:pt idx="35">
                  <c:v>81</c:v>
                </c:pt>
                <c:pt idx="36">
                  <c:v>40</c:v>
                </c:pt>
                <c:pt idx="37">
                  <c:v>14</c:v>
                </c:pt>
                <c:pt idx="38">
                  <c:v>35</c:v>
                </c:pt>
                <c:pt idx="39">
                  <c:v>37</c:v>
                </c:pt>
                <c:pt idx="40">
                  <c:v>27</c:v>
                </c:pt>
                <c:pt idx="41">
                  <c:v>147</c:v>
                </c:pt>
                <c:pt idx="42">
                  <c:v>48</c:v>
                </c:pt>
                <c:pt idx="43">
                  <c:v>25</c:v>
                </c:pt>
                <c:pt idx="44">
                  <c:v>3</c:v>
                </c:pt>
                <c:pt idx="45">
                  <c:v>6</c:v>
                </c:pt>
                <c:pt idx="46">
                  <c:v>12</c:v>
                </c:pt>
                <c:pt idx="47">
                  <c:v>28</c:v>
                </c:pt>
                <c:pt idx="48">
                  <c:v>49</c:v>
                </c:pt>
                <c:pt idx="49">
                  <c:v>16</c:v>
                </c:pt>
                <c:pt idx="50">
                  <c:v>2</c:v>
                </c:pt>
                <c:pt idx="51">
                  <c:v>48</c:v>
                </c:pt>
                <c:pt idx="52">
                  <c:v>12</c:v>
                </c:pt>
                <c:pt idx="53">
                  <c:v>9</c:v>
                </c:pt>
                <c:pt idx="54">
                  <c:v>9</c:v>
                </c:pt>
                <c:pt idx="55">
                  <c:v>14</c:v>
                </c:pt>
                <c:pt idx="56">
                  <c:v>33</c:v>
                </c:pt>
                <c:pt idx="57">
                  <c:v>19</c:v>
                </c:pt>
                <c:pt idx="58">
                  <c:v>23</c:v>
                </c:pt>
                <c:pt idx="59">
                  <c:v>19</c:v>
                </c:pt>
                <c:pt idx="60">
                  <c:v>22</c:v>
                </c:pt>
                <c:pt idx="61">
                  <c:v>18</c:v>
                </c:pt>
                <c:pt idx="62">
                  <c:v>19</c:v>
                </c:pt>
                <c:pt idx="63">
                  <c:v>59</c:v>
                </c:pt>
                <c:pt idx="64">
                  <c:v>8</c:v>
                </c:pt>
                <c:pt idx="65">
                  <c:v>39</c:v>
                </c:pt>
                <c:pt idx="66">
                  <c:v>9</c:v>
                </c:pt>
                <c:pt idx="67">
                  <c:v>14</c:v>
                </c:pt>
                <c:pt idx="68">
                  <c:v>14</c:v>
                </c:pt>
                <c:pt idx="69">
                  <c:v>13</c:v>
                </c:pt>
                <c:pt idx="70">
                  <c:v>17</c:v>
                </c:pt>
                <c:pt idx="71">
                  <c:v>10</c:v>
                </c:pt>
              </c:numCache>
            </c:numRef>
          </c:val>
          <c:extLst>
            <c:ext xmlns:c16="http://schemas.microsoft.com/office/drawing/2014/chart" uri="{C3380CC4-5D6E-409C-BE32-E72D297353CC}">
              <c16:uniqueId val="{00000000-33E9-45A9-9635-60863CAB711C}"/>
            </c:ext>
          </c:extLst>
        </c:ser>
        <c:ser>
          <c:idx val="1"/>
          <c:order val="1"/>
          <c:tx>
            <c:strRef>
              <c:f>EpiCurveMonth!$C$3:$C$4</c:f>
              <c:strCache>
                <c:ptCount val="1"/>
                <c:pt idx="0">
                  <c:v>Outside Middle East</c:v>
                </c:pt>
              </c:strCache>
            </c:strRef>
          </c:tx>
          <c:invertIfNegative val="0"/>
          <c:cat>
            <c:strRef>
              <c:f>EpiCurveMonth!$A$5:$A$77</c:f>
              <c:strCache>
                <c:ptCount val="72"/>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pt idx="67">
                  <c:v>2017-10</c:v>
                </c:pt>
                <c:pt idx="68">
                  <c:v>2017-11</c:v>
                </c:pt>
                <c:pt idx="69">
                  <c:v>2017-12</c:v>
                </c:pt>
                <c:pt idx="70">
                  <c:v>2018-01</c:v>
                </c:pt>
                <c:pt idx="71">
                  <c:v>2018-02</c:v>
                </c:pt>
              </c:strCache>
            </c:strRef>
          </c:cat>
          <c:val>
            <c:numRef>
              <c:f>EpiCurveMonth!$C$5:$C$77</c:f>
              <c:numCache>
                <c:formatCode>General</c:formatCode>
                <c:ptCount val="72"/>
                <c:pt idx="11">
                  <c:v>2</c:v>
                </c:pt>
                <c:pt idx="14">
                  <c:v>3</c:v>
                </c:pt>
                <c:pt idx="26">
                  <c:v>0</c:v>
                </c:pt>
                <c:pt idx="38">
                  <c:v>49</c:v>
                </c:pt>
                <c:pt idx="39">
                  <c:v>134</c:v>
                </c:pt>
                <c:pt idx="40">
                  <c:v>2</c:v>
                </c:pt>
              </c:numCache>
            </c:numRef>
          </c:val>
          <c:extLst>
            <c:ext xmlns:c16="http://schemas.microsoft.com/office/drawing/2014/chart" uri="{C3380CC4-5D6E-409C-BE32-E72D297353CC}">
              <c16:uniqueId val="{00000001-33E9-45A9-9635-60863CAB711C}"/>
            </c:ext>
          </c:extLst>
        </c:ser>
        <c:dLbls>
          <c:showLegendKey val="0"/>
          <c:showVal val="0"/>
          <c:showCatName val="0"/>
          <c:showSerName val="0"/>
          <c:showPercent val="0"/>
          <c:showBubbleSize val="0"/>
        </c:dLbls>
        <c:gapWidth val="0"/>
        <c:overlap val="100"/>
        <c:axId val="562505720"/>
        <c:axId val="176459512"/>
      </c:barChart>
      <c:catAx>
        <c:axId val="562505720"/>
        <c:scaling>
          <c:orientation val="minMax"/>
        </c:scaling>
        <c:delete val="0"/>
        <c:axPos val="b"/>
        <c:title>
          <c:tx>
            <c:rich>
              <a:bodyPr/>
              <a:lstStyle/>
              <a:p>
                <a:pPr>
                  <a:defRPr sz="1200"/>
                </a:pPr>
                <a:r>
                  <a:rPr lang="en-US"/>
                  <a:t>Year and Month*</a:t>
                </a:r>
              </a:p>
            </c:rich>
          </c:tx>
          <c:layout>
            <c:manualLayout>
              <c:xMode val="edge"/>
              <c:yMode val="edge"/>
              <c:x val="0.40345245853766243"/>
              <c:y val="0.86058016141391058"/>
            </c:manualLayout>
          </c:layout>
          <c:overlay val="0"/>
        </c:title>
        <c:numFmt formatCode="General" sourceLinked="0"/>
        <c:majorTickMark val="out"/>
        <c:minorTickMark val="none"/>
        <c:tickLblPos val="low"/>
        <c:crossAx val="176459512"/>
        <c:crosses val="autoZero"/>
        <c:auto val="1"/>
        <c:lblAlgn val="ctr"/>
        <c:lblOffset val="100"/>
        <c:noMultiLvlLbl val="0"/>
      </c:catAx>
      <c:valAx>
        <c:axId val="176459512"/>
        <c:scaling>
          <c:orientation val="minMax"/>
          <c:min val="0"/>
        </c:scaling>
        <c:delete val="0"/>
        <c:axPos val="l"/>
        <c:numFmt formatCode="General" sourceLinked="1"/>
        <c:majorTickMark val="out"/>
        <c:minorTickMark val="none"/>
        <c:tickLblPos val="nextTo"/>
        <c:crossAx val="562505720"/>
        <c:crosses val="autoZero"/>
        <c:crossBetween val="between"/>
      </c:valAx>
    </c:plotArea>
    <c:legend>
      <c:legendPos val="b"/>
      <c:layout>
        <c:manualLayout>
          <c:xMode val="edge"/>
          <c:yMode val="edge"/>
          <c:x val="0.76609180297510304"/>
          <c:y val="9.8465948415247459E-2"/>
          <c:w val="0.17157035153509476"/>
          <c:h val="0.12724087760705122"/>
        </c:manualLayout>
      </c:layout>
      <c:overlay val="0"/>
    </c:legend>
    <c:plotVisOnly val="1"/>
    <c:dispBlanksAs val="gap"/>
    <c:showDLblsOverMax val="0"/>
  </c:chart>
  <c:spPr>
    <a:ln>
      <a:noFill/>
    </a:ln>
  </c:spPr>
  <c:externalData r:id="rId2">
    <c:autoUpdate val="0"/>
  </c:externalData>
  <c:userShapes r:id="rId3"/>
  <c:extLst>
    <c:ext xmlns:c14="http://schemas.microsoft.com/office/drawing/2007/8/2/chart" uri="{781A3756-C4B2-4CAC-9D66-4F8BD8637D16}">
      <c14:pivotOptions>
        <c14:dropZoneSeries val="1"/>
      </c14:pivotOptions>
    </c:ext>
  </c:extLst>
</c:chartSpace>
</file>

<file path=ppt/drawings/drawing1.xml><?xml version="1.0" encoding="utf-8"?>
<c:userShapes xmlns:c="http://schemas.openxmlformats.org/drawingml/2006/chart">
  <cdr:relSizeAnchor xmlns:cdr="http://schemas.openxmlformats.org/drawingml/2006/chartDrawing">
    <cdr:from>
      <cdr:x>0.56886</cdr:x>
      <cdr:y>0.89973</cdr:y>
    </cdr:from>
    <cdr:to>
      <cdr:x>0.9935</cdr:x>
      <cdr:y>1</cdr:y>
    </cdr:to>
    <cdr:sp macro="" textlink="">
      <cdr:nvSpPr>
        <cdr:cNvPr id="2" name="TextBox 1"/>
        <cdr:cNvSpPr txBox="1"/>
      </cdr:nvSpPr>
      <cdr:spPr>
        <a:xfrm xmlns:a="http://schemas.openxmlformats.org/drawingml/2006/main">
          <a:off x="5121097" y="4835540"/>
          <a:ext cx="3822835" cy="5388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t>*If month of</a:t>
          </a:r>
          <a:r>
            <a:rPr lang="en-GB" sz="1000" baseline="0" dirty="0"/>
            <a:t> </a:t>
          </a:r>
          <a:r>
            <a:rPr lang="en-GB" sz="1000" dirty="0"/>
            <a:t>onset is not available month of reporting has been used</a:t>
          </a:r>
        </a:p>
      </cdr:txBody>
    </cdr:sp>
  </cdr:relSizeAnchor>
  <cdr:relSizeAnchor xmlns:cdr="http://schemas.openxmlformats.org/drawingml/2006/chartDrawing">
    <cdr:from>
      <cdr:x>0.92979</cdr:x>
      <cdr:y>0.73126</cdr:y>
    </cdr:from>
    <cdr:to>
      <cdr:x>0.95413</cdr:x>
      <cdr:y>0.75244</cdr:y>
    </cdr:to>
    <cdr:sp macro="" textlink="">
      <cdr:nvSpPr>
        <cdr:cNvPr id="3" name="TextBox 2"/>
        <cdr:cNvSpPr txBox="1"/>
      </cdr:nvSpPr>
      <cdr:spPr>
        <a:xfrm xmlns:a="http://schemas.openxmlformats.org/drawingml/2006/main">
          <a:off x="12350961" y="5696743"/>
          <a:ext cx="323295" cy="1649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0.58922</cdr:x>
      <cdr:y>0.84414</cdr:y>
    </cdr:from>
    <cdr:to>
      <cdr:x>0.98111</cdr:x>
      <cdr:y>0.98374</cdr:y>
    </cdr:to>
    <cdr:sp macro="" textlink="">
      <cdr:nvSpPr>
        <cdr:cNvPr id="2" name="TextBox 1"/>
        <cdr:cNvSpPr txBox="1"/>
      </cdr:nvSpPr>
      <cdr:spPr>
        <a:xfrm xmlns:a="http://schemas.openxmlformats.org/drawingml/2006/main">
          <a:off x="4136280" y="3461405"/>
          <a:ext cx="2751039" cy="572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*If month of onset is not available month of reporting has been used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525463"/>
            <a:ext cx="3113087" cy="23336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342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525463"/>
            <a:ext cx="3113087" cy="23336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20926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2FDDF63-1D96-41E2-B2D8-1B0E7773105C}" type="datetimeFigureOut">
              <a:rPr lang="en-GB" smtClean="0"/>
              <a:t>02/03/2018</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AB5ADD4-D424-44B7-989E-736CB01BF978}" type="slidenum">
              <a:rPr lang="en-GB" smtClean="0"/>
              <a:t>‹#›</a:t>
            </a:fld>
            <a:endParaRPr lang="en-GB"/>
          </a:p>
        </p:txBody>
      </p:sp>
    </p:spTree>
    <p:extLst>
      <p:ext uri="{BB962C8B-B14F-4D97-AF65-F5344CB8AC3E}">
        <p14:creationId xmlns:p14="http://schemas.microsoft.com/office/powerpoint/2010/main" val="105668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1259" name="Picture 11" descr="Presentation_Template_Title_new"/>
          <p:cNvPicPr>
            <a:picLocks noChangeAspect="1" noChangeArrowheads="1"/>
          </p:cNvPicPr>
          <p:nvPr userDrawn="1"/>
        </p:nvPicPr>
        <p:blipFill>
          <a:blip r:embed="rId2" cstate="print"/>
          <a:srcRect l="6698" b="51321"/>
          <a:stretch>
            <a:fillRect/>
          </a:stretch>
        </p:blipFill>
        <p:spPr bwMode="auto">
          <a:xfrm>
            <a:off x="0" y="3519577"/>
            <a:ext cx="8531526" cy="3338423"/>
          </a:xfrm>
          <a:prstGeom prst="rect">
            <a:avLst/>
          </a:prstGeom>
          <a:noFill/>
        </p:spPr>
      </p:pic>
      <p:pic>
        <p:nvPicPr>
          <p:cNvPr id="6" name="Picture 11" descr="Presentation_Template_Title_new"/>
          <p:cNvPicPr>
            <a:picLocks noChangeAspect="1" noChangeArrowheads="1"/>
          </p:cNvPicPr>
          <p:nvPr userDrawn="1"/>
        </p:nvPicPr>
        <p:blipFill>
          <a:blip r:embed="rId2" cstate="print"/>
          <a:srcRect l="88145" t="24822" b="51321"/>
          <a:stretch>
            <a:fillRect/>
          </a:stretch>
        </p:blipFill>
        <p:spPr bwMode="auto">
          <a:xfrm>
            <a:off x="8059946" y="5221857"/>
            <a:ext cx="1084054" cy="1636143"/>
          </a:xfrm>
          <a:prstGeom prst="rect">
            <a:avLst/>
          </a:prstGeom>
          <a:noFill/>
        </p:spPr>
      </p:pic>
    </p:spTree>
    <p:extLst>
      <p:ext uri="{BB962C8B-B14F-4D97-AF65-F5344CB8AC3E}">
        <p14:creationId xmlns:p14="http://schemas.microsoft.com/office/powerpoint/2010/main" val="3902647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020134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609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03EB6DBE-270A-4802-82E6-D2E1551E77A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31885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9.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 id="2147483718"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6" cstate="print"/>
          <a:srcRect t="45416"/>
          <a:stretch>
            <a:fillRect/>
          </a:stretch>
        </p:blipFill>
        <p:spPr bwMode="auto">
          <a:xfrm>
            <a:off x="0" y="3114675"/>
            <a:ext cx="9144000" cy="3743325"/>
          </a:xfrm>
          <a:prstGeom prst="rect">
            <a:avLst/>
          </a:prstGeom>
          <a:noFill/>
        </p:spPr>
      </p:pic>
      <p:pic>
        <p:nvPicPr>
          <p:cNvPr id="180234" name="Picture 10"/>
          <p:cNvPicPr>
            <a:picLocks noChangeArrowheads="1"/>
          </p:cNvPicPr>
          <p:nvPr/>
        </p:nvPicPr>
        <p:blipFill>
          <a:blip r:embed="rId7"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extLst>
      <p:ext uri="{BB962C8B-B14F-4D97-AF65-F5344CB8AC3E}">
        <p14:creationId xmlns:p14="http://schemas.microsoft.com/office/powerpoint/2010/main" val="349787079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p:timing>
    <p:tnLst>
      <p:par>
        <p:cTn id="1" dur="indefinite" restart="never" nodeType="tmRoot"/>
      </p:par>
    </p:tnLst>
  </p:timing>
  <p:hf sldNum="0" hdr="0" ftr="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chp.gov.hk/en/guideline1_year/29/134/332.html" TargetMode="External"/><Relationship Id="rId2" Type="http://schemas.openxmlformats.org/officeDocument/2006/relationships/hyperlink" Target="http://www.who.int/influenza/human_animal_interface/Influenza_Summary_IRA_HA_interface_04_20_2017.pdf?ua=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9, 2018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799" y="413723"/>
            <a:ext cx="6861909" cy="590931"/>
          </a:xfrm>
          <a:prstGeom prst="rect">
            <a:avLst/>
          </a:prstGeom>
          <a:noFill/>
        </p:spPr>
        <p:txBody>
          <a:bodyPr wrap="square" rtlCol="0">
            <a:spAutoFit/>
          </a:bodyPr>
          <a:lstStyle/>
          <a:p>
            <a:r>
              <a:rPr lang="en-US" sz="1200" b="1" dirty="0">
                <a:solidFill>
                  <a:sysClr val="windowText" lastClr="000000"/>
                </a:solidFill>
                <a:ea typeface="Tahoma" panose="020B0604030504040204" pitchFamily="34" charset="0"/>
                <a:cs typeface="Tahoma" panose="020B0604030504040204" pitchFamily="34" charset="0"/>
              </a:rPr>
              <a:t>Distribution of confirmed human cases of yellow fever by </a:t>
            </a:r>
            <a:r>
              <a:rPr lang="en-US" sz="1200" b="1" dirty="0" smtClean="0">
                <a:solidFill>
                  <a:sysClr val="windowText" lastClr="000000"/>
                </a:solidFill>
                <a:ea typeface="Tahoma" panose="020B0604030504040204" pitchFamily="34" charset="0"/>
                <a:cs typeface="Tahoma" panose="020B0604030504040204" pitchFamily="34" charset="0"/>
              </a:rPr>
              <a:t>month, </a:t>
            </a:r>
            <a:r>
              <a:rPr lang="en-US" sz="1200" b="1" dirty="0">
                <a:solidFill>
                  <a:sysClr val="windowText" lastClr="000000"/>
                </a:solidFill>
                <a:ea typeface="Tahoma" panose="020B0604030504040204" pitchFamily="34" charset="0"/>
                <a:cs typeface="Tahoma" panose="020B0604030504040204" pitchFamily="34" charset="0"/>
              </a:rPr>
              <a:t>Brazil, </a:t>
            </a:r>
            <a:endParaRPr lang="en-US" sz="1200" b="1" dirty="0" smtClean="0">
              <a:solidFill>
                <a:sysClr val="windowText" lastClr="000000"/>
              </a:solidFill>
              <a:ea typeface="Tahoma" panose="020B0604030504040204" pitchFamily="34" charset="0"/>
              <a:cs typeface="Tahoma" panose="020B0604030504040204" pitchFamily="34" charset="0"/>
            </a:endParaRPr>
          </a:p>
          <a:p>
            <a:r>
              <a:rPr lang="en-US" sz="1200" b="1" dirty="0" smtClean="0">
                <a:solidFill>
                  <a:sysClr val="windowText" lastClr="000000"/>
                </a:solidFill>
                <a:ea typeface="Tahoma" panose="020B0604030504040204" pitchFamily="34" charset="0"/>
                <a:cs typeface="Tahoma" panose="020B0604030504040204" pitchFamily="34" charset="0"/>
              </a:rPr>
              <a:t>January 2017– February 2018</a:t>
            </a:r>
            <a:endParaRPr lang="en-GB" sz="1200" b="1" dirty="0">
              <a:solidFill>
                <a:sysClr val="windowText" lastClr="000000"/>
              </a:solidFill>
              <a:ea typeface="Tahoma" panose="020B0604030504040204" pitchFamily="34" charset="0"/>
              <a:cs typeface="Tahoma" panose="020B0604030504040204" pitchFamily="34" charset="0"/>
            </a:endParaRPr>
          </a:p>
          <a:p>
            <a:endParaRPr lang="en-GB" sz="1200" b="1" dirty="0"/>
          </a:p>
        </p:txBody>
      </p:sp>
      <p:pic>
        <p:nvPicPr>
          <p:cNvPr id="5" name="Picture 4"/>
          <p:cNvPicPr>
            <a:picLocks noChangeAspect="1"/>
          </p:cNvPicPr>
          <p:nvPr/>
        </p:nvPicPr>
        <p:blipFill>
          <a:blip r:embed="rId2"/>
          <a:stretch>
            <a:fillRect/>
          </a:stretch>
        </p:blipFill>
        <p:spPr>
          <a:xfrm>
            <a:off x="215192" y="1316433"/>
            <a:ext cx="8389312" cy="4645455"/>
          </a:xfrm>
          <a:prstGeom prst="rect">
            <a:avLst/>
          </a:prstGeom>
        </p:spPr>
      </p:pic>
    </p:spTree>
    <p:extLst>
      <p:ext uri="{BB962C8B-B14F-4D97-AF65-F5344CB8AC3E}">
        <p14:creationId xmlns:p14="http://schemas.microsoft.com/office/powerpoint/2010/main" val="159176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2431" y="287230"/>
            <a:ext cx="6713415" cy="424732"/>
          </a:xfrm>
          <a:prstGeom prst="rect">
            <a:avLst/>
          </a:prstGeom>
          <a:noFill/>
        </p:spPr>
        <p:txBody>
          <a:bodyPr wrap="square" rtlCol="0">
            <a:spAutoFit/>
          </a:bodyPr>
          <a:lstStyle/>
          <a:p>
            <a:r>
              <a:rPr lang="en-GB" sz="1200" b="1" dirty="0"/>
              <a:t>Distribution of confirmed yellow fever cases by </a:t>
            </a:r>
            <a:r>
              <a:rPr lang="en-GB" sz="1200" b="1" dirty="0" smtClean="0"/>
              <a:t>state, </a:t>
            </a:r>
            <a:r>
              <a:rPr lang="en-GB" sz="1200" b="1" dirty="0"/>
              <a:t>Brazil, </a:t>
            </a:r>
            <a:r>
              <a:rPr lang="en-GB" sz="1200" b="1" dirty="0" smtClean="0"/>
              <a:t>July 2017 </a:t>
            </a:r>
            <a:r>
              <a:rPr lang="en-GB" sz="1200" b="1" smtClean="0"/>
              <a:t>– 28 </a:t>
            </a:r>
            <a:r>
              <a:rPr lang="en-GB" sz="1200" b="1" dirty="0" smtClean="0"/>
              <a:t>February 2018</a:t>
            </a:r>
            <a:endParaRPr lang="en-GB" sz="1200" b="1" dirty="0"/>
          </a:p>
        </p:txBody>
      </p:sp>
      <p:pic>
        <p:nvPicPr>
          <p:cNvPr id="5" name="Picture 4"/>
          <p:cNvPicPr>
            <a:picLocks noChangeAspect="1"/>
          </p:cNvPicPr>
          <p:nvPr/>
        </p:nvPicPr>
        <p:blipFill>
          <a:blip r:embed="rId2"/>
          <a:stretch>
            <a:fillRect/>
          </a:stretch>
        </p:blipFill>
        <p:spPr>
          <a:xfrm>
            <a:off x="1645921" y="852345"/>
            <a:ext cx="5547359" cy="5547359"/>
          </a:xfrm>
          <a:prstGeom prst="rect">
            <a:avLst/>
          </a:prstGeom>
        </p:spPr>
      </p:pic>
    </p:spTree>
    <p:extLst>
      <p:ext uri="{BB962C8B-B14F-4D97-AF65-F5344CB8AC3E}">
        <p14:creationId xmlns:p14="http://schemas.microsoft.com/office/powerpoint/2010/main" val="226838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5558" y="450539"/>
            <a:ext cx="7886700" cy="422297"/>
          </a:xfrm>
        </p:spPr>
        <p:txBody>
          <a:bodyPr>
            <a:noAutofit/>
          </a:bodyPr>
          <a:lstStyle/>
          <a:p>
            <a:r>
              <a:rPr lang="en-GB" sz="1200" kern="1200" dirty="0" smtClean="0">
                <a:solidFill>
                  <a:schemeClr val="tx1"/>
                </a:solidFill>
                <a:ea typeface="+mn-ea"/>
                <a:cs typeface="+mn-cs"/>
              </a:rPr>
              <a:t>Distribution </a:t>
            </a:r>
            <a:r>
              <a:rPr lang="en-GB" sz="1200" kern="1200" dirty="0">
                <a:solidFill>
                  <a:schemeClr val="tx1"/>
                </a:solidFill>
                <a:ea typeface="+mn-ea"/>
                <a:cs typeface="+mn-cs"/>
              </a:rPr>
              <a:t>of norovirus cases in Winter </a:t>
            </a:r>
            <a:r>
              <a:rPr lang="en-GB" sz="1200" kern="1200" dirty="0" smtClean="0">
                <a:solidFill>
                  <a:schemeClr val="tx1"/>
                </a:solidFill>
                <a:ea typeface="+mn-ea"/>
                <a:cs typeface="+mn-cs"/>
              </a:rPr>
              <a:t>Olympics, </a:t>
            </a:r>
            <a:r>
              <a:rPr lang="en-GB" sz="1200" kern="1200" dirty="0" err="1" smtClean="0">
                <a:solidFill>
                  <a:schemeClr val="tx1"/>
                </a:solidFill>
                <a:ea typeface="+mn-ea"/>
                <a:cs typeface="+mn-cs"/>
              </a:rPr>
              <a:t>Pyeongchang</a:t>
            </a:r>
            <a:r>
              <a:rPr lang="en-GB" sz="1200" kern="1200" dirty="0" smtClean="0">
                <a:solidFill>
                  <a:schemeClr val="tx1"/>
                </a:solidFill>
                <a:ea typeface="+mn-ea"/>
                <a:cs typeface="+mn-cs"/>
              </a:rPr>
              <a:t>, the Republic of Korea, February 2018 </a:t>
            </a:r>
            <a:r>
              <a:rPr lang="en-GB" sz="1200" kern="1200" dirty="0">
                <a:solidFill>
                  <a:schemeClr val="tx1"/>
                </a:solidFill>
                <a:ea typeface="+mn-ea"/>
                <a:cs typeface="+mn-cs"/>
              </a:rPr>
              <a:t>(</a:t>
            </a:r>
            <a:r>
              <a:rPr lang="en-GB" sz="1200" kern="1200" dirty="0" smtClean="0">
                <a:solidFill>
                  <a:schemeClr val="tx1"/>
                </a:solidFill>
                <a:ea typeface="+mn-ea"/>
                <a:cs typeface="+mn-cs"/>
              </a:rPr>
              <a:t>n=324) </a:t>
            </a:r>
            <a:endParaRPr lang="en-GB" sz="1200" kern="1200" dirty="0">
              <a:solidFill>
                <a:schemeClr val="tx1"/>
              </a:solidFill>
              <a:ea typeface="+mn-ea"/>
              <a:cs typeface="+mn-cs"/>
            </a:endParaRPr>
          </a:p>
        </p:txBody>
      </p:sp>
      <p:pic>
        <p:nvPicPr>
          <p:cNvPr id="5" name="Picture 4"/>
          <p:cNvPicPr>
            <a:picLocks noChangeAspect="1"/>
          </p:cNvPicPr>
          <p:nvPr/>
        </p:nvPicPr>
        <p:blipFill>
          <a:blip r:embed="rId2"/>
          <a:stretch>
            <a:fillRect/>
          </a:stretch>
        </p:blipFill>
        <p:spPr>
          <a:xfrm>
            <a:off x="2296972" y="714374"/>
            <a:ext cx="4491533" cy="5812573"/>
          </a:xfrm>
          <a:prstGeom prst="rect">
            <a:avLst/>
          </a:prstGeom>
        </p:spPr>
      </p:pic>
    </p:spTree>
    <p:extLst>
      <p:ext uri="{BB962C8B-B14F-4D97-AF65-F5344CB8AC3E}">
        <p14:creationId xmlns:p14="http://schemas.microsoft.com/office/powerpoint/2010/main" val="357678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276" y="362724"/>
            <a:ext cx="8332187" cy="424732"/>
          </a:xfrm>
          <a:prstGeom prst="rect">
            <a:avLst/>
          </a:prstGeom>
        </p:spPr>
        <p:txBody>
          <a:bodyPr wrap="square">
            <a:spAutoFit/>
          </a:bodyPr>
          <a:lstStyle/>
          <a:p>
            <a:pPr>
              <a:defRPr/>
            </a:pPr>
            <a:r>
              <a:rPr lang="en-GB" sz="1200" b="1" dirty="0"/>
              <a:t>Distribution of confirmed cases of A(H7N9) by first available month* </a:t>
            </a:r>
          </a:p>
          <a:p>
            <a:pPr>
              <a:defRPr/>
            </a:pPr>
            <a:r>
              <a:rPr lang="en-GB" sz="1200" b="1" dirty="0"/>
              <a:t>February 2013 – </a:t>
            </a:r>
            <a:r>
              <a:rPr lang="en-GB" sz="1200" b="1" dirty="0" smtClean="0"/>
              <a:t>28 </a:t>
            </a:r>
            <a:r>
              <a:rPr lang="en-GB" sz="1200" b="1" dirty="0"/>
              <a:t>February 2018 (n= 1 567)</a:t>
            </a:r>
          </a:p>
        </p:txBody>
      </p:sp>
      <p:graphicFrame>
        <p:nvGraphicFramePr>
          <p:cNvPr id="6" name="Chart 5"/>
          <p:cNvGraphicFramePr>
            <a:graphicFrameLocks/>
          </p:cNvGraphicFramePr>
          <p:nvPr>
            <p:extLst>
              <p:ext uri="{D42A27DB-BD31-4B8C-83A1-F6EECF244321}">
                <p14:modId xmlns:p14="http://schemas.microsoft.com/office/powerpoint/2010/main" val="555360447"/>
              </p:ext>
            </p:extLst>
          </p:nvPr>
        </p:nvGraphicFramePr>
        <p:xfrm>
          <a:off x="200068" y="995539"/>
          <a:ext cx="9002454" cy="5374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2358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25450"/>
            <a:ext cx="8653463" cy="258532"/>
          </a:xfrm>
          <a:prstGeom prst="rect">
            <a:avLst/>
          </a:prstGeom>
        </p:spPr>
        <p:txBody>
          <a:bodyPr>
            <a:spAutoFit/>
          </a:bodyPr>
          <a:lstStyle/>
          <a:p>
            <a:pPr>
              <a:defRPr/>
            </a:pPr>
            <a:r>
              <a:rPr lang="en-GB" sz="1200" b="1" dirty="0"/>
              <a:t>Distribution of confirmed cases of A(H7N9) by </a:t>
            </a:r>
            <a:r>
              <a:rPr lang="en-GB" sz="1200" b="1" dirty="0" smtClean="0"/>
              <a:t>season, February </a:t>
            </a:r>
            <a:r>
              <a:rPr lang="en-GB" sz="1200" b="1" dirty="0"/>
              <a:t>2013 to </a:t>
            </a:r>
            <a:r>
              <a:rPr lang="en-GB" sz="1200" b="1" dirty="0" smtClean="0"/>
              <a:t>28 </a:t>
            </a:r>
            <a:r>
              <a:rPr lang="en-GB" sz="1200" b="1" dirty="0"/>
              <a:t>February 2018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32" t="3326" r="932" b="1682"/>
          <a:stretch/>
        </p:blipFill>
        <p:spPr>
          <a:xfrm>
            <a:off x="304800" y="931738"/>
            <a:ext cx="7952975" cy="5411397"/>
          </a:xfrm>
          <a:prstGeom prst="rect">
            <a:avLst/>
          </a:prstGeom>
        </p:spPr>
      </p:pic>
    </p:spTree>
    <p:extLst>
      <p:ext uri="{BB962C8B-B14F-4D97-AF65-F5344CB8AC3E}">
        <p14:creationId xmlns:p14="http://schemas.microsoft.com/office/powerpoint/2010/main" val="3047330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255373" y="1306627"/>
            <a:ext cx="8942602"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defRPr/>
            </a:pPr>
            <a:r>
              <a:rPr lang="en-GB" altLang="ko-KR" sz="1200" b="1" dirty="0"/>
              <a:t>Number of reported cases and fatalities due to A(H7N9) infection </a:t>
            </a:r>
          </a:p>
        </p:txBody>
      </p:sp>
      <p:sp>
        <p:nvSpPr>
          <p:cNvPr id="7171" name="TextBox 1"/>
          <p:cNvSpPr txBox="1">
            <a:spLocks noChangeArrowheads="1"/>
          </p:cNvSpPr>
          <p:nvPr/>
        </p:nvSpPr>
        <p:spPr bwMode="auto">
          <a:xfrm>
            <a:off x="12700" y="5347252"/>
            <a:ext cx="8763000" cy="111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dirty="0">
                <a:solidFill>
                  <a:srgbClr val="000000"/>
                </a:solidFill>
                <a:latin typeface="Calibri" panose="020F0502020204030204" pitchFamily="34" charset="0"/>
                <a:cs typeface="Calibri" panose="020F0502020204030204" pitchFamily="34" charset="0"/>
              </a:rPr>
              <a:t>Source: WHO and Hong Kong Centre for Health Protection</a:t>
            </a:r>
          </a:p>
          <a:p>
            <a:r>
              <a:rPr lang="en-GB" altLang="en-US" sz="1200" dirty="0">
                <a:solidFill>
                  <a:srgbClr val="000000"/>
                </a:solidFill>
                <a:latin typeface="Calibri" panose="020F0502020204030204" pitchFamily="34" charset="0"/>
                <a:cs typeface="Calibri" panose="020F0502020204030204" pitchFamily="34" charset="0"/>
                <a:hlinkClick r:id="rId2"/>
              </a:rPr>
              <a:t>http://www.who.int/influenza/human_animal_interface/Influenza_Summary_IRA_HA_interface_04_20_2017.pdf?ua=1</a:t>
            </a:r>
            <a:endParaRPr lang="en-GB" altLang="en-US" sz="1200" dirty="0">
              <a:solidFill>
                <a:srgbClr val="000000"/>
              </a:solidFill>
              <a:latin typeface="Calibri" panose="020F0502020204030204" pitchFamily="34" charset="0"/>
              <a:cs typeface="Calibri" panose="020F0502020204030204" pitchFamily="34" charset="0"/>
            </a:endParaRPr>
          </a:p>
          <a:p>
            <a:r>
              <a:rPr lang="en-GB" altLang="en-US" sz="1200" dirty="0">
                <a:solidFill>
                  <a:srgbClr val="000000"/>
                </a:solidFill>
                <a:latin typeface="Calibri" panose="020F0502020204030204" pitchFamily="34" charset="0"/>
                <a:cs typeface="Calibri" panose="020F0502020204030204" pitchFamily="34" charset="0"/>
                <a:hlinkClick r:id="rId3"/>
              </a:rPr>
              <a:t>http://www.chp.gov.hk/en/guideline1_year/29/134/332.html</a:t>
            </a:r>
            <a:r>
              <a:rPr lang="en-GB" altLang="en-US" sz="1200" dirty="0">
                <a:solidFill>
                  <a:srgbClr val="000000"/>
                </a:solidFill>
                <a:latin typeface="Calibri" panose="020F0502020204030204" pitchFamily="34" charset="0"/>
                <a:cs typeface="Calibri" panose="020F0502020204030204" pitchFamily="34" charset="0"/>
              </a:rPr>
              <a:t>  </a:t>
            </a:r>
            <a:endParaRPr lang="en-GB" altLang="en-US" sz="1200" dirty="0" smtClean="0">
              <a:solidFill>
                <a:srgbClr val="000000"/>
              </a:solidFill>
              <a:latin typeface="Calibri" panose="020F0502020204030204" pitchFamily="34" charset="0"/>
              <a:cs typeface="Calibri" panose="020F0502020204030204" pitchFamily="34" charset="0"/>
            </a:endParaRPr>
          </a:p>
          <a:p>
            <a:r>
              <a:rPr lang="en-GB" altLang="ko-KR" sz="1200" dirty="0" smtClean="0">
                <a:solidFill>
                  <a:srgbClr val="000000"/>
                </a:solidFill>
                <a:latin typeface="Calibri" panose="020F0502020204030204" pitchFamily="34" charset="0"/>
                <a:ea typeface="Batang" panose="02030600000101010101" pitchFamily="18" charset="-127"/>
                <a:cs typeface="Calibri" panose="020F0502020204030204" pitchFamily="34" charset="0"/>
              </a:rPr>
              <a:t>*</a:t>
            </a:r>
            <a:r>
              <a:rPr lang="en-GB" altLang="ko-KR" sz="1200" dirty="0">
                <a:solidFill>
                  <a:srgbClr val="000000"/>
                </a:solidFill>
                <a:latin typeface="Calibri" panose="020F0502020204030204" pitchFamily="34" charset="0"/>
                <a:ea typeface="Batang" panose="02030600000101010101" pitchFamily="18" charset="-127"/>
                <a:cs typeface="Calibri" panose="020F0502020204030204" pitchFamily="34" charset="0"/>
              </a:rPr>
              <a:t>The estimates in the table are based on the information available at the time of notification. Therefore, CFR may be affected by completeness of information about outcome at time of notification.</a:t>
            </a:r>
            <a:endParaRPr lang="en-GB" altLang="ko-KR" sz="3600" dirty="0">
              <a:solidFill>
                <a:srgbClr val="000000"/>
              </a:solidFill>
              <a:latin typeface="Calibri" panose="020F0502020204030204" pitchFamily="34" charset="0"/>
              <a:cs typeface="Calibri" panose="020F0502020204030204" pitchFamily="34" charset="0"/>
            </a:endParaRPr>
          </a:p>
          <a:p>
            <a:endParaRPr lang="en-GB" altLang="en-US" sz="1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53171779"/>
              </p:ext>
            </p:extLst>
          </p:nvPr>
        </p:nvGraphicFramePr>
        <p:xfrm>
          <a:off x="176464" y="2245896"/>
          <a:ext cx="8673850" cy="2183322"/>
        </p:xfrm>
        <a:graphic>
          <a:graphicData uri="http://schemas.openxmlformats.org/drawingml/2006/table">
            <a:tbl>
              <a:tblPr/>
              <a:tblGrid>
                <a:gridCol w="1256646">
                  <a:extLst>
                    <a:ext uri="{9D8B030D-6E8A-4147-A177-3AD203B41FA5}">
                      <a16:colId xmlns:a16="http://schemas.microsoft.com/office/drawing/2014/main" val="20000"/>
                    </a:ext>
                  </a:extLst>
                </a:gridCol>
                <a:gridCol w="1136965">
                  <a:extLst>
                    <a:ext uri="{9D8B030D-6E8A-4147-A177-3AD203B41FA5}">
                      <a16:colId xmlns:a16="http://schemas.microsoft.com/office/drawing/2014/main" val="20001"/>
                    </a:ext>
                  </a:extLst>
                </a:gridCol>
                <a:gridCol w="996341">
                  <a:extLst>
                    <a:ext uri="{9D8B030D-6E8A-4147-A177-3AD203B41FA5}">
                      <a16:colId xmlns:a16="http://schemas.microsoft.com/office/drawing/2014/main" val="20002"/>
                    </a:ext>
                  </a:extLst>
                </a:gridCol>
                <a:gridCol w="996341">
                  <a:extLst>
                    <a:ext uri="{9D8B030D-6E8A-4147-A177-3AD203B41FA5}">
                      <a16:colId xmlns:a16="http://schemas.microsoft.com/office/drawing/2014/main" val="20003"/>
                    </a:ext>
                  </a:extLst>
                </a:gridCol>
                <a:gridCol w="960437">
                  <a:extLst>
                    <a:ext uri="{9D8B030D-6E8A-4147-A177-3AD203B41FA5}">
                      <a16:colId xmlns:a16="http://schemas.microsoft.com/office/drawing/2014/main" val="20004"/>
                    </a:ext>
                  </a:extLst>
                </a:gridCol>
                <a:gridCol w="1089093">
                  <a:extLst>
                    <a:ext uri="{9D8B030D-6E8A-4147-A177-3AD203B41FA5}">
                      <a16:colId xmlns:a16="http://schemas.microsoft.com/office/drawing/2014/main" val="20005"/>
                    </a:ext>
                  </a:extLst>
                </a:gridCol>
                <a:gridCol w="1089093">
                  <a:extLst>
                    <a:ext uri="{9D8B030D-6E8A-4147-A177-3AD203B41FA5}">
                      <a16:colId xmlns:a16="http://schemas.microsoft.com/office/drawing/2014/main" val="20006"/>
                    </a:ext>
                  </a:extLst>
                </a:gridCol>
                <a:gridCol w="1148934">
                  <a:extLst>
                    <a:ext uri="{9D8B030D-6E8A-4147-A177-3AD203B41FA5}">
                      <a16:colId xmlns:a16="http://schemas.microsoft.com/office/drawing/2014/main" val="20007"/>
                    </a:ext>
                  </a:extLst>
                </a:gridCol>
              </a:tblGrid>
              <a:tr h="1016373">
                <a:tc>
                  <a:txBody>
                    <a:bodyPr/>
                    <a:lstStyle/>
                    <a:p>
                      <a:pPr algn="l" rtl="0" fontAlgn="ctr"/>
                      <a:r>
                        <a:rPr lang="en-GB" sz="1100" b="1" i="0" u="none" strike="noStrike" dirty="0">
                          <a:solidFill>
                            <a:srgbClr val="000000"/>
                          </a:solidFill>
                          <a:effectLst/>
                          <a:latin typeface="Tahoma" panose="020B0604030504040204" pitchFamily="34" charset="0"/>
                        </a:rPr>
                        <a:t> </a:t>
                      </a:r>
                    </a:p>
                  </a:txBody>
                  <a:tcPr marL="0" marR="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First wave (02/2013–09/2013)</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Second wave (10/2013–09/2014)</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Third wave (10/2014–09/2015)</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Fourth wave (09/2015–09/2016)</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Fifth wave (10/2016 - 09/2017)</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a:solidFill>
                            <a:srgbClr val="000000"/>
                          </a:solidFill>
                          <a:effectLst/>
                          <a:latin typeface="Tahoma" panose="020B0604030504040204" pitchFamily="34" charset="0"/>
                        </a:rPr>
                        <a:t>Sixth wave (10/2017 - current date)</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l" rtl="0" fontAlgn="ctr"/>
                      <a:r>
                        <a:rPr lang="en-GB" sz="1100" b="1" i="0" u="none" strike="noStrike" dirty="0">
                          <a:solidFill>
                            <a:srgbClr val="000000"/>
                          </a:solidFill>
                          <a:effectLst/>
                          <a:latin typeface="Tahoma" panose="020B0604030504040204" pitchFamily="34" charset="0"/>
                        </a:rPr>
                        <a:t>Cumulative number of </a:t>
                      </a:r>
                      <a:endParaRPr lang="en-GB" sz="1100" b="1" i="0" u="none" strike="noStrike" dirty="0" smtClean="0">
                        <a:solidFill>
                          <a:srgbClr val="000000"/>
                        </a:solidFill>
                        <a:effectLst/>
                        <a:latin typeface="Tahoma" panose="020B0604030504040204" pitchFamily="34" charset="0"/>
                      </a:endParaRPr>
                    </a:p>
                    <a:p>
                      <a:pPr algn="l" rtl="0" fontAlgn="ctr"/>
                      <a:r>
                        <a:rPr lang="en-GB" sz="1100" b="1" i="0" u="none" strike="noStrike" dirty="0" smtClean="0">
                          <a:solidFill>
                            <a:srgbClr val="000000"/>
                          </a:solidFill>
                          <a:effectLst/>
                          <a:latin typeface="Tahoma" panose="020B0604030504040204" pitchFamily="34" charset="0"/>
                        </a:rPr>
                        <a:t>cases </a:t>
                      </a:r>
                      <a:endParaRPr lang="en-GB" sz="1100" b="1" i="0" u="none" strike="noStrike" dirty="0">
                        <a:solidFill>
                          <a:srgbClr val="000000"/>
                        </a:solidFill>
                        <a:effectLst/>
                        <a:latin typeface="Tahoma" panose="020B0604030504040204" pitchFamily="34" charset="0"/>
                      </a:endParaRPr>
                    </a:p>
                  </a:txBody>
                  <a:tcPr marL="0" marR="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388983">
                <a:tc>
                  <a:txBody>
                    <a:bodyPr/>
                    <a:lstStyle/>
                    <a:p>
                      <a:pPr algn="l" rtl="0" fontAlgn="ctr"/>
                      <a:r>
                        <a:rPr lang="en-GB" sz="1700" b="1" i="0" u="none" strike="noStrike">
                          <a:solidFill>
                            <a:srgbClr val="000000"/>
                          </a:solidFill>
                          <a:effectLst/>
                          <a:latin typeface="Tahoma" panose="020B0604030504040204" pitchFamily="34" charset="0"/>
                        </a:rPr>
                        <a:t>Cases</a:t>
                      </a:r>
                    </a:p>
                  </a:txBody>
                  <a:tcPr marL="0" marR="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135</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320</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223</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120</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766</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dirty="0" smtClean="0">
                          <a:solidFill>
                            <a:srgbClr val="000000"/>
                          </a:solidFill>
                          <a:effectLst/>
                          <a:latin typeface="Tahoma" panose="020B0604030504040204" pitchFamily="34" charset="0"/>
                        </a:rPr>
                        <a:t>3</a:t>
                      </a:r>
                      <a:endParaRPr lang="en-GB" sz="1700" b="0" i="0" u="none" strike="noStrike" dirty="0">
                        <a:solidFill>
                          <a:srgbClr val="000000"/>
                        </a:solidFill>
                        <a:effectLst/>
                        <a:latin typeface="Tahoma" panose="020B0604030504040204" pitchFamily="34" charset="0"/>
                      </a:endParaRP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dirty="0" smtClean="0">
                          <a:solidFill>
                            <a:srgbClr val="000000"/>
                          </a:solidFill>
                          <a:effectLst/>
                          <a:latin typeface="Tahoma" panose="020B0604030504040204" pitchFamily="34" charset="0"/>
                        </a:rPr>
                        <a:t>1567</a:t>
                      </a:r>
                      <a:endParaRPr lang="en-GB" sz="1700" b="0" i="0" u="none" strike="noStrike" dirty="0">
                        <a:solidFill>
                          <a:srgbClr val="000000"/>
                        </a:solidFill>
                        <a:effectLst/>
                        <a:latin typeface="Tahoma" panose="020B0604030504040204" pitchFamily="34" charset="0"/>
                      </a:endParaRPr>
                    </a:p>
                  </a:txBody>
                  <a:tcPr marL="0" marR="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1"/>
                  </a:ext>
                </a:extLst>
              </a:tr>
              <a:tr h="388983">
                <a:tc>
                  <a:txBody>
                    <a:bodyPr/>
                    <a:lstStyle/>
                    <a:p>
                      <a:pPr algn="l" rtl="0" fontAlgn="ctr"/>
                      <a:r>
                        <a:rPr lang="en-GB" sz="1700" b="1" i="0" u="none" strike="noStrike">
                          <a:solidFill>
                            <a:srgbClr val="000000"/>
                          </a:solidFill>
                          <a:effectLst/>
                          <a:latin typeface="Tahoma" panose="020B0604030504040204" pitchFamily="34" charset="0"/>
                        </a:rPr>
                        <a:t>Deaths*</a:t>
                      </a:r>
                    </a:p>
                  </a:txBody>
                  <a:tcPr marL="0" marR="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43</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134</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98</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45</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248</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dirty="0">
                          <a:solidFill>
                            <a:srgbClr val="000000"/>
                          </a:solidFill>
                          <a:effectLst/>
                          <a:latin typeface="Tahoma" panose="020B0604030504040204" pitchFamily="34" charset="0"/>
                        </a:rPr>
                        <a:t>1</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dirty="0" smtClean="0">
                          <a:solidFill>
                            <a:srgbClr val="000000"/>
                          </a:solidFill>
                          <a:effectLst/>
                          <a:latin typeface="Tahoma" panose="020B0604030504040204" pitchFamily="34" charset="0"/>
                        </a:rPr>
                        <a:t>569</a:t>
                      </a:r>
                      <a:endParaRPr lang="en-GB" sz="1700" b="0" i="0" u="none" strike="noStrike" dirty="0">
                        <a:solidFill>
                          <a:srgbClr val="000000"/>
                        </a:solidFill>
                        <a:effectLst/>
                        <a:latin typeface="Tahoma" panose="020B0604030504040204" pitchFamily="34" charset="0"/>
                      </a:endParaRPr>
                    </a:p>
                  </a:txBody>
                  <a:tcPr marL="0" marR="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388983">
                <a:tc>
                  <a:txBody>
                    <a:bodyPr/>
                    <a:lstStyle/>
                    <a:p>
                      <a:pPr algn="l" rtl="0" fontAlgn="ctr"/>
                      <a:r>
                        <a:rPr lang="en-GB" sz="1700" b="1" i="0" u="none" strike="noStrike">
                          <a:solidFill>
                            <a:srgbClr val="000000"/>
                          </a:solidFill>
                          <a:effectLst/>
                          <a:latin typeface="Tahoma" panose="020B0604030504040204" pitchFamily="34" charset="0"/>
                        </a:rPr>
                        <a:t>CFR (%)</a:t>
                      </a:r>
                    </a:p>
                  </a:txBody>
                  <a:tcPr marL="0" marR="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32%</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42%</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44%</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38%</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a:solidFill>
                            <a:srgbClr val="000000"/>
                          </a:solidFill>
                          <a:effectLst/>
                          <a:latin typeface="Tahoma" panose="020B0604030504040204" pitchFamily="34" charset="0"/>
                        </a:rPr>
                        <a:t>32%</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dirty="0" smtClean="0">
                          <a:solidFill>
                            <a:srgbClr val="000000"/>
                          </a:solidFill>
                          <a:effectLst/>
                          <a:latin typeface="Tahoma" panose="020B0604030504040204" pitchFamily="34" charset="0"/>
                        </a:rPr>
                        <a:t>33%</a:t>
                      </a:r>
                      <a:endParaRPr lang="en-GB" sz="1700" b="0" i="0" u="none" strike="noStrike" dirty="0">
                        <a:solidFill>
                          <a:srgbClr val="000000"/>
                        </a:solidFill>
                        <a:effectLst/>
                        <a:latin typeface="Tahoma" panose="020B0604030504040204" pitchFamily="34" charset="0"/>
                      </a:endParaRP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rtl="0" fontAlgn="ctr"/>
                      <a:r>
                        <a:rPr lang="en-GB" sz="1700" b="0" i="0" u="none" strike="noStrike" dirty="0">
                          <a:solidFill>
                            <a:srgbClr val="000000"/>
                          </a:solidFill>
                          <a:effectLst/>
                          <a:latin typeface="Tahoma" panose="020B0604030504040204" pitchFamily="34" charset="0"/>
                        </a:rPr>
                        <a:t>36%</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318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255373" y="1306627"/>
            <a:ext cx="8942602"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defRPr/>
            </a:pPr>
            <a:r>
              <a:rPr lang="en-GB" altLang="ko-KR" sz="1200" b="1" dirty="0"/>
              <a:t>Distribution of confirmed cases of MERS-</a:t>
            </a:r>
            <a:r>
              <a:rPr lang="en-GB" altLang="ko-KR" sz="1200" b="1" dirty="0" err="1"/>
              <a:t>CoV</a:t>
            </a:r>
            <a:r>
              <a:rPr lang="en-GB" altLang="ko-KR" sz="1200" b="1" dirty="0"/>
              <a:t> by </a:t>
            </a:r>
            <a:r>
              <a:rPr lang="en-GB" altLang="ko-KR" sz="1200" b="1" dirty="0" smtClean="0"/>
              <a:t>place of infection from </a:t>
            </a:r>
            <a:r>
              <a:rPr lang="en-GB" altLang="ko-KR" sz="1200" b="1" dirty="0"/>
              <a:t>March 2012 and as of 27 February 2018</a:t>
            </a:r>
          </a:p>
        </p:txBody>
      </p:sp>
      <p:graphicFrame>
        <p:nvGraphicFramePr>
          <p:cNvPr id="5" name="Chart 4"/>
          <p:cNvGraphicFramePr>
            <a:graphicFrameLocks/>
          </p:cNvGraphicFramePr>
          <p:nvPr>
            <p:extLst>
              <p:ext uri="{D42A27DB-BD31-4B8C-83A1-F6EECF244321}">
                <p14:modId xmlns:p14="http://schemas.microsoft.com/office/powerpoint/2010/main" val="3686660589"/>
              </p:ext>
            </p:extLst>
          </p:nvPr>
        </p:nvGraphicFramePr>
        <p:xfrm>
          <a:off x="255373" y="1832036"/>
          <a:ext cx="7661612" cy="4420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5753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390770" y="332574"/>
            <a:ext cx="8942602"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defRPr/>
            </a:pPr>
            <a:r>
              <a:rPr lang="en-GB" altLang="ko-KR" sz="1200" b="1" dirty="0"/>
              <a:t>Distribution of confirmed cases of MERS-</a:t>
            </a:r>
            <a:r>
              <a:rPr lang="en-GB" altLang="ko-KR" sz="1200" b="1" dirty="0" err="1"/>
              <a:t>CoV</a:t>
            </a:r>
            <a:r>
              <a:rPr lang="en-GB" altLang="ko-KR" sz="1200" b="1" dirty="0"/>
              <a:t> by country of probable infection </a:t>
            </a:r>
            <a:endParaRPr lang="en-GB" altLang="ko-KR" sz="1200" b="1" dirty="0" smtClean="0"/>
          </a:p>
          <a:p>
            <a:pPr>
              <a:defRPr/>
            </a:pPr>
            <a:r>
              <a:rPr lang="en-GB" altLang="ko-KR" sz="1200" b="1" dirty="0" smtClean="0"/>
              <a:t>and </a:t>
            </a:r>
            <a:r>
              <a:rPr lang="en-GB" altLang="ko-KR" sz="1200" b="1" dirty="0"/>
              <a:t>country of report from March 2012 and as of 27 February 2018</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08185"/>
            <a:ext cx="9144000" cy="5619538"/>
          </a:xfrm>
          <a:prstGeom prst="rect">
            <a:avLst/>
          </a:prstGeom>
        </p:spPr>
      </p:pic>
    </p:spTree>
    <p:extLst>
      <p:ext uri="{BB962C8B-B14F-4D97-AF65-F5344CB8AC3E}">
        <p14:creationId xmlns:p14="http://schemas.microsoft.com/office/powerpoint/2010/main" val="4080080459"/>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98013DF-7568-4DE1-A15A-B72D0DA1D637}">
  <ds:schemaRefs>
    <ds:schemaRef ds:uri="http://purl.org/dc/terms/"/>
    <ds:schemaRef ds:uri="http://schemas.microsoft.com/office/2006/documentManagement/types"/>
    <ds:schemaRef ds:uri="d23a570b-d7a9-49ca-a34c-8afb8206b4bf"/>
    <ds:schemaRef ds:uri="http://purl.org/dc/elements/1.1/"/>
    <ds:schemaRef ds:uri="376727eb-354b-45e4-998d-f84ea079474e"/>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dcmitype/"/>
  </ds:schemaRefs>
</ds:datastoreItem>
</file>

<file path=customXml/itemProps5.xml><?xml version="1.0" encoding="utf-8"?>
<ds:datastoreItem xmlns:ds="http://schemas.openxmlformats.org/officeDocument/2006/customXml" ds:itemID="{7393890C-3900-4FE7-8C50-E665C95DD88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16738</TotalTime>
  <Words>339</Words>
  <Application>Microsoft Office PowerPoint</Application>
  <PresentationFormat>On-screen Show (4:3)</PresentationFormat>
  <Paragraphs>57</Paragraphs>
  <Slides>9</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Batang</vt:lpstr>
      <vt:lpstr>Calibri</vt:lpstr>
      <vt:lpstr>Tahoma</vt:lpstr>
      <vt:lpstr>Times</vt:lpstr>
      <vt:lpstr>Wingdings</vt:lpstr>
      <vt:lpstr>ECDC_PowerPoint_Template_2009_rev_1_2</vt:lpstr>
      <vt:lpstr>5_ECDC_PowerPoint_Template_2009_rev_1_2</vt:lpstr>
      <vt:lpstr>ECDC_PowerPoint_Template_2009_rev_1_1</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Distribution of norovirus cases in Winter Olympics, Pyeongchang, the Republic of Korea, February 2018 (n=324) </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Editors' Office</cp:lastModifiedBy>
  <cp:revision>1121</cp:revision>
  <cp:lastPrinted>2017-03-24T07:50:18Z</cp:lastPrinted>
  <dcterms:created xsi:type="dcterms:W3CDTF">2015-11-05T13:02:54Z</dcterms:created>
  <dcterms:modified xsi:type="dcterms:W3CDTF">2018-03-02T14:38:12Z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