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26" r:id="rId12"/>
    <p:sldId id="327" r:id="rId13"/>
    <p:sldId id="259" r:id="rId14"/>
    <p:sldId id="260"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8,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7,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p:cNvPicPr>
            <a:picLocks noGrp="1"/>
          </p:cNvPicPr>
          <p:nvPr>
            <p:ph/>
          </p:nvPr>
        </p:nvPicPr>
        <p:blipFill>
          <a:blip r:embed="rId3" cstate="print"/>
          <a:stretch>
            <a:fillRect/>
          </a:stretch>
        </p:blipFill>
        <p:spPr>
          <a:xfrm>
            <a:off x="228600" y="1174178"/>
            <a:ext cx="11075313" cy="495230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7,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p:cNvPicPr>
            <a:picLocks noGrp="1"/>
          </p:cNvPicPr>
          <p:nvPr>
            <p:ph/>
          </p:nvPr>
        </p:nvPicPr>
        <p:blipFill>
          <a:blip r:embed="rId4" cstate="print"/>
          <a:stretch>
            <a:fillRect/>
          </a:stretch>
        </p:blipFill>
        <p:spPr>
          <a:xfrm>
            <a:off x="228600" y="1088136"/>
            <a:ext cx="11219688" cy="5038344"/>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7,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p:cNvPicPr>
            <a:picLocks noGrp="1"/>
          </p:cNvPicPr>
          <p:nvPr>
            <p:ph/>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a:t>
            </a:r>
            <a:r>
              <a:rPr lang="en-GB" sz="1800"/>
              <a:t>Week 7, </a:t>
            </a:r>
            <a:r>
              <a:rPr lang="en-GB" sz="1800" dirty="0"/>
              <a:t>2021</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7" name="Content Placeholder 2"/>
          <p:cNvPicPr>
            <a:picLocks noGrp="1"/>
          </p:cNvPicPr>
          <p:nvPr>
            <p:ph/>
          </p:nvPr>
        </p:nvPicPr>
        <p:blipFill>
          <a:blip r:embed="rId3" cstate="print"/>
          <a:stretch>
            <a:fillRect/>
          </a:stretch>
        </p:blipFill>
        <p:spPr>
          <a:xfrm>
            <a:off x="1828800" y="960120"/>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25 February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07304002-DD75-4785-A990-EB307C502FBF}"/>
              </a:ext>
            </a:extLst>
          </p:cNvPr>
          <p:cNvPicPr>
            <a:picLocks noChangeAspect="1"/>
          </p:cNvPicPr>
          <p:nvPr/>
        </p:nvPicPr>
        <p:blipFill>
          <a:blip r:embed="rId3"/>
          <a:stretch>
            <a:fillRect/>
          </a:stretch>
        </p:blipFill>
        <p:spPr>
          <a:xfrm>
            <a:off x="2198417" y="1069857"/>
            <a:ext cx="7795165" cy="5511486"/>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p:txBody>
          <a:bodyPr>
            <a:normAutofit/>
          </a:bodyPr>
          <a:lstStyle/>
          <a:p>
            <a:r>
              <a:rPr lang="en-GB" sz="1800" dirty="0"/>
              <a:t>Geographic distribution of Ebola virus disease in Guinea in 2021, as of 25 February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E4241CA7-DD21-4412-A990-BDD4EDFC6BDA}"/>
              </a:ext>
            </a:extLst>
          </p:cNvPr>
          <p:cNvPicPr>
            <a:picLocks noChangeAspect="1"/>
          </p:cNvPicPr>
          <p:nvPr/>
        </p:nvPicPr>
        <p:blipFill>
          <a:blip r:embed="rId4"/>
          <a:stretch>
            <a:fillRect/>
          </a:stretch>
        </p:blipFill>
        <p:spPr>
          <a:xfrm>
            <a:off x="2087225" y="869575"/>
            <a:ext cx="8017549" cy="5668720"/>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69559" y="254633"/>
            <a:ext cx="7882364" cy="951722"/>
          </a:xfrm>
        </p:spPr>
        <p:txBody>
          <a:bodyPr>
            <a:noAutofit/>
          </a:bodyPr>
          <a:lstStyle/>
          <a:p>
            <a:pPr algn="ctr"/>
            <a:r>
              <a:rPr lang="en-GB" sz="2200" dirty="0"/>
              <a:t>Geographical distribution of chikungunya cases reported worldwide, January to February 2021</a:t>
            </a:r>
            <a:br>
              <a:rPr lang="en-GB" sz="2200" dirty="0"/>
            </a:br>
            <a:endParaRPr lang="en-GB" sz="2200" dirty="0"/>
          </a:p>
        </p:txBody>
      </p:sp>
      <p:pic>
        <p:nvPicPr>
          <p:cNvPr id="6" name="Picture 5">
            <a:extLst>
              <a:ext uri="{FF2B5EF4-FFF2-40B4-BE49-F238E27FC236}">
                <a16:creationId xmlns:a16="http://schemas.microsoft.com/office/drawing/2014/main" id="{2B656231-863D-455C-9E6C-EAA2D61420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31" b="6107"/>
          <a:stretch/>
        </p:blipFill>
        <p:spPr>
          <a:xfrm>
            <a:off x="1467241" y="1284821"/>
            <a:ext cx="9082191" cy="5190725"/>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816" y="230753"/>
            <a:ext cx="7740282" cy="951722"/>
          </a:xfrm>
        </p:spPr>
        <p:txBody>
          <a:bodyPr>
            <a:normAutofit fontScale="90000"/>
          </a:bodyPr>
          <a:lstStyle/>
          <a:p>
            <a:pPr algn="ctr"/>
            <a:r>
              <a:rPr lang="en-GB" sz="2400" dirty="0"/>
              <a:t>Geographical distribution of dengue cases reported worldwide, January to February 2021</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1DEA4D-159F-4C6A-ADE7-47F6B2A153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372" b="19688"/>
          <a:stretch/>
        </p:blipFill>
        <p:spPr>
          <a:xfrm>
            <a:off x="1772192" y="1261412"/>
            <a:ext cx="9447877" cy="5106138"/>
          </a:xfrm>
          <a:prstGeom prst="rect">
            <a:avLst/>
          </a:prstGeom>
        </p:spPr>
      </p:pic>
    </p:spTree>
    <p:extLst>
      <p:ext uri="{BB962C8B-B14F-4D97-AF65-F5344CB8AC3E}">
        <p14:creationId xmlns:p14="http://schemas.microsoft.com/office/powerpoint/2010/main" val="1666562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schemas.microsoft.com/sharepoint/v3"/>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376727eb-354b-45e4-998d-f84ea079474e"/>
    <ds:schemaRef ds:uri="http://schemas.openxmlformats.org/package/2006/metadata/core-properties"/>
    <ds:schemaRef ds:uri="d23a570b-d7a9-49ca-a34c-8afb8206b4bf"/>
    <ds:schemaRef ds:uri="http://purl.org/dc/terms/"/>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27181</TotalTime>
  <Words>337</Words>
  <Application>Microsoft Office PowerPoint</Application>
  <PresentationFormat>Widescreen</PresentationFormat>
  <Paragraphs>24</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8, 2021 </vt:lpstr>
      <vt:lpstr>Distribution of COVID-19 cases worldwide in accordance with the applied case definitions in the affected countries, as of week 7, 2021</vt:lpstr>
      <vt:lpstr>Distribution of COVID-19 deaths worldwide, as of Week 7, 2021 </vt:lpstr>
      <vt:lpstr>Distribution of laboratory-confirmed cases of COVID-19 in the EU/EEA, as of Week 7, 2021</vt:lpstr>
      <vt:lpstr>Geographic distribution of 14-day cumulative number of reported COVID-19 cases per 100 000 population, worldwide, as of Week 7, 2021</vt:lpstr>
      <vt:lpstr>Geographic distribution of Ebola virus disease in the Democratic Republic of the Congo in 2021, as of 25 February 2021</vt:lpstr>
      <vt:lpstr>Geographic distribution of Ebola virus disease in Guinea in 2021, as of 25 February 2021</vt:lpstr>
      <vt:lpstr>Geographical distribution of chikungunya cases reported worldwide, January to February 2021 </vt:lpstr>
      <vt:lpstr>Geographical distribution of dengue cases reported worldwide, January to February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2148</cp:revision>
  <cp:lastPrinted>2017-03-24T07:50:18Z</cp:lastPrinted>
  <dcterms:created xsi:type="dcterms:W3CDTF">2015-11-05T13:02:54Z</dcterms:created>
  <dcterms:modified xsi:type="dcterms:W3CDTF">2021-02-26T12:08:58Z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