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326" r:id="rId12"/>
    <p:sldId id="327"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345393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7,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6,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p:cNvPicPr>
            <a:picLocks noChangeAspect="1"/>
          </p:cNvPicPr>
          <p:nvPr/>
        </p:nvPicPr>
        <p:blipFill>
          <a:blip r:embed="rId3"/>
          <a:stretch>
            <a:fillRect/>
          </a:stretch>
        </p:blipFill>
        <p:spPr>
          <a:xfrm>
            <a:off x="395692" y="1174177"/>
            <a:ext cx="11176865" cy="5040191"/>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6,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p:cNvPicPr>
            <a:picLocks noChangeAspect="1"/>
          </p:cNvPicPr>
          <p:nvPr/>
        </p:nvPicPr>
        <p:blipFill>
          <a:blip r:embed="rId4"/>
          <a:stretch>
            <a:fillRect/>
          </a:stretch>
        </p:blipFill>
        <p:spPr>
          <a:xfrm>
            <a:off x="454196" y="1063842"/>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6,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p:cNvPicPr>
            <a:picLocks noChangeAspect="1"/>
          </p:cNvPicPr>
          <p:nvPr/>
        </p:nvPicPr>
        <p:blipFill>
          <a:blip r:embed="rId4"/>
          <a:stretch>
            <a:fillRect/>
          </a:stretch>
        </p:blipFill>
        <p:spPr>
          <a:xfrm>
            <a:off x="465883" y="1239059"/>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Week 6, 2021</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2308195" y="784499"/>
            <a:ext cx="7359588" cy="5195004"/>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8FDF-6AA4-4B90-ACD2-83C90D4F4501}"/>
              </a:ext>
            </a:extLst>
          </p:cNvPr>
          <p:cNvSpPr>
            <a:spLocks noGrp="1"/>
          </p:cNvSpPr>
          <p:nvPr>
            <p:ph type="title"/>
          </p:nvPr>
        </p:nvSpPr>
        <p:spPr/>
        <p:txBody>
          <a:bodyPr>
            <a:normAutofit/>
          </a:bodyPr>
          <a:lstStyle/>
          <a:p>
            <a:r>
              <a:rPr lang="en-GB" sz="1800" dirty="0"/>
              <a:t>Geographic distribution of Ebola virus disease in the Democratic Republic of the Congo in 2021, as of 18 February 2021</a:t>
            </a:r>
          </a:p>
        </p:txBody>
      </p:sp>
      <p:sp>
        <p:nvSpPr>
          <p:cNvPr id="4" name="Slide Number Placeholder 3">
            <a:extLst>
              <a:ext uri="{FF2B5EF4-FFF2-40B4-BE49-F238E27FC236}">
                <a16:creationId xmlns:a16="http://schemas.microsoft.com/office/drawing/2014/main" id="{0C991584-F81F-4EEA-A646-935F10AA694F}"/>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CBAD6CB0-FACE-4122-89C6-B273C572C203}"/>
              </a:ext>
            </a:extLst>
          </p:cNvPr>
          <p:cNvPicPr>
            <a:picLocks noChangeAspect="1"/>
          </p:cNvPicPr>
          <p:nvPr/>
        </p:nvPicPr>
        <p:blipFill>
          <a:blip r:embed="rId3"/>
          <a:stretch>
            <a:fillRect/>
          </a:stretch>
        </p:blipFill>
        <p:spPr>
          <a:xfrm>
            <a:off x="2235954" y="1096397"/>
            <a:ext cx="7720091" cy="5458406"/>
          </a:xfrm>
          <a:prstGeom prst="rect">
            <a:avLst/>
          </a:prstGeom>
        </p:spPr>
      </p:pic>
    </p:spTree>
    <p:custDataLst>
      <p:tags r:id="rId1"/>
    </p:custDataLst>
    <p:extLst>
      <p:ext uri="{BB962C8B-B14F-4D97-AF65-F5344CB8AC3E}">
        <p14:creationId xmlns:p14="http://schemas.microsoft.com/office/powerpoint/2010/main" val="34788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27F6-83CD-4602-9A0C-618661638DD6}"/>
              </a:ext>
            </a:extLst>
          </p:cNvPr>
          <p:cNvSpPr>
            <a:spLocks noGrp="1"/>
          </p:cNvSpPr>
          <p:nvPr>
            <p:ph type="title"/>
          </p:nvPr>
        </p:nvSpPr>
        <p:spPr/>
        <p:txBody>
          <a:bodyPr>
            <a:normAutofit/>
          </a:bodyPr>
          <a:lstStyle/>
          <a:p>
            <a:r>
              <a:rPr lang="en-GB" sz="1800" dirty="0"/>
              <a:t>Geographic distribution of Ebola virus disease in Guinea in 2021, as of 18 February 2021</a:t>
            </a:r>
          </a:p>
        </p:txBody>
      </p:sp>
      <p:sp>
        <p:nvSpPr>
          <p:cNvPr id="4" name="Slide Number Placeholder 3">
            <a:extLst>
              <a:ext uri="{FF2B5EF4-FFF2-40B4-BE49-F238E27FC236}">
                <a16:creationId xmlns:a16="http://schemas.microsoft.com/office/drawing/2014/main" id="{E09B86A3-1956-4BDF-95D9-2AFCCA6228CE}"/>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3" name="Picture 2">
            <a:extLst>
              <a:ext uri="{FF2B5EF4-FFF2-40B4-BE49-F238E27FC236}">
                <a16:creationId xmlns:a16="http://schemas.microsoft.com/office/drawing/2014/main" id="{60FCCB25-2967-492C-9485-5AD36DDCF692}"/>
              </a:ext>
            </a:extLst>
          </p:cNvPr>
          <p:cNvPicPr>
            <a:picLocks noChangeAspect="1"/>
          </p:cNvPicPr>
          <p:nvPr/>
        </p:nvPicPr>
        <p:blipFill>
          <a:blip r:embed="rId4"/>
          <a:stretch>
            <a:fillRect/>
          </a:stretch>
        </p:blipFill>
        <p:spPr>
          <a:xfrm>
            <a:off x="2198417" y="964056"/>
            <a:ext cx="7795165" cy="5511486"/>
          </a:xfrm>
          <a:prstGeom prst="rect">
            <a:avLst/>
          </a:prstGeom>
        </p:spPr>
      </p:pic>
    </p:spTree>
    <p:custDataLst>
      <p:tags r:id="rId1"/>
    </p:custDataLst>
    <p:extLst>
      <p:ext uri="{BB962C8B-B14F-4D97-AF65-F5344CB8AC3E}">
        <p14:creationId xmlns:p14="http://schemas.microsoft.com/office/powerpoint/2010/main" val="2987088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schemas.microsoft.com/office/2006/documentManagement/types"/>
    <ds:schemaRef ds:uri="http://purl.org/dc/terms/"/>
    <ds:schemaRef ds:uri="http://schemas.microsoft.com/office/2006/metadata/properties"/>
    <ds:schemaRef ds:uri="http://purl.org/dc/dcmitype/"/>
    <ds:schemaRef ds:uri="http://purl.org/dc/elements/1.1/"/>
    <ds:schemaRef ds:uri="d23a570b-d7a9-49ca-a34c-8afb8206b4bf"/>
    <ds:schemaRef ds:uri="376727eb-354b-45e4-998d-f84ea079474e"/>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27175</TotalTime>
  <Words>309</Words>
  <Application>Microsoft Office PowerPoint</Application>
  <PresentationFormat>Widescreen</PresentationFormat>
  <Paragraphs>20</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7, 2021 </vt:lpstr>
      <vt:lpstr>Distribution of COVID-19 cases worldwide in accordance with the applied case definitions in the affected countries, as of week 6, 2021</vt:lpstr>
      <vt:lpstr>Distribution of COVID-19 deaths worldwide, as of Week 6, 2021 </vt:lpstr>
      <vt:lpstr>Distribution of laboratory-confirmed cases of COVID-19 in the EU/EEA, as of Week 6, 2021</vt:lpstr>
      <vt:lpstr>Geographic distribution of 14-day cumulative number of reported COVID-19 cases per 100 000 population, worldwide, as of Week 6, 2021</vt:lpstr>
      <vt:lpstr>Geographic distribution of Ebola virus disease in the Democratic Republic of the Congo in 2021, as of 18 February 2021</vt:lpstr>
      <vt:lpstr>Geographic distribution of Ebola virus disease in Guinea in 2021, as of 18 February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Grazina Mirinaviciute</cp:lastModifiedBy>
  <cp:revision>2147</cp:revision>
  <cp:lastPrinted>2017-03-24T07:50:18Z</cp:lastPrinted>
  <dcterms:created xsi:type="dcterms:W3CDTF">2015-11-05T13:02:54Z</dcterms:created>
  <dcterms:modified xsi:type="dcterms:W3CDTF">2021-02-19T15:17:47Z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