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7"/>
  </p:notesMasterIdLst>
  <p:handoutMasterIdLst>
    <p:handoutMasterId r:id="rId18"/>
  </p:handoutMasterIdLst>
  <p:sldIdLst>
    <p:sldId id="256" r:id="rId7"/>
    <p:sldId id="267" r:id="rId8"/>
    <p:sldId id="280" r:id="rId9"/>
    <p:sldId id="268" r:id="rId10"/>
    <p:sldId id="272" r:id="rId11"/>
    <p:sldId id="279" r:id="rId12"/>
    <p:sldId id="284" r:id="rId13"/>
    <p:sldId id="285" r:id="rId14"/>
    <p:sldId id="286" r:id="rId15"/>
    <p:sldId id="287" r:id="rId16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1" autoAdjust="0"/>
    <p:restoredTop sz="91026" autoAdjust="0"/>
  </p:normalViewPr>
  <p:slideViewPr>
    <p:cSldViewPr snapToGrid="0">
      <p:cViewPr varScale="1">
        <p:scale>
          <a:sx n="112" d="100"/>
          <a:sy n="112" d="100"/>
        </p:scale>
        <p:origin x="14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2019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71EB-E3AF-4F5A-ACD6-510F33677DF7}" type="datetime1">
              <a:rPr lang="en-GB" smtClean="0"/>
              <a:t>06/09/2019</a:t>
            </a:fld>
            <a:r>
              <a:rPr lang="en-GB" sz="1200" kern="0" smtClea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200" kern="0" dirty="0" smtClean="0">
                <a:solidFill>
                  <a:prstClr val="white"/>
                </a:solidFill>
                <a:ea typeface="+mn-ea"/>
              </a:rPr>
              <a:t>39, 2018</a:t>
            </a:r>
            <a:r>
              <a:rPr lang="en-GB" sz="1200" b="0" kern="0" dirty="0" smtClean="0">
                <a:solidFill>
                  <a:prstClr val="white"/>
                </a:solidFill>
                <a:ea typeface="+mn-ea"/>
              </a:rPr>
              <a:t/>
            </a:r>
            <a:br>
              <a:rPr lang="en-GB" sz="1200" b="0" kern="0" dirty="0" smtClean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 smtClean="0">
                <a:solidFill>
                  <a:schemeClr val="tx1"/>
                </a:solidFill>
              </a:rPr>
              <a:t>Week 39, 2018</a:t>
            </a:r>
            <a:br>
              <a:rPr lang="en-GB" kern="0" dirty="0" smtClean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800" kern="0" smtClean="0">
                <a:solidFill>
                  <a:prstClr val="white"/>
                </a:solidFill>
                <a:ea typeface="+mn-ea"/>
              </a:rPr>
              <a:t>36, </a:t>
            </a:r>
            <a:r>
              <a:rPr lang="en-GB" sz="1800" kern="0" dirty="0">
                <a:solidFill>
                  <a:prstClr val="white"/>
                </a:solidFill>
                <a:ea typeface="+mn-ea"/>
              </a:rPr>
              <a:t>2019</a:t>
            </a:r>
            <a:r>
              <a:rPr lang="en-GB" sz="1800" b="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free to translate, provided the content is not altered and the source is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b="0" dirty="0"/>
              <a:t>Geographical distribution of confirmed MERS-CoV cases by reporting </a:t>
            </a:r>
            <a:r>
              <a:rPr lang="en-GB" sz="1800" b="0" dirty="0" smtClean="0"/>
              <a:t>country,</a:t>
            </a:r>
            <a:br>
              <a:rPr lang="en-GB" sz="1800" b="0" dirty="0" smtClean="0"/>
            </a:br>
            <a:r>
              <a:rPr lang="en-GB" sz="1800" b="0" dirty="0"/>
              <a:t>April </a:t>
            </a:r>
            <a:r>
              <a:rPr lang="en-GB" sz="1800" b="0" dirty="0" smtClean="0"/>
              <a:t>2012–2 September 2019</a:t>
            </a:r>
            <a:endParaRPr lang="en-GB" sz="1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" r="1168" b="25555"/>
          <a:stretch/>
        </p:blipFill>
        <p:spPr>
          <a:xfrm>
            <a:off x="913927" y="1019498"/>
            <a:ext cx="9625239" cy="545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54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1600" y="197878"/>
            <a:ext cx="9787581" cy="961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sz="1800" dirty="0" smtClean="0">
                <a:solidFill>
                  <a:prstClr val="black"/>
                </a:solidFill>
                <a:ea typeface="+mn-ea"/>
                <a:cs typeface="+mn-cs"/>
              </a:rPr>
              <a:t>Distribution of confirmed and probable cases of Ebola virus disease </a:t>
            </a:r>
          </a:p>
          <a:p>
            <a:pPr fontAlgn="base">
              <a:spcAft>
                <a:spcPct val="0"/>
              </a:spcAft>
            </a:pPr>
            <a:r>
              <a:rPr lang="en-GB" sz="1800" dirty="0" smtClean="0">
                <a:solidFill>
                  <a:prstClr val="black"/>
                </a:solidFill>
                <a:ea typeface="+mn-ea"/>
                <a:cs typeface="+mn-cs"/>
              </a:rPr>
              <a:t>by week of reporting, Democratic Republic of the Congo as of 4 September 2019</a:t>
            </a:r>
            <a:r>
              <a:rPr lang="en-GB" sz="2000" b="0" dirty="0" smtClean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GB" sz="2000" b="0" dirty="0" smtClean="0">
                <a:solidFill>
                  <a:srgbClr val="FF0000"/>
                </a:solidFill>
                <a:ea typeface="+mn-ea"/>
                <a:cs typeface="+mn-cs"/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535" y="1112801"/>
            <a:ext cx="8275906" cy="536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602" y="150957"/>
            <a:ext cx="10354188" cy="486278"/>
          </a:xfrm>
        </p:spPr>
        <p:txBody>
          <a:bodyPr>
            <a:normAutofit/>
          </a:bodyPr>
          <a:lstStyle/>
          <a:p>
            <a:r>
              <a:rPr lang="en-GB" altLang="en-US" sz="1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Ebola Virus Disease </a:t>
            </a:r>
            <a:r>
              <a:rPr lang="en-GB" altLang="en-US" sz="1800" dirty="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case </a:t>
            </a:r>
            <a:r>
              <a:rPr lang="en-GB" altLang="en-US" sz="1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distribution in DRC as of </a:t>
            </a:r>
            <a:r>
              <a:rPr lang="en-GB" sz="1800" dirty="0">
                <a:solidFill>
                  <a:prstClr val="black"/>
                </a:solidFill>
              </a:rPr>
              <a:t>4 September </a:t>
            </a:r>
            <a:r>
              <a:rPr lang="en-GB" altLang="en-US" sz="1800" dirty="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2019</a:t>
            </a:r>
            <a:endParaRPr lang="en-GB" sz="1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541" y="834775"/>
            <a:ext cx="10123891" cy="508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69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28690" y="0"/>
            <a:ext cx="8983059" cy="1047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sz="1500" dirty="0" smtClean="0">
                <a:solidFill>
                  <a:prstClr val="black"/>
                </a:solidFill>
                <a:ea typeface="+mn-ea"/>
                <a:cs typeface="+mn-cs"/>
              </a:rPr>
              <a:t>Geographical distribution of confirmed and probable cases of Ebola virus disease, </a:t>
            </a:r>
          </a:p>
          <a:p>
            <a:r>
              <a:rPr lang="en-GB" sz="1500" dirty="0" smtClean="0">
                <a:solidFill>
                  <a:prstClr val="black"/>
                </a:solidFill>
                <a:ea typeface="+mn-ea"/>
                <a:cs typeface="+mn-cs"/>
              </a:rPr>
              <a:t>Democratic Republic of the Congo and Uganda as of </a:t>
            </a:r>
            <a:r>
              <a:rPr lang="en-GB" sz="1600" dirty="0">
                <a:solidFill>
                  <a:prstClr val="black"/>
                </a:solidFill>
              </a:rPr>
              <a:t>4 September </a:t>
            </a:r>
            <a:r>
              <a:rPr lang="en-GB" sz="1500" dirty="0" smtClean="0">
                <a:solidFill>
                  <a:prstClr val="black"/>
                </a:solidFill>
                <a:ea typeface="+mn-ea"/>
                <a:cs typeface="+mn-cs"/>
              </a:rPr>
              <a:t>2019</a:t>
            </a:r>
            <a:r>
              <a:rPr lang="en-GB" sz="2000" b="0" dirty="0" smtClean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GB" sz="2000" b="0" dirty="0" smtClean="0">
                <a:solidFill>
                  <a:srgbClr val="FF0000"/>
                </a:solidFill>
                <a:ea typeface="+mn-ea"/>
                <a:cs typeface="+mn-cs"/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793" y="703869"/>
            <a:ext cx="7136457" cy="551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0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9676013" cy="6833048"/>
          </a:xfrm>
        </p:spPr>
      </p:pic>
    </p:spTree>
    <p:extLst>
      <p:ext uri="{BB962C8B-B14F-4D97-AF65-F5344CB8AC3E}">
        <p14:creationId xmlns:p14="http://schemas.microsoft.com/office/powerpoint/2010/main" val="2539507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38" y="0"/>
            <a:ext cx="97113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11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b="0" dirty="0"/>
              <a:t>Distribution of confirmed cases of MERS-CoV by place of infection and month of onset, </a:t>
            </a:r>
            <a:br>
              <a:rPr lang="en-GB" sz="1800" b="0" dirty="0"/>
            </a:br>
            <a:r>
              <a:rPr lang="en-GB" sz="1800" b="0" dirty="0"/>
              <a:t>March </a:t>
            </a:r>
            <a:r>
              <a:rPr lang="en-GB" sz="1800" b="0" dirty="0" smtClean="0"/>
              <a:t>2012–2 September 2019</a:t>
            </a:r>
            <a:r>
              <a:rPr lang="en-GB" sz="1800" b="0" dirty="0"/>
              <a:t/>
            </a:r>
            <a:br>
              <a:rPr lang="en-GB" sz="1800" b="0" dirty="0"/>
            </a:br>
            <a:endParaRPr lang="en-GB" sz="1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803" t="1688" r="2030" b="10164"/>
          <a:stretch/>
        </p:blipFill>
        <p:spPr>
          <a:xfrm>
            <a:off x="619601" y="1162755"/>
            <a:ext cx="10606395" cy="525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62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b="0" dirty="0"/>
              <a:t>Geographical distribution of confirmed MERS-CoV cases by probable region of infection and exposure, April </a:t>
            </a:r>
            <a:r>
              <a:rPr lang="en-GB" sz="1800" b="0" dirty="0" smtClean="0"/>
              <a:t>2012–2 September </a:t>
            </a:r>
            <a:r>
              <a:rPr lang="en-GB" sz="1800" b="0" dirty="0"/>
              <a:t>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439" y="984812"/>
            <a:ext cx="7105650" cy="549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58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b="0" dirty="0"/>
              <a:t>Geographical distribution of confirmed MERS-CoV cases by country of infection and year, </a:t>
            </a:r>
            <a:r>
              <a:rPr lang="en-GB" sz="1800" b="0" dirty="0" smtClean="0"/>
              <a:t/>
            </a:r>
            <a:br>
              <a:rPr lang="en-GB" sz="1800" b="0" dirty="0" smtClean="0"/>
            </a:br>
            <a:r>
              <a:rPr lang="en-GB" sz="1800" b="0" dirty="0"/>
              <a:t>April </a:t>
            </a:r>
            <a:r>
              <a:rPr lang="en-GB" sz="1800" b="0" dirty="0" smtClean="0"/>
              <a:t>2012–2 September 2019</a:t>
            </a:r>
            <a:endParaRPr lang="en-GB" sz="1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858" y="1000440"/>
            <a:ext cx="7134225" cy="551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44992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37" ma:contentTypeDescription="Epidemic Intelligence and Emergency Operations Content Type" ma:contentTypeScope="" ma:versionID="8f0cb0a25a289c4a32324af94a921498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8013DF-7568-4DE1-A15A-B72D0DA1D637}">
  <ds:schemaRefs>
    <ds:schemaRef ds:uri="http://purl.org/dc/terms/"/>
    <ds:schemaRef ds:uri="d23a570b-d7a9-49ca-a34c-8afb8206b4bf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376727eb-354b-45e4-998d-f84ea079474e"/>
    <ds:schemaRef ds:uri="http://schemas.microsoft.com/sharepoint/v3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2586917-95D1-403B-9907-4F45793AFAF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5BA77A72-71BB-4886-9700-B0F8355946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21363</TotalTime>
  <Words>135</Words>
  <Application>Microsoft Office PowerPoint</Application>
  <PresentationFormat>Widescreen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Tahoma</vt:lpstr>
      <vt:lpstr>Theme_ECDC</vt:lpstr>
      <vt:lpstr>Reusable maps and graphs from ECDC Communicable Disease Threats Report   Week 36, 2019 </vt:lpstr>
      <vt:lpstr>PowerPoint Presentation</vt:lpstr>
      <vt:lpstr>Ebola Virus Disease case distribution in DRC as of 4 September 2019</vt:lpstr>
      <vt:lpstr>PowerPoint Presentation</vt:lpstr>
      <vt:lpstr>PowerPoint Presentation</vt:lpstr>
      <vt:lpstr>PowerPoint Presentation</vt:lpstr>
      <vt:lpstr>Distribution of confirmed cases of MERS-CoV by place of infection and month of onset,  March 2012–2 September 2019 </vt:lpstr>
      <vt:lpstr>Geographical distribution of confirmed MERS-CoV cases by probable region of infection and exposure, April 2012–2 September 2019</vt:lpstr>
      <vt:lpstr>Geographical distribution of confirmed MERS-CoV cases by country of infection and year,  April 2012–2 September 2019</vt:lpstr>
      <vt:lpstr>Geographical distribution of confirmed MERS-CoV cases by reporting country, April 2012–2 September 2019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Boyana Todorova</cp:lastModifiedBy>
  <cp:revision>1649</cp:revision>
  <cp:lastPrinted>2017-03-24T07:50:18Z</cp:lastPrinted>
  <dcterms:created xsi:type="dcterms:W3CDTF">2015-11-05T13:02:54Z</dcterms:created>
  <dcterms:modified xsi:type="dcterms:W3CDTF">2019-09-06T11:32:48Z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