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8"/>
  </p:notesMasterIdLst>
  <p:handoutMasterIdLst>
    <p:handoutMasterId r:id="rId19"/>
  </p:handoutMasterIdLst>
  <p:sldIdLst>
    <p:sldId id="256" r:id="rId7"/>
    <p:sldId id="302" r:id="rId8"/>
    <p:sldId id="301" r:id="rId9"/>
    <p:sldId id="300" r:id="rId10"/>
    <p:sldId id="267" r:id="rId11"/>
    <p:sldId id="280" r:id="rId12"/>
    <p:sldId id="268" r:id="rId13"/>
    <p:sldId id="303" r:id="rId14"/>
    <p:sldId id="304" r:id="rId15"/>
    <p:sldId id="305" r:id="rId16"/>
    <p:sldId id="306" r:id="rId17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10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13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07/02/2020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6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,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72495" y="314003"/>
            <a:ext cx="8545926" cy="411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5pPr>
            <a:lvl6pPr marL="45537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6pPr>
            <a:lvl7pPr marL="9107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7pPr>
            <a:lvl8pPr marL="13661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8pPr>
            <a:lvl9pPr marL="18214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Geographical distribution of confirmed MERS-CoV cases by country of infection and year, from April 2012 to </a:t>
            </a:r>
            <a:r>
              <a:rPr lang="en-GB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6" y="1068065"/>
            <a:ext cx="7060199" cy="54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4795" y="258953"/>
            <a:ext cx="8403665" cy="411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5pPr>
            <a:lvl6pPr marL="45537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6pPr>
            <a:lvl7pPr marL="9107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7pPr>
            <a:lvl8pPr marL="13661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8pPr>
            <a:lvl9pPr marL="18214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Geographical distribution of confirmed MERS-CoV cases by reporting country from April 2012 to </a:t>
            </a:r>
            <a:r>
              <a:rPr lang="en-GB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 r="1812" b="25139"/>
          <a:stretch/>
        </p:blipFill>
        <p:spPr>
          <a:xfrm>
            <a:off x="1250800" y="1108710"/>
            <a:ext cx="9609192" cy="54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00" y="209501"/>
            <a:ext cx="6968100" cy="951722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Geographical </a:t>
            </a:r>
            <a:r>
              <a:rPr lang="en-GB" sz="2000" dirty="0">
                <a:solidFill>
                  <a:srgbClr val="002060"/>
                </a:solidFill>
              </a:rPr>
              <a:t>distribution of laboratory confirmed cases </a:t>
            </a:r>
            <a:r>
              <a:rPr lang="en-GB" sz="2000" dirty="0" smtClean="0">
                <a:solidFill>
                  <a:srgbClr val="002060"/>
                </a:solidFill>
              </a:rPr>
              <a:t>of </a:t>
            </a:r>
            <a:r>
              <a:rPr lang="en-GB" sz="2000" dirty="0">
                <a:solidFill>
                  <a:srgbClr val="002060"/>
                </a:solidFill>
              </a:rPr>
              <a:t>2019-nCoV, </a:t>
            </a:r>
            <a:r>
              <a:rPr lang="en-GB" sz="2000" dirty="0" smtClean="0">
                <a:solidFill>
                  <a:srgbClr val="002060"/>
                </a:solidFill>
              </a:rPr>
              <a:t>as </a:t>
            </a:r>
            <a:r>
              <a:rPr lang="en-GB" sz="2000" dirty="0">
                <a:solidFill>
                  <a:srgbClr val="002060"/>
                </a:solidFill>
              </a:rPr>
              <a:t>of </a:t>
            </a:r>
            <a:r>
              <a:rPr lang="en-GB" sz="2000" dirty="0" smtClean="0">
                <a:solidFill>
                  <a:srgbClr val="002060"/>
                </a:solidFill>
              </a:rPr>
              <a:t>7 February </a:t>
            </a:r>
            <a:r>
              <a:rPr lang="en-GB" sz="2000" dirty="0">
                <a:solidFill>
                  <a:srgbClr val="002060"/>
                </a:solidFill>
              </a:rPr>
              <a:t>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7"/>
          <a:stretch/>
        </p:blipFill>
        <p:spPr>
          <a:xfrm>
            <a:off x="2136640" y="1051560"/>
            <a:ext cx="8588015" cy="54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673" y="251977"/>
            <a:ext cx="7560687" cy="951722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Geographical distribution of laboratory confirmed cases of 2019-nCoV in South-East Asia, as of </a:t>
            </a:r>
            <a:r>
              <a:rPr lang="en-GB" sz="2000" dirty="0" smtClean="0">
                <a:solidFill>
                  <a:srgbClr val="002060"/>
                </a:solidFill>
              </a:rPr>
              <a:t>7 February </a:t>
            </a:r>
            <a:r>
              <a:rPr lang="en-GB" sz="2000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73" y="996696"/>
            <a:ext cx="7393921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975" y="266468"/>
            <a:ext cx="7395415" cy="473398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Distribution of laboratory confirmed cases of 2019-nCoV by country and region, as of </a:t>
            </a:r>
            <a:r>
              <a:rPr lang="en-GB" sz="2000" dirty="0" smtClean="0">
                <a:solidFill>
                  <a:srgbClr val="002060"/>
                </a:solidFill>
              </a:rPr>
              <a:t>7 February </a:t>
            </a:r>
            <a:r>
              <a:rPr lang="en-GB" sz="2000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82975" y="998398"/>
            <a:ext cx="101707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All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1871" y="1065670"/>
            <a:ext cx="245291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/>
              <a:t>Countries outside </a:t>
            </a:r>
            <a:r>
              <a:rPr lang="en-GB" sz="1200" dirty="0"/>
              <a:t>China Mainland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485" y="1324202"/>
            <a:ext cx="4390683" cy="2471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96" y="1302884"/>
            <a:ext cx="4243117" cy="2461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94" y="4225170"/>
            <a:ext cx="3511036" cy="23137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9556" y="3997549"/>
            <a:ext cx="150393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EU/EEA and the UK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34" t="2776" r="6859" b="7257"/>
          <a:stretch/>
        </p:blipFill>
        <p:spPr>
          <a:xfrm>
            <a:off x="1771650" y="1048172"/>
            <a:ext cx="8682228" cy="56099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7190" y="430168"/>
            <a:ext cx="10471319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</a:rPr>
              <a:t>Distribution of confirmed and probable cases of Ebola virus disease by week of reporting, Democratic Republic of the Congo and Uganda, as of 4 February 2020</a:t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43" y="129900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2000" dirty="0">
                <a:solidFill>
                  <a:srgbClr val="002060"/>
                </a:solidFill>
              </a:rPr>
              <a:t>Ebola Virus Disease case distribution in DRC and Uganda as of 4 February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altLang="en-US" sz="2000" dirty="0">
                <a:solidFill>
                  <a:srgbClr val="002060"/>
                </a:solidFill>
              </a:rPr>
              <a:t>2020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02" y="570458"/>
            <a:ext cx="9219270" cy="60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"/>
          <a:stretch/>
        </p:blipFill>
        <p:spPr>
          <a:xfrm>
            <a:off x="1919075" y="833037"/>
            <a:ext cx="7704986" cy="580779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42951" y="222710"/>
            <a:ext cx="10332720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</a:rPr>
              <a:t>Geographical distribution of confirmed and probable cases of Ebola virus disease, </a:t>
            </a:r>
            <a:r>
              <a:rPr lang="en-GB" sz="2000" dirty="0" smtClean="0">
                <a:solidFill>
                  <a:srgbClr val="002060"/>
                </a:solidFill>
              </a:rPr>
              <a:t>Democratic </a:t>
            </a:r>
            <a:r>
              <a:rPr lang="en-GB" sz="2000" dirty="0">
                <a:solidFill>
                  <a:srgbClr val="002060"/>
                </a:solidFill>
              </a:rPr>
              <a:t>Republic of the Congo and Uganda as of 4 February 2020</a:t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4287" y="286477"/>
            <a:ext cx="8331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Distribution of confirmed cases of MERS-CoV by place of infection and month of onset, </a:t>
            </a:r>
            <a:r>
              <a:rPr lang="en-GB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March </a:t>
            </a:r>
            <a:r>
              <a:rPr lang="en-GB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2012 –  3 February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602" r="2194" b="9118"/>
          <a:stretch/>
        </p:blipFill>
        <p:spPr>
          <a:xfrm>
            <a:off x="949877" y="1222058"/>
            <a:ext cx="9944100" cy="52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680" y="0"/>
            <a:ext cx="9717840" cy="951722"/>
          </a:xfrm>
        </p:spPr>
        <p:txBody>
          <a:bodyPr>
            <a:normAutofit/>
          </a:bodyPr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2060"/>
                </a:solidFill>
              </a:rPr>
              <a:t>Geographical distribution of confirmed MERS-CoV cases by probable region of infection and exposure, from 1 January 2019 to 3 February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85" y="882521"/>
            <a:ext cx="7324725" cy="56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http://schemas.microsoft.com/office/infopath/2007/PartnerControls"/>
    <ds:schemaRef ds:uri="http://purl.org/dc/terms/"/>
    <ds:schemaRef ds:uri="376727eb-354b-45e4-998d-f84ea079474e"/>
    <ds:schemaRef ds:uri="http://purl.org/dc/dcmitype/"/>
    <ds:schemaRef ds:uri="d23a570b-d7a9-49ca-a34c-8afb8206b4bf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21970</TotalTime>
  <Words>219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Tahoma</vt:lpstr>
      <vt:lpstr>Theme_ECDC</vt:lpstr>
      <vt:lpstr>Reusable maps and graphs from ECDC Communicable Disease Threats Report   Week 6, 2020 </vt:lpstr>
      <vt:lpstr>Geographical distribution of laboratory confirmed cases of 2019-nCoV, as of 7 February 2020</vt:lpstr>
      <vt:lpstr>Geographical distribution of laboratory confirmed cases of 2019-nCoV in South-East Asia, as of 7 February 2020</vt:lpstr>
      <vt:lpstr>Distribution of laboratory confirmed cases of 2019-nCoV by country and region, as of 7 February 2020</vt:lpstr>
      <vt:lpstr>PowerPoint Presentation</vt:lpstr>
      <vt:lpstr>Ebola Virus Disease case distribution in DRC and Uganda as of 4 February 2020</vt:lpstr>
      <vt:lpstr>PowerPoint Presentation</vt:lpstr>
      <vt:lpstr>PowerPoint Presentation</vt:lpstr>
      <vt:lpstr>Geographical distribution of confirmed MERS-CoV cases by probable region of infection and exposure, from 1 January 2019 to 3 February 2020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1795</cp:revision>
  <cp:lastPrinted>2017-03-24T07:50:18Z</cp:lastPrinted>
  <dcterms:created xsi:type="dcterms:W3CDTF">2015-11-05T13:02:54Z</dcterms:created>
  <dcterms:modified xsi:type="dcterms:W3CDTF">2020-02-07T11:27:10Z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