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4"/>
  </p:notesMasterIdLst>
  <p:handoutMasterIdLst>
    <p:handoutMasterId r:id="rId15"/>
  </p:handout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1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840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oleObject" Target="NULL" TargetMode="External"/><Relationship Id="rId4" Type="http://schemas.openxmlformats.org/officeDocument/2006/relationships/image" Target="../media/image4.jp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461735905710202E-2"/>
          <c:y val="4.8491800535475235E-2"/>
          <c:w val="0.64732461104349381"/>
          <c:h val="0.753170013386880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'Health zones + Epicurve week'!$B$2</c:f>
              <c:strCache>
                <c:ptCount val="1"/>
                <c:pt idx="0">
                  <c:v>Confirmed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Scale"/>
          </c:pictureOptions>
          <c:cat>
            <c:strRef>
              <c:f>'Health zones + Epicurve week'!$A$3:$A$30</c:f>
              <c:strCache>
                <c:ptCount val="28"/>
                <c:pt idx="0">
                  <c:v>2018-31</c:v>
                </c:pt>
                <c:pt idx="1">
                  <c:v>2018-32</c:v>
                </c:pt>
                <c:pt idx="2">
                  <c:v>2018-33</c:v>
                </c:pt>
                <c:pt idx="3">
                  <c:v>2018-34</c:v>
                </c:pt>
                <c:pt idx="4">
                  <c:v>2018-35</c:v>
                </c:pt>
                <c:pt idx="5">
                  <c:v>2018-36</c:v>
                </c:pt>
                <c:pt idx="6">
                  <c:v>2018-37</c:v>
                </c:pt>
                <c:pt idx="7">
                  <c:v>2018-38</c:v>
                </c:pt>
                <c:pt idx="8">
                  <c:v>2018-39</c:v>
                </c:pt>
                <c:pt idx="9">
                  <c:v>2018-40</c:v>
                </c:pt>
                <c:pt idx="10">
                  <c:v>2018-41</c:v>
                </c:pt>
                <c:pt idx="11">
                  <c:v>2018-42</c:v>
                </c:pt>
                <c:pt idx="12">
                  <c:v>2018-43</c:v>
                </c:pt>
                <c:pt idx="13">
                  <c:v>2018-44</c:v>
                </c:pt>
                <c:pt idx="14">
                  <c:v>2018-45</c:v>
                </c:pt>
                <c:pt idx="15">
                  <c:v>2018-46</c:v>
                </c:pt>
                <c:pt idx="16">
                  <c:v>2018-47</c:v>
                </c:pt>
                <c:pt idx="17">
                  <c:v>2018-48</c:v>
                </c:pt>
                <c:pt idx="18">
                  <c:v>2018-49</c:v>
                </c:pt>
                <c:pt idx="19">
                  <c:v>2018-50</c:v>
                </c:pt>
                <c:pt idx="20">
                  <c:v>2018-51</c:v>
                </c:pt>
                <c:pt idx="21">
                  <c:v>2018-52</c:v>
                </c:pt>
                <c:pt idx="22">
                  <c:v>2019-01</c:v>
                </c:pt>
                <c:pt idx="23">
                  <c:v>2019-02</c:v>
                </c:pt>
                <c:pt idx="24">
                  <c:v>2019-03</c:v>
                </c:pt>
                <c:pt idx="25">
                  <c:v>2019-04</c:v>
                </c:pt>
                <c:pt idx="26">
                  <c:v>2019-05</c:v>
                </c:pt>
                <c:pt idx="27">
                  <c:v>2019-06</c:v>
                </c:pt>
              </c:strCache>
            </c:strRef>
          </c:cat>
          <c:val>
            <c:numRef>
              <c:f>'Health zones + Epicurve week'!$B$3:$B$30</c:f>
              <c:numCache>
                <c:formatCode>General</c:formatCode>
                <c:ptCount val="28"/>
                <c:pt idx="0">
                  <c:v>17</c:v>
                </c:pt>
                <c:pt idx="1">
                  <c:v>13</c:v>
                </c:pt>
                <c:pt idx="2">
                  <c:v>39</c:v>
                </c:pt>
                <c:pt idx="3">
                  <c:v>14</c:v>
                </c:pt>
                <c:pt idx="4">
                  <c:v>8</c:v>
                </c:pt>
                <c:pt idx="5">
                  <c:v>10</c:v>
                </c:pt>
                <c:pt idx="6">
                  <c:v>10</c:v>
                </c:pt>
                <c:pt idx="7">
                  <c:v>8</c:v>
                </c:pt>
                <c:pt idx="8">
                  <c:v>10</c:v>
                </c:pt>
                <c:pt idx="9">
                  <c:v>19</c:v>
                </c:pt>
                <c:pt idx="10">
                  <c:v>35</c:v>
                </c:pt>
                <c:pt idx="11">
                  <c:v>26</c:v>
                </c:pt>
                <c:pt idx="12">
                  <c:v>38</c:v>
                </c:pt>
                <c:pt idx="13">
                  <c:v>26</c:v>
                </c:pt>
                <c:pt idx="14">
                  <c:v>30</c:v>
                </c:pt>
                <c:pt idx="15">
                  <c:v>31</c:v>
                </c:pt>
                <c:pt idx="16">
                  <c:v>46</c:v>
                </c:pt>
                <c:pt idx="17">
                  <c:v>24</c:v>
                </c:pt>
                <c:pt idx="18">
                  <c:v>46</c:v>
                </c:pt>
                <c:pt idx="19">
                  <c:v>41</c:v>
                </c:pt>
                <c:pt idx="20">
                  <c:v>40</c:v>
                </c:pt>
                <c:pt idx="21">
                  <c:v>23</c:v>
                </c:pt>
                <c:pt idx="22">
                  <c:v>23</c:v>
                </c:pt>
                <c:pt idx="23">
                  <c:v>23</c:v>
                </c:pt>
                <c:pt idx="24">
                  <c:v>40</c:v>
                </c:pt>
                <c:pt idx="25">
                  <c:v>42</c:v>
                </c:pt>
                <c:pt idx="26">
                  <c:v>49</c:v>
                </c:pt>
                <c:pt idx="2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98-44B9-A6C7-F81E9E0B0571}"/>
            </c:ext>
          </c:extLst>
        </c:ser>
        <c:ser>
          <c:idx val="1"/>
          <c:order val="1"/>
          <c:tx>
            <c:strRef>
              <c:f>'Health zones + Epicurve week'!$C$2</c:f>
              <c:strCache>
                <c:ptCount val="1"/>
                <c:pt idx="0">
                  <c:v>Probable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Scale"/>
          </c:pictureOptions>
          <c:cat>
            <c:strRef>
              <c:f>'Health zones + Epicurve week'!$A$3:$A$30</c:f>
              <c:strCache>
                <c:ptCount val="28"/>
                <c:pt idx="0">
                  <c:v>2018-31</c:v>
                </c:pt>
                <c:pt idx="1">
                  <c:v>2018-32</c:v>
                </c:pt>
                <c:pt idx="2">
                  <c:v>2018-33</c:v>
                </c:pt>
                <c:pt idx="3">
                  <c:v>2018-34</c:v>
                </c:pt>
                <c:pt idx="4">
                  <c:v>2018-35</c:v>
                </c:pt>
                <c:pt idx="5">
                  <c:v>2018-36</c:v>
                </c:pt>
                <c:pt idx="6">
                  <c:v>2018-37</c:v>
                </c:pt>
                <c:pt idx="7">
                  <c:v>2018-38</c:v>
                </c:pt>
                <c:pt idx="8">
                  <c:v>2018-39</c:v>
                </c:pt>
                <c:pt idx="9">
                  <c:v>2018-40</c:v>
                </c:pt>
                <c:pt idx="10">
                  <c:v>2018-41</c:v>
                </c:pt>
                <c:pt idx="11">
                  <c:v>2018-42</c:v>
                </c:pt>
                <c:pt idx="12">
                  <c:v>2018-43</c:v>
                </c:pt>
                <c:pt idx="13">
                  <c:v>2018-44</c:v>
                </c:pt>
                <c:pt idx="14">
                  <c:v>2018-45</c:v>
                </c:pt>
                <c:pt idx="15">
                  <c:v>2018-46</c:v>
                </c:pt>
                <c:pt idx="16">
                  <c:v>2018-47</c:v>
                </c:pt>
                <c:pt idx="17">
                  <c:v>2018-48</c:v>
                </c:pt>
                <c:pt idx="18">
                  <c:v>2018-49</c:v>
                </c:pt>
                <c:pt idx="19">
                  <c:v>2018-50</c:v>
                </c:pt>
                <c:pt idx="20">
                  <c:v>2018-51</c:v>
                </c:pt>
                <c:pt idx="21">
                  <c:v>2018-52</c:v>
                </c:pt>
                <c:pt idx="22">
                  <c:v>2019-01</c:v>
                </c:pt>
                <c:pt idx="23">
                  <c:v>2019-02</c:v>
                </c:pt>
                <c:pt idx="24">
                  <c:v>2019-03</c:v>
                </c:pt>
                <c:pt idx="25">
                  <c:v>2019-04</c:v>
                </c:pt>
                <c:pt idx="26">
                  <c:v>2019-05</c:v>
                </c:pt>
                <c:pt idx="27">
                  <c:v>2019-06</c:v>
                </c:pt>
              </c:strCache>
            </c:strRef>
          </c:cat>
          <c:val>
            <c:numRef>
              <c:f>'Health zones + Epicurve week'!$C$3:$C$30</c:f>
              <c:numCache>
                <c:formatCode>General</c:formatCode>
                <c:ptCount val="28"/>
                <c:pt idx="0">
                  <c:v>27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3</c:v>
                </c:pt>
                <c:pt idx="15">
                  <c:v>9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5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98-44B9-A6C7-F81E9E0B05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096874104"/>
        <c:axId val="2096866560"/>
      </c:barChart>
      <c:lineChart>
        <c:grouping val="standard"/>
        <c:varyColors val="0"/>
        <c:ser>
          <c:idx val="2"/>
          <c:order val="2"/>
          <c:tx>
            <c:strRef>
              <c:f>'Health zones + Epicurve week'!$D$2</c:f>
              <c:strCache>
                <c:ptCount val="1"/>
                <c:pt idx="0">
                  <c:v>Health zones reporting cases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'Health zones + Epicurve week'!$A$3:$A$30</c:f>
              <c:strCache>
                <c:ptCount val="28"/>
                <c:pt idx="0">
                  <c:v>2018-31</c:v>
                </c:pt>
                <c:pt idx="1">
                  <c:v>2018-32</c:v>
                </c:pt>
                <c:pt idx="2">
                  <c:v>2018-33</c:v>
                </c:pt>
                <c:pt idx="3">
                  <c:v>2018-34</c:v>
                </c:pt>
                <c:pt idx="4">
                  <c:v>2018-35</c:v>
                </c:pt>
                <c:pt idx="5">
                  <c:v>2018-36</c:v>
                </c:pt>
                <c:pt idx="6">
                  <c:v>2018-37</c:v>
                </c:pt>
                <c:pt idx="7">
                  <c:v>2018-38</c:v>
                </c:pt>
                <c:pt idx="8">
                  <c:v>2018-39</c:v>
                </c:pt>
                <c:pt idx="9">
                  <c:v>2018-40</c:v>
                </c:pt>
                <c:pt idx="10">
                  <c:v>2018-41</c:v>
                </c:pt>
                <c:pt idx="11">
                  <c:v>2018-42</c:v>
                </c:pt>
                <c:pt idx="12">
                  <c:v>2018-43</c:v>
                </c:pt>
                <c:pt idx="13">
                  <c:v>2018-44</c:v>
                </c:pt>
                <c:pt idx="14">
                  <c:v>2018-45</c:v>
                </c:pt>
                <c:pt idx="15">
                  <c:v>2018-46</c:v>
                </c:pt>
                <c:pt idx="16">
                  <c:v>2018-47</c:v>
                </c:pt>
                <c:pt idx="17">
                  <c:v>2018-48</c:v>
                </c:pt>
                <c:pt idx="18">
                  <c:v>2018-49</c:v>
                </c:pt>
                <c:pt idx="19">
                  <c:v>2018-50</c:v>
                </c:pt>
                <c:pt idx="20">
                  <c:v>2018-51</c:v>
                </c:pt>
                <c:pt idx="21">
                  <c:v>2018-52</c:v>
                </c:pt>
                <c:pt idx="22">
                  <c:v>2019-01</c:v>
                </c:pt>
                <c:pt idx="23">
                  <c:v>2019-02</c:v>
                </c:pt>
                <c:pt idx="24">
                  <c:v>2019-03</c:v>
                </c:pt>
                <c:pt idx="25">
                  <c:v>2019-04</c:v>
                </c:pt>
                <c:pt idx="26">
                  <c:v>2019-05</c:v>
                </c:pt>
                <c:pt idx="27">
                  <c:v>2019-06</c:v>
                </c:pt>
              </c:strCache>
            </c:strRef>
          </c:cat>
          <c:val>
            <c:numRef>
              <c:f>'Health zones + Epicurve week'!$D$3:$D$30</c:f>
              <c:numCache>
                <c:formatCode>General</c:formatCode>
                <c:ptCount val="28"/>
                <c:pt idx="0">
                  <c:v>6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6</c:v>
                </c:pt>
                <c:pt idx="6">
                  <c:v>3</c:v>
                </c:pt>
                <c:pt idx="7">
                  <c:v>4</c:v>
                </c:pt>
                <c:pt idx="8">
                  <c:v>3</c:v>
                </c:pt>
                <c:pt idx="9">
                  <c:v>3</c:v>
                </c:pt>
                <c:pt idx="10">
                  <c:v>5</c:v>
                </c:pt>
                <c:pt idx="11">
                  <c:v>2</c:v>
                </c:pt>
                <c:pt idx="12">
                  <c:v>2</c:v>
                </c:pt>
                <c:pt idx="13">
                  <c:v>5</c:v>
                </c:pt>
                <c:pt idx="14">
                  <c:v>9</c:v>
                </c:pt>
                <c:pt idx="15">
                  <c:v>5</c:v>
                </c:pt>
                <c:pt idx="16">
                  <c:v>6</c:v>
                </c:pt>
                <c:pt idx="17">
                  <c:v>9</c:v>
                </c:pt>
                <c:pt idx="18">
                  <c:v>9</c:v>
                </c:pt>
                <c:pt idx="19">
                  <c:v>11</c:v>
                </c:pt>
                <c:pt idx="20">
                  <c:v>9</c:v>
                </c:pt>
                <c:pt idx="21">
                  <c:v>7</c:v>
                </c:pt>
                <c:pt idx="22">
                  <c:v>8</c:v>
                </c:pt>
                <c:pt idx="23">
                  <c:v>6</c:v>
                </c:pt>
                <c:pt idx="24">
                  <c:v>10</c:v>
                </c:pt>
                <c:pt idx="25">
                  <c:v>10</c:v>
                </c:pt>
                <c:pt idx="26">
                  <c:v>10</c:v>
                </c:pt>
                <c:pt idx="27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798-44B9-A6C7-F81E9E0B05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1092200"/>
        <c:axId val="1831088592"/>
      </c:lineChart>
      <c:catAx>
        <c:axId val="20968741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ysClr val="windowText" lastClr="000000"/>
                    </a:solidFill>
                  </a:rPr>
                  <a:t>Week of reporting by the Ministry of Health of </a:t>
                </a:r>
                <a:r>
                  <a:rPr lang="en-US" sz="1400" b="1" dirty="0" smtClean="0">
                    <a:solidFill>
                      <a:sysClr val="windowText" lastClr="000000"/>
                    </a:solidFill>
                  </a:rPr>
                  <a:t>DRC</a:t>
                </a:r>
                <a:endParaRPr lang="en-US" sz="1400" b="1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10838704758684045"/>
              <c:y val="0.89533931094318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866560"/>
        <c:crosses val="autoZero"/>
        <c:auto val="1"/>
        <c:lblAlgn val="ctr"/>
        <c:lblOffset val="100"/>
        <c:noMultiLvlLbl val="0"/>
      </c:catAx>
      <c:valAx>
        <c:axId val="20968665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>
                    <a:solidFill>
                      <a:sysClr val="windowText" lastClr="000000"/>
                    </a:solidFill>
                  </a:rPr>
                  <a:t>Number of cases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874104"/>
        <c:crosses val="autoZero"/>
        <c:crossBetween val="between"/>
        <c:majorUnit val="5"/>
      </c:valAx>
      <c:valAx>
        <c:axId val="183108859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Number of health zones affected</a:t>
                </a:r>
              </a:p>
            </c:rich>
          </c:tx>
          <c:layout>
            <c:manualLayout>
              <c:xMode val="edge"/>
              <c:yMode val="edge"/>
              <c:x val="0.75331678177030026"/>
              <c:y val="0.208713520749665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1092200"/>
        <c:crosses val="max"/>
        <c:crossBetween val="between"/>
        <c:majorUnit val="1"/>
      </c:valAx>
      <c:catAx>
        <c:axId val="1831092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310885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876913062274189"/>
          <c:y val="0.13176037483266398"/>
          <c:w val="0.20326373462802072"/>
          <c:h val="0.260879016064257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5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2019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08/02/2019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</a:t>
            </a:r>
            <a:r>
              <a:rPr lang="en-GB" sz="2300" kern="0" dirty="0" smtClean="0">
                <a:solidFill>
                  <a:prstClr val="white"/>
                </a:solidFill>
                <a:ea typeface="+mn-ea"/>
              </a:rPr>
              <a:t>Report</a:t>
            </a:r>
            <a:r>
              <a:rPr lang="en-GB" sz="23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6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, 2019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195" y="421392"/>
            <a:ext cx="10354188" cy="951722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D</a:t>
            </a: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istribution 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of confirmed and probable cases of Ebola virus </a:t>
            </a: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disease and health zones reporting cases, 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North Kivu and </a:t>
            </a:r>
            <a:r>
              <a:rPr lang="en-GB" sz="2000" b="0" dirty="0" err="1">
                <a:solidFill>
                  <a:prstClr val="black"/>
                </a:solidFill>
                <a:ea typeface="+mn-ea"/>
                <a:cs typeface="+mn-cs"/>
              </a:rPr>
              <a:t>Ituri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 Provinces, Democratic Republic of the Congo, as of </a:t>
            </a: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6 February 2019</a:t>
            </a:r>
            <a:b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</a:b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648385" y="1016950"/>
            <a:ext cx="7948542" cy="5458592"/>
            <a:chOff x="-235324" y="58542"/>
            <a:chExt cx="8424582" cy="5976000"/>
          </a:xfrm>
        </p:grpSpPr>
        <p:graphicFrame>
          <p:nvGraphicFramePr>
            <p:cNvPr id="8" name="Chart 7"/>
            <p:cNvGraphicFramePr/>
            <p:nvPr>
              <p:extLst>
                <p:ext uri="{D42A27DB-BD31-4B8C-83A1-F6EECF244321}">
                  <p14:modId xmlns:p14="http://schemas.microsoft.com/office/powerpoint/2010/main" val="2265608087"/>
                </p:ext>
              </p:extLst>
            </p:nvPr>
          </p:nvGraphicFramePr>
          <p:xfrm>
            <a:off x="-235324" y="58542"/>
            <a:ext cx="8424582" cy="597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TextBox 1"/>
            <p:cNvSpPr txBox="1"/>
            <p:nvPr/>
          </p:nvSpPr>
          <p:spPr>
            <a:xfrm>
              <a:off x="-235324" y="5687159"/>
              <a:ext cx="7922558" cy="347383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100" i="1" dirty="0"/>
                <a:t>The</a:t>
              </a:r>
              <a:r>
                <a:rPr lang="en-GB" sz="1100" i="1" baseline="0" dirty="0"/>
                <a:t> </a:t>
              </a:r>
              <a:r>
                <a:rPr lang="en-GB" sz="1100" i="1" baseline="0" dirty="0" smtClean="0"/>
                <a:t>Ministry of Health of the Democratic Republic</a:t>
              </a:r>
              <a:r>
                <a:rPr lang="en-GB" sz="1100" i="1" dirty="0" smtClean="0"/>
                <a:t> of the </a:t>
              </a:r>
              <a:r>
                <a:rPr lang="en-GB" sz="1100" i="1" baseline="0" dirty="0" smtClean="0"/>
                <a:t>Congo </a:t>
              </a:r>
              <a:r>
                <a:rPr lang="en-GB" sz="1100" i="1" baseline="0" dirty="0"/>
                <a:t>are currently conducting data cleaning. </a:t>
              </a:r>
              <a:r>
                <a:rPr lang="en-GB" sz="1100" i="1" baseline="0" dirty="0" smtClean="0"/>
                <a:t>These </a:t>
              </a:r>
              <a:r>
                <a:rPr lang="en-GB" sz="1100" i="1" baseline="0" dirty="0"/>
                <a:t>figures are likely to change over </a:t>
              </a:r>
              <a:r>
                <a:rPr lang="en-GB" sz="1100" i="1" baseline="0" dirty="0" smtClean="0"/>
                <a:t>the coming </a:t>
              </a:r>
              <a:r>
                <a:rPr lang="en-GB" sz="1100" i="1" baseline="0" dirty="0"/>
                <a:t>days as cases are </a:t>
              </a:r>
              <a:r>
                <a:rPr lang="en-GB" sz="1100" i="1" baseline="0" dirty="0" smtClean="0"/>
                <a:t>reclassified. </a:t>
              </a:r>
              <a:endParaRPr lang="en-GB" sz="1100" dirty="0"/>
            </a:p>
          </p:txBody>
        </p:sp>
        <p:sp>
          <p:nvSpPr>
            <p:cNvPr id="10" name="TextBox 1"/>
            <p:cNvSpPr txBox="1"/>
            <p:nvPr/>
          </p:nvSpPr>
          <p:spPr>
            <a:xfrm>
              <a:off x="376436" y="957800"/>
              <a:ext cx="608546" cy="285351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/>
                <a:t>*</a:t>
              </a:r>
            </a:p>
          </p:txBody>
        </p:sp>
        <p:sp>
          <p:nvSpPr>
            <p:cNvPr id="11" name="TextBox 1"/>
            <p:cNvSpPr txBox="1"/>
            <p:nvPr/>
          </p:nvSpPr>
          <p:spPr>
            <a:xfrm>
              <a:off x="6500060" y="2441762"/>
              <a:ext cx="1689198" cy="285351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100" dirty="0"/>
                <a:t>* First report of cases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01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195451"/>
            <a:ext cx="10354188" cy="951722"/>
          </a:xfrm>
        </p:spPr>
        <p:txBody>
          <a:bodyPr>
            <a:normAutofit/>
          </a:bodyPr>
          <a:lstStyle/>
          <a:p>
            <a:pPr lvl="0"/>
            <a:r>
              <a:rPr lang="en-GB" sz="1800" b="0" dirty="0" smtClean="0"/>
              <a:t>Geographical distribution of confirmed and probable cases of Ebola virus disease, North Kivu and </a:t>
            </a:r>
            <a:r>
              <a:rPr lang="en-GB" sz="1800" b="0" dirty="0" err="1" smtClean="0"/>
              <a:t>Ituri</a:t>
            </a:r>
            <a:r>
              <a:rPr lang="en-GB" sz="1800" b="0" dirty="0" smtClean="0"/>
              <a:t> Provinces, Democratic Republic of the Congo, as of </a:t>
            </a:r>
            <a:r>
              <a:rPr lang="en-GB" sz="1800" b="0" smtClean="0"/>
              <a:t>week 6, </a:t>
            </a:r>
            <a:r>
              <a:rPr lang="en-GB" sz="1800" b="0" dirty="0" smtClean="0"/>
              <a:t>2019 </a:t>
            </a:r>
            <a:br>
              <a:rPr lang="en-GB" sz="1800" b="0" dirty="0" smtClean="0"/>
            </a:br>
            <a:endParaRPr lang="en-GB" sz="1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E29A8E-A0F1-419A-8E8B-A78BF9C70DE8}" type="slidenum">
              <a:rPr lang="en-GB" noProof="0" smtClean="0"/>
              <a:pPr lvl="0"/>
              <a:t>3</a:t>
            </a:fld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" t="11091" r="1311" b="2928"/>
          <a:stretch/>
        </p:blipFill>
        <p:spPr>
          <a:xfrm>
            <a:off x="1469797" y="863059"/>
            <a:ext cx="8007490" cy="562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0" dirty="0"/>
              <a:t>Distribution of confirmed cases of MERS-</a:t>
            </a:r>
            <a:r>
              <a:rPr lang="en-GB" sz="1800" b="0" dirty="0" err="1"/>
              <a:t>CoV</a:t>
            </a:r>
            <a:r>
              <a:rPr lang="en-GB" sz="1800" b="0" dirty="0"/>
              <a:t> by place of infection and month of onset, </a:t>
            </a:r>
            <a:br>
              <a:rPr lang="en-GB" sz="1800" b="0" dirty="0"/>
            </a:br>
            <a:r>
              <a:rPr lang="en-GB" sz="1800" b="0" dirty="0"/>
              <a:t>March </a:t>
            </a:r>
            <a:r>
              <a:rPr lang="en-GB" sz="1800" b="0" dirty="0" smtClean="0"/>
              <a:t>2012–31 </a:t>
            </a:r>
            <a:r>
              <a:rPr lang="en-GB" sz="1800" b="0" dirty="0"/>
              <a:t>January 2019</a:t>
            </a:r>
            <a:br>
              <a:rPr lang="en-GB" sz="1800" b="0" dirty="0"/>
            </a:br>
            <a:endParaRPr lang="en-GB" sz="1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2" r="1948" b="10353"/>
          <a:stretch/>
        </p:blipFill>
        <p:spPr>
          <a:xfrm>
            <a:off x="799753" y="1034042"/>
            <a:ext cx="9986435" cy="525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10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0" dirty="0"/>
              <a:t>Geographical distribution of confirmed MERS-</a:t>
            </a:r>
            <a:r>
              <a:rPr lang="en-GB" sz="1800" b="0" dirty="0" err="1"/>
              <a:t>CoV</a:t>
            </a:r>
            <a:r>
              <a:rPr lang="en-GB" sz="1800" b="0" dirty="0"/>
              <a:t> cases by probable region of infection and exposure, </a:t>
            </a:r>
            <a:r>
              <a:rPr lang="en-GB" sz="1800" b="0" dirty="0"/>
              <a:t>April 2012–31 </a:t>
            </a:r>
            <a:r>
              <a:rPr lang="en-GB" sz="1800" b="0" dirty="0"/>
              <a:t>January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372" y="1034280"/>
            <a:ext cx="7127191" cy="550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93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0" dirty="0"/>
              <a:t>Geographical distribution of confirmed MERS-</a:t>
            </a:r>
            <a:r>
              <a:rPr lang="en-GB" sz="1800" b="0" dirty="0" err="1"/>
              <a:t>CoV</a:t>
            </a:r>
            <a:r>
              <a:rPr lang="en-GB" sz="1800" b="0" dirty="0"/>
              <a:t> cases by country of infection and year, </a:t>
            </a:r>
            <a:r>
              <a:rPr lang="en-GB" sz="1800" b="0" dirty="0" smtClean="0"/>
              <a:t/>
            </a:r>
            <a:br>
              <a:rPr lang="en-GB" sz="1800" b="0" dirty="0" smtClean="0"/>
            </a:br>
            <a:r>
              <a:rPr lang="en-GB" sz="1800" b="0" dirty="0"/>
              <a:t>April 2012–31 </a:t>
            </a:r>
            <a:r>
              <a:rPr lang="en-GB" sz="1800" b="0" dirty="0"/>
              <a:t>January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881" y="1008736"/>
            <a:ext cx="7290707" cy="563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61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0" dirty="0"/>
              <a:t>Geographical distribution of confirmed MERS-</a:t>
            </a:r>
            <a:r>
              <a:rPr lang="en-GB" sz="1800" b="0" dirty="0" err="1"/>
              <a:t>CoV</a:t>
            </a:r>
            <a:r>
              <a:rPr lang="en-GB" sz="1800" b="0" dirty="0"/>
              <a:t> cases by </a:t>
            </a:r>
            <a:r>
              <a:rPr lang="en-GB" sz="1800" b="0"/>
              <a:t>reporting </a:t>
            </a:r>
            <a:r>
              <a:rPr lang="en-GB" sz="1800" b="0" smtClean="0"/>
              <a:t>country,</a:t>
            </a:r>
            <a:r>
              <a:rPr lang="en-GB" sz="1800" b="0" dirty="0" smtClean="0"/>
              <a:t/>
            </a:r>
            <a:br>
              <a:rPr lang="en-GB" sz="1800" b="0" dirty="0" smtClean="0"/>
            </a:br>
            <a:r>
              <a:rPr lang="en-GB" sz="1800" b="0"/>
              <a:t>April 2012–31 </a:t>
            </a:r>
            <a:r>
              <a:rPr lang="en-GB" sz="1800" b="0" dirty="0"/>
              <a:t>January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" b="25595"/>
          <a:stretch/>
        </p:blipFill>
        <p:spPr>
          <a:xfrm>
            <a:off x="1307506" y="1054008"/>
            <a:ext cx="9563048" cy="534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8766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7" ma:contentTypeDescription="Epidemic Intelligence and Emergency Operations Content Type" ma:contentTypeScope="" ma:versionID="3dc2b5d0c55ace9b741afc5f04f1f732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F4709519-16CC-4CD4-ACD8-4A8978341D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98013DF-7568-4DE1-A15A-B72D0DA1D637}">
  <ds:schemaRefs>
    <ds:schemaRef ds:uri="http://schemas.microsoft.com/sharepoint/v3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d23a570b-d7a9-49ca-a34c-8afb8206b4bf"/>
    <ds:schemaRef ds:uri="376727eb-354b-45e4-998d-f84ea079474e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7393890C-3900-4FE7-8C50-E665C95DD88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18648</TotalTime>
  <Words>191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Tahoma</vt:lpstr>
      <vt:lpstr>Theme_ECDC</vt:lpstr>
      <vt:lpstr>Reusable maps and graphs from ECDC Communicable Disease Threats Report   Week 6, 2019 </vt:lpstr>
      <vt:lpstr>Distribution of confirmed and probable cases of Ebola virus disease and health zones reporting cases, North Kivu and Ituri Provinces, Democratic Republic of the Congo, as of 6 February 2019 </vt:lpstr>
      <vt:lpstr>Geographical distribution of confirmed and probable cases of Ebola virus disease, North Kivu and Ituri Provinces, Democratic Republic of the Congo, as of week 6, 2019  </vt:lpstr>
      <vt:lpstr>Distribution of confirmed cases of MERS-CoV by place of infection and month of onset,  March 2012–31 January 2019 </vt:lpstr>
      <vt:lpstr>Geographical distribution of confirmed MERS-CoV cases by probable region of infection and exposure, April 2012–31 January 2019</vt:lpstr>
      <vt:lpstr>Geographical distribution of confirmed MERS-CoV cases by country of infection and year,  April 2012–31 January 2019</vt:lpstr>
      <vt:lpstr>Geographical distribution of confirmed MERS-CoV cases by reporting country, April 2012–31 January 2019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6, 2019</dc:title>
  <dc:creator>ECDC</dc:creator>
  <cp:keywords/>
  <cp:lastModifiedBy>Vivian Tse</cp:lastModifiedBy>
  <cp:revision>1464</cp:revision>
  <cp:lastPrinted>2017-03-24T07:50:18Z</cp:lastPrinted>
  <dcterms:created xsi:type="dcterms:W3CDTF">2015-11-05T13:02:54Z</dcterms:created>
  <dcterms:modified xsi:type="dcterms:W3CDTF">2019-02-08T10:01:02Z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DMSSRS-78-5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http://dms.ecdcnet.europa.eu/sites/srs/eir/eieo/_layouts/15/DocIdRedir.aspx?ID=DMSSRS-78-5, DMSSRS-78-5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