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5"/>
  </p:notesMasterIdLst>
  <p:handoutMasterIdLst>
    <p:handoutMasterId r:id="rId16"/>
  </p:handoutMasterIdLst>
  <p:sldIdLst>
    <p:sldId id="256" r:id="rId7"/>
    <p:sldId id="322" r:id="rId8"/>
    <p:sldId id="323" r:id="rId9"/>
    <p:sldId id="324" r:id="rId10"/>
    <p:sldId id="325" r:id="rId11"/>
    <p:sldId id="333" r:id="rId12"/>
    <p:sldId id="334" r:id="rId13"/>
    <p:sldId id="335" r:id="rId14"/>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18" d="100"/>
          <a:sy n="118" d="100"/>
        </p:scale>
        <p:origin x="837" y="5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141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05/02/2021</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 id="2147483731"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5</a:t>
            </a:r>
            <a:r>
              <a:rPr lang="en-GB" sz="1800" kern="0" dirty="0" smtClean="0">
                <a:solidFill>
                  <a:prstClr val="white"/>
                </a:solidFill>
                <a:ea typeface="+mn-ea"/>
              </a:rPr>
              <a:t>, </a:t>
            </a:r>
            <a:r>
              <a:rPr lang="en-GB" sz="1800" kern="0" dirty="0">
                <a:solidFill>
                  <a:prstClr val="white"/>
                </a:solidFill>
                <a:ea typeface="+mn-ea"/>
              </a:rPr>
              <a:t>2021</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a:t>
            </a:r>
            <a:r>
              <a:rPr lang="en-GB" sz="1800" dirty="0" smtClean="0"/>
              <a:t>Week 4, </a:t>
            </a:r>
            <a:r>
              <a:rPr lang="en-GB" sz="1800" dirty="0"/>
              <a:t>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471952" y="1162030"/>
            <a:ext cx="11248095" cy="5072312"/>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a:t>
            </a:r>
            <a:r>
              <a:rPr lang="en-GB" sz="1800" dirty="0" smtClean="0"/>
              <a:t>4, </a:t>
            </a:r>
            <a:r>
              <a:rPr lang="en-GB" sz="1800" dirty="0"/>
              <a:t>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p:cNvPicPr>
            <a:picLocks noChangeAspect="1"/>
          </p:cNvPicPr>
          <p:nvPr/>
        </p:nvPicPr>
        <p:blipFill>
          <a:blip r:embed="rId3"/>
          <a:stretch>
            <a:fillRect/>
          </a:stretch>
        </p:blipFill>
        <p:spPr>
          <a:xfrm>
            <a:off x="250279" y="1063842"/>
            <a:ext cx="11248095" cy="5072312"/>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a:t>
            </a:r>
            <a:r>
              <a:rPr lang="en-GB" sz="1800" dirty="0" smtClean="0"/>
              <a:t>,</a:t>
            </a:r>
            <a:br>
              <a:rPr lang="en-GB" sz="1800" dirty="0" smtClean="0"/>
            </a:br>
            <a:r>
              <a:rPr lang="en-GB" sz="1800" dirty="0" smtClean="0"/>
              <a:t> </a:t>
            </a:r>
            <a:r>
              <a:rPr lang="en-GB" sz="1800" dirty="0"/>
              <a:t>as of Week </a:t>
            </a:r>
            <a:r>
              <a:rPr lang="en-GB" sz="1800" dirty="0" smtClean="0"/>
              <a:t>4, </a:t>
            </a:r>
            <a:r>
              <a:rPr lang="en-GB" sz="1800" dirty="0"/>
              <a:t>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p:cNvPicPr>
            <a:picLocks noChangeAspect="1"/>
          </p:cNvPicPr>
          <p:nvPr/>
        </p:nvPicPr>
        <p:blipFill>
          <a:blip r:embed="rId3"/>
          <a:stretch>
            <a:fillRect/>
          </a:stretch>
        </p:blipFill>
        <p:spPr>
          <a:xfrm>
            <a:off x="465883" y="1074888"/>
            <a:ext cx="11248095" cy="5072312"/>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smtClean="0"/>
              <a:t>Geographical </a:t>
            </a:r>
            <a:r>
              <a:rPr lang="en-GB" sz="1800" dirty="0"/>
              <a:t>distribution of 14-day cumulative number of reported COVID-19 cases per 100 000 population, worldwide, as of Week </a:t>
            </a:r>
            <a:r>
              <a:rPr lang="en-GB" sz="1800" dirty="0" smtClean="0"/>
              <a:t>4, </a:t>
            </a:r>
            <a:r>
              <a:rPr lang="en-GB" sz="1800" dirty="0"/>
              <a:t>2021</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smtClean="0">
                <a:solidFill>
                  <a:srgbClr val="333333"/>
                </a:solidFill>
                <a:latin typeface="Helvetica" panose="020B0604020202020204" pitchFamily="34" charset="0"/>
                <a:ea typeface="Calibri" panose="020F0502020204030204" pitchFamily="34" charset="0"/>
              </a:rPr>
              <a:t>The </a:t>
            </a:r>
            <a:r>
              <a:rPr lang="en-GB" sz="800" b="1" dirty="0" smtClean="0">
                <a:solidFill>
                  <a:srgbClr val="333333"/>
                </a:solidFill>
                <a:latin typeface="Helvetica" panose="020B0604020202020204" pitchFamily="34" charset="0"/>
                <a:ea typeface="Calibri" panose="020F0502020204030204" pitchFamily="34" charset="0"/>
              </a:rPr>
              <a:t>14-day </a:t>
            </a:r>
            <a:r>
              <a:rPr lang="en-GB" sz="800" b="1" dirty="0">
                <a:solidFill>
                  <a:srgbClr val="333333"/>
                </a:solidFill>
                <a:latin typeface="Helvetica" panose="020B0604020202020204" pitchFamily="34" charset="0"/>
                <a:ea typeface="Calibri" panose="020F0502020204030204" pitchFamily="34" charset="0"/>
              </a:rPr>
              <a:t>notification rates and trends are collected using epidemic intelligence from various sources and are affected by the testing strategy, laboratory capacity and the effectiveness of surveillance systems. As all of these factors can differ greatly </a:t>
            </a:r>
            <a:r>
              <a:rPr lang="en-GB" sz="800" b="1" dirty="0" smtClean="0">
                <a:solidFill>
                  <a:srgbClr val="333333"/>
                </a:solidFill>
                <a:latin typeface="Helvetica" panose="020B0604020202020204" pitchFamily="34" charset="0"/>
                <a:ea typeface="Calibri" panose="020F0502020204030204" pitchFamily="34" charset="0"/>
              </a:rPr>
              <a:t>among countries</a:t>
            </a:r>
            <a:r>
              <a:rPr lang="en-GB" sz="800" b="1" dirty="0">
                <a:solidFill>
                  <a:srgbClr val="333333"/>
                </a:solidFill>
                <a:latin typeface="Helvetica" panose="020B0604020202020204" pitchFamily="34" charset="0"/>
                <a:ea typeface="Calibri" panose="020F0502020204030204" pitchFamily="34" charset="0"/>
              </a:rPr>
              <a:t>,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2195608" y="855115"/>
            <a:ext cx="7391737" cy="5217697"/>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7" y="223936"/>
            <a:ext cx="10506513" cy="751942"/>
          </a:xfrm>
        </p:spPr>
        <p:txBody>
          <a:bodyPr>
            <a:normAutofit/>
          </a:bodyPr>
          <a:lstStyle/>
          <a:p>
            <a:pPr algn="ctr">
              <a:lnSpc>
                <a:spcPct val="100000"/>
              </a:lnSpc>
              <a:spcBef>
                <a:spcPts val="0"/>
              </a:spcBef>
            </a:pPr>
            <a:r>
              <a:rPr lang="en-GB" sz="1800" dirty="0">
                <a:solidFill>
                  <a:srgbClr val="000000">
                    <a:alpha val="100000"/>
                  </a:srgbClr>
                </a:solidFill>
                <a:latin typeface="Tahoma"/>
                <a:cs typeface="Tahoma"/>
              </a:rPr>
              <a:t>Distribution of confirmed human cases of avian influenza A(H9N2) virus infection by year of onset and country, 1998–2021</a:t>
            </a:r>
          </a:p>
        </p:txBody>
      </p:sp>
      <p:pic>
        <p:nvPicPr>
          <p:cNvPr id="3" name="Picture 2"/>
          <p:cNvPicPr>
            <a:picLocks noChangeAspect="1"/>
          </p:cNvPicPr>
          <p:nvPr/>
        </p:nvPicPr>
        <p:blipFill>
          <a:blip r:embed="rId2"/>
          <a:stretch>
            <a:fillRect/>
          </a:stretch>
        </p:blipFill>
        <p:spPr>
          <a:xfrm>
            <a:off x="487838" y="1047995"/>
            <a:ext cx="10394830" cy="5404277"/>
          </a:xfrm>
          <a:prstGeom prst="rect">
            <a:avLst/>
          </a:prstGeom>
        </p:spPr>
      </p:pic>
    </p:spTree>
    <p:extLst>
      <p:ext uri="{BB962C8B-B14F-4D97-AF65-F5344CB8AC3E}">
        <p14:creationId xmlns:p14="http://schemas.microsoft.com/office/powerpoint/2010/main" val="159236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24" y="0"/>
            <a:ext cx="10781432" cy="951722"/>
          </a:xfrm>
        </p:spPr>
        <p:txBody>
          <a:bodyPr/>
          <a:lstStyle/>
          <a:p>
            <a:pPr algn="ctr">
              <a:lnSpc>
                <a:spcPct val="100000"/>
              </a:lnSpc>
              <a:spcBef>
                <a:spcPts val="0"/>
              </a:spcBef>
            </a:pPr>
            <a:r>
              <a:rPr lang="en-GB" sz="1800" dirty="0">
                <a:solidFill>
                  <a:srgbClr val="000000">
                    <a:alpha val="100000"/>
                  </a:srgbClr>
                </a:solidFill>
                <a:latin typeface="Tahoma"/>
                <a:cs typeface="Tahoma"/>
              </a:rPr>
              <a:t>Geographical distribution of confirmed human cases with avian influenza A(H9N2) virus </a:t>
            </a:r>
            <a:r>
              <a:rPr lang="en-GB" sz="1800">
                <a:solidFill>
                  <a:srgbClr val="000000">
                    <a:alpha val="100000"/>
                  </a:srgbClr>
                </a:solidFill>
                <a:latin typeface="Tahoma"/>
                <a:cs typeface="Tahoma"/>
              </a:rPr>
              <a:t>infection, </a:t>
            </a:r>
            <a:r>
              <a:rPr lang="en-GB" sz="1800" dirty="0">
                <a:solidFill>
                  <a:srgbClr val="000000">
                    <a:alpha val="100000"/>
                  </a:srgbClr>
                </a:solidFill>
                <a:latin typeface="Tahoma"/>
                <a:cs typeface="Tahoma"/>
              </a:rPr>
              <a:t>1998–2021</a:t>
            </a:r>
          </a:p>
        </p:txBody>
      </p:sp>
      <p:pic>
        <p:nvPicPr>
          <p:cNvPr id="4" name="Picture 3"/>
          <p:cNvPicPr>
            <a:picLocks noChangeAspect="1"/>
          </p:cNvPicPr>
          <p:nvPr/>
        </p:nvPicPr>
        <p:blipFill>
          <a:blip r:embed="rId2"/>
          <a:stretch>
            <a:fillRect/>
          </a:stretch>
        </p:blipFill>
        <p:spPr>
          <a:xfrm>
            <a:off x="1887165" y="907219"/>
            <a:ext cx="7431933" cy="5742857"/>
          </a:xfrm>
          <a:prstGeom prst="rect">
            <a:avLst/>
          </a:prstGeom>
        </p:spPr>
      </p:pic>
    </p:spTree>
    <p:extLst>
      <p:ext uri="{BB962C8B-B14F-4D97-AF65-F5344CB8AC3E}">
        <p14:creationId xmlns:p14="http://schemas.microsoft.com/office/powerpoint/2010/main" val="382031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18" y="237093"/>
            <a:ext cx="10354188" cy="951722"/>
          </a:xfrm>
        </p:spPr>
        <p:txBody>
          <a:bodyPr>
            <a:normAutofit/>
          </a:bodyPr>
          <a:lstStyle/>
          <a:p>
            <a:pPr algn="ctr"/>
            <a:r>
              <a:rPr lang="en-GB" sz="2200" dirty="0"/>
              <a:t>Geographical distribution of new cholera cases reported </a:t>
            </a:r>
            <a:r>
              <a:rPr lang="en-GB" sz="2200" dirty="0" smtClean="0"/>
              <a:t>worldwide January to December 2020</a:t>
            </a:r>
            <a:endParaRPr lang="en-GB" sz="22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3" name="Picture 2"/>
          <p:cNvPicPr>
            <a:picLocks noChangeAspect="1"/>
          </p:cNvPicPr>
          <p:nvPr/>
        </p:nvPicPr>
        <p:blipFill rotWithShape="1">
          <a:blip r:embed="rId2"/>
          <a:srcRect t="19028"/>
          <a:stretch/>
        </p:blipFill>
        <p:spPr>
          <a:xfrm>
            <a:off x="1682135" y="1188815"/>
            <a:ext cx="8572208" cy="5363558"/>
          </a:xfrm>
          <a:prstGeom prst="rect">
            <a:avLst/>
          </a:prstGeom>
        </p:spPr>
      </p:pic>
    </p:spTree>
    <p:extLst>
      <p:ext uri="{BB962C8B-B14F-4D97-AF65-F5344CB8AC3E}">
        <p14:creationId xmlns:p14="http://schemas.microsoft.com/office/powerpoint/2010/main" val="532709677"/>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013DF-7568-4DE1-A15A-B72D0DA1D637}">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d23a570b-d7a9-49ca-a34c-8afb8206b4bf"/>
    <ds:schemaRef ds:uri="376727eb-354b-45e4-998d-f84ea079474e"/>
    <ds:schemaRef ds:uri="http://schemas.microsoft.com/sharepoint/v3"/>
    <ds:schemaRef ds:uri="http://www.w3.org/XML/1998/namespace"/>
    <ds:schemaRef ds:uri="http://purl.org/dc/dcmitype/"/>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27131</TotalTime>
  <Words>318</Words>
  <Application>Microsoft Office PowerPoint</Application>
  <PresentationFormat>Widescreen</PresentationFormat>
  <Paragraphs>19</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Tahoma</vt:lpstr>
      <vt:lpstr>Theme_ECDC</vt:lpstr>
      <vt:lpstr>Reusable maps and graphs from ECDC Communicable Disease Threats Report   Week 5, 2021 </vt:lpstr>
      <vt:lpstr>Distribution of COVID-19 cases worldwide in accordance with the applied case definitions in the affected countries, as of Week 4, 2021</vt:lpstr>
      <vt:lpstr>Distribution of COVID-19 deaths worldwide, as of Week 4, 2021 </vt:lpstr>
      <vt:lpstr>Distribution of laboratory-confirmed cases of COVID-19 in the EU/EEA,  as of Week 4, 2021</vt:lpstr>
      <vt:lpstr>Geographical distribution of 14-day cumulative number of reported COVID-19 cases per 100 000 population, worldwide, as of Week 4, 2021</vt:lpstr>
      <vt:lpstr>Distribution of confirmed human cases of avian influenza A(H9N2) virus infection by year of onset and country, 1998–2021</vt:lpstr>
      <vt:lpstr>Geographical distribution of confirmed human cases with avian influenza A(H9N2) virus infection, 1998–2021</vt:lpstr>
      <vt:lpstr>Geographical distribution of new cholera cases reported worldwide January to December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2138</cp:revision>
  <cp:lastPrinted>2017-03-24T07:50:18Z</cp:lastPrinted>
  <dcterms:created xsi:type="dcterms:W3CDTF">2015-11-05T13:02:54Z</dcterms:created>
  <dcterms:modified xsi:type="dcterms:W3CDTF">2021-02-05T13:48:55Z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