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6" r:id="rId12"/>
    <p:sldId id="327" r:id="rId13"/>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23/12/2020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52,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Week 51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p:cNvPicPr>
            <a:picLocks noChangeAspect="1"/>
          </p:cNvPicPr>
          <p:nvPr/>
        </p:nvPicPr>
        <p:blipFill>
          <a:blip r:embed="rId2"/>
          <a:stretch>
            <a:fillRect/>
          </a:stretch>
        </p:blipFill>
        <p:spPr>
          <a:xfrm>
            <a:off x="77316" y="1413305"/>
            <a:ext cx="11755406" cy="4269037"/>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51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4" name="Picture 3"/>
          <p:cNvPicPr>
            <a:picLocks noChangeAspect="1"/>
          </p:cNvPicPr>
          <p:nvPr/>
        </p:nvPicPr>
        <p:blipFill>
          <a:blip r:embed="rId3"/>
          <a:stretch>
            <a:fillRect/>
          </a:stretch>
        </p:blipFill>
        <p:spPr>
          <a:xfrm>
            <a:off x="304799" y="1412185"/>
            <a:ext cx="11729685" cy="4139529"/>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Week 51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9144" y="5819978"/>
            <a:ext cx="11691444" cy="1158779"/>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update COVID-19 daily data four times per week, Tuesdays to Fridays. This can result in a decrease of cumulative figures (cases or deaths) and related outputs. </a:t>
            </a:r>
          </a:p>
          <a:p>
            <a:endParaRPr lang="en-GB" sz="1100" dirty="0"/>
          </a:p>
          <a:p>
            <a:endParaRPr lang="en-GB" sz="1100" dirty="0"/>
          </a:p>
        </p:txBody>
      </p:sp>
      <p:pic>
        <p:nvPicPr>
          <p:cNvPr id="4" name="Picture 3"/>
          <p:cNvPicPr>
            <a:picLocks noChangeAspect="1"/>
          </p:cNvPicPr>
          <p:nvPr/>
        </p:nvPicPr>
        <p:blipFill>
          <a:blip r:embed="rId4"/>
          <a:stretch>
            <a:fillRect/>
          </a:stretch>
        </p:blipFill>
        <p:spPr>
          <a:xfrm>
            <a:off x="304225" y="1307983"/>
            <a:ext cx="11571411" cy="4184213"/>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51 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a:stretch>
            <a:fillRect/>
          </a:stretch>
        </p:blipFill>
        <p:spPr>
          <a:xfrm>
            <a:off x="2410648" y="822734"/>
            <a:ext cx="7370703" cy="5212532"/>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a:t>Geographical distribution of confirmed human cases of avian influenza A(H5N6) infection, 2014–2020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p:cNvPicPr>
            <a:picLocks noChangeAspect="1"/>
          </p:cNvPicPr>
          <p:nvPr/>
        </p:nvPicPr>
        <p:blipFill>
          <a:blip r:embed="rId4"/>
          <a:stretch>
            <a:fillRect/>
          </a:stretch>
        </p:blipFill>
        <p:spPr>
          <a:xfrm>
            <a:off x="2131847" y="1099815"/>
            <a:ext cx="6954493" cy="5375727"/>
          </a:xfrm>
          <a:prstGeom prst="rect">
            <a:avLst/>
          </a:prstGeom>
        </p:spPr>
      </p:pic>
    </p:spTree>
    <p:extLst>
      <p:ext uri="{BB962C8B-B14F-4D97-AF65-F5344CB8AC3E}">
        <p14:creationId xmlns:p14="http://schemas.microsoft.com/office/powerpoint/2010/main" val="320640617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a:t>Distribution of confirmed human cases of avian influenza A(H5N6) infection by year of onset, China, 2014–2020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Content Placeholder 5"/>
          <p:cNvPicPr>
            <a:picLocks noGrp="1" noChangeAspect="1"/>
          </p:cNvPicPr>
          <p:nvPr>
            <p:ph idx="1"/>
          </p:nvPr>
        </p:nvPicPr>
        <p:blipFill>
          <a:blip r:embed="rId2"/>
          <a:stretch>
            <a:fillRect/>
          </a:stretch>
        </p:blipFill>
        <p:spPr>
          <a:xfrm>
            <a:off x="770698" y="1175658"/>
            <a:ext cx="9676792" cy="5001305"/>
          </a:xfrm>
          <a:prstGeom prst="rect">
            <a:avLst/>
          </a:prstGeom>
        </p:spPr>
      </p:pic>
    </p:spTree>
    <p:extLst>
      <p:ext uri="{BB962C8B-B14F-4D97-AF65-F5344CB8AC3E}">
        <p14:creationId xmlns:p14="http://schemas.microsoft.com/office/powerpoint/2010/main" val="1781990738"/>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schemas.openxmlformats.org/package/2006/metadata/core-properties"/>
    <ds:schemaRef ds:uri="http://www.w3.org/XML/1998/namespace"/>
    <ds:schemaRef ds:uri="http://schemas.microsoft.com/sharepoint/v3"/>
    <ds:schemaRef ds:uri="376727eb-354b-45e4-998d-f84ea079474e"/>
    <ds:schemaRef ds:uri="http://purl.org/dc/terms/"/>
    <ds:schemaRef ds:uri="d23a570b-d7a9-49ca-a34c-8afb8206b4bf"/>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25832</TotalTime>
  <Words>457</Words>
  <Application>Microsoft Office PowerPoint</Application>
  <PresentationFormat>Widescreen</PresentationFormat>
  <Paragraphs>21</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52, 2020 </vt:lpstr>
      <vt:lpstr>Distribution of COVID-19 cases in accordance with the applied case definitions in the affected countries, as of Week 51 2020</vt:lpstr>
      <vt:lpstr>Distribution of COVID-19 deaths* worldwide, as of Week 51 2020 </vt:lpstr>
      <vt:lpstr>Distribution of laboratory-confirmed cases of COVID-19 in the EU/EEA and the UK, as of Week 51 2020</vt:lpstr>
      <vt:lpstr>Geographic distribution of 14-day cumulative number of reported COVID-19 cases per 100 000 population, worldwide, as of Week 51 2020</vt:lpstr>
      <vt:lpstr>Geographical distribution of confirmed human cases of avian influenza A(H5N6) infection, 2014–2020</vt:lpstr>
      <vt:lpstr>Distribution of confirmed human cases of avian influenza A(H5N6) infection by year of onset, China, 2014–2020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2111</cp:revision>
  <cp:lastPrinted>2017-03-24T07:50:18Z</cp:lastPrinted>
  <dcterms:created xsi:type="dcterms:W3CDTF">2015-11-05T13:02:54Z</dcterms:created>
  <dcterms:modified xsi:type="dcterms:W3CDTF">2020-12-23T10:35:03Z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