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6"/>
  </p:notesMasterIdLst>
  <p:handoutMasterIdLst>
    <p:handoutMasterId r:id="rId17"/>
  </p:handoutMasterIdLst>
  <p:sldIdLst>
    <p:sldId id="256" r:id="rId7"/>
    <p:sldId id="322" r:id="rId8"/>
    <p:sldId id="323" r:id="rId9"/>
    <p:sldId id="324" r:id="rId10"/>
    <p:sldId id="325" r:id="rId11"/>
    <p:sldId id="326" r:id="rId12"/>
    <p:sldId id="327" r:id="rId13"/>
    <p:sldId id="330" r:id="rId14"/>
    <p:sldId id="331" r:id="rId15"/>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18/12/2020</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51, 2020</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week 50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p:cNvPicPr>
            <a:picLocks noChangeAspect="1"/>
          </p:cNvPicPr>
          <p:nvPr/>
        </p:nvPicPr>
        <p:blipFill>
          <a:blip r:embed="rId2"/>
          <a:stretch>
            <a:fillRect/>
          </a:stretch>
        </p:blipFill>
        <p:spPr>
          <a:xfrm>
            <a:off x="38719" y="1445358"/>
            <a:ext cx="12114562" cy="3890425"/>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a:t>
            </a:r>
            <a:r>
              <a:rPr lang="en-GB" sz="1800"/>
              <a:t>of Week 50 </a:t>
            </a:r>
            <a:r>
              <a:rPr lang="en-GB" sz="1800" dirty="0"/>
              <a:t>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p:cNvPicPr>
            <a:picLocks noChangeAspect="1"/>
          </p:cNvPicPr>
          <p:nvPr/>
        </p:nvPicPr>
        <p:blipFill>
          <a:blip r:embed="rId3"/>
          <a:stretch>
            <a:fillRect/>
          </a:stretch>
        </p:blipFill>
        <p:spPr>
          <a:xfrm>
            <a:off x="147948" y="1371889"/>
            <a:ext cx="11956677" cy="3776183"/>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a:t>
            </a:r>
            <a:r>
              <a:rPr lang="en-GB" sz="1800"/>
              <a:t>laboratory-confirmed cases </a:t>
            </a:r>
            <a:r>
              <a:rPr lang="en-GB" sz="1800" dirty="0"/>
              <a:t>of COVID-19 in the EU/EEA and the UK, as </a:t>
            </a:r>
            <a:r>
              <a:rPr lang="en-GB" sz="1800"/>
              <a:t>of Week 50 </a:t>
            </a:r>
            <a:r>
              <a:rPr lang="en-GB" sz="1800" dirty="0"/>
              <a:t>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9144" y="5819978"/>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update COVID-19 daily data four times per week, Tuesdays to Fridays. This can result in a decrease of cumulative figures (cases or deaths) and related outputs. </a:t>
            </a:r>
          </a:p>
          <a:p>
            <a:endParaRPr lang="en-GB" sz="1100" dirty="0"/>
          </a:p>
          <a:p>
            <a:endParaRPr lang="en-GB" sz="1100" dirty="0"/>
          </a:p>
        </p:txBody>
      </p:sp>
      <p:pic>
        <p:nvPicPr>
          <p:cNvPr id="3" name="Picture 2"/>
          <p:cNvPicPr>
            <a:picLocks noChangeAspect="1"/>
          </p:cNvPicPr>
          <p:nvPr/>
        </p:nvPicPr>
        <p:blipFill>
          <a:blip r:embed="rId4"/>
          <a:stretch>
            <a:fillRect/>
          </a:stretch>
        </p:blipFill>
        <p:spPr>
          <a:xfrm>
            <a:off x="192848" y="1336858"/>
            <a:ext cx="11968014" cy="4103821"/>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a:t>
            </a:r>
            <a:r>
              <a:rPr lang="en-GB" sz="1800"/>
              <a:t>of Week 50 </a:t>
            </a:r>
            <a:r>
              <a:rPr lang="en-GB" sz="1800" dirty="0"/>
              <a:t>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472" y="800717"/>
            <a:ext cx="7459464" cy="5273509"/>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1800" dirty="0"/>
              <a:t>Geographical distribution of confirmed human cases of avian influenza A(H5N6) infection, 2014–2020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p:cNvPicPr>
            <a:picLocks noChangeAspect="1"/>
          </p:cNvPicPr>
          <p:nvPr/>
        </p:nvPicPr>
        <p:blipFill>
          <a:blip r:embed="rId4"/>
          <a:stretch>
            <a:fillRect/>
          </a:stretch>
        </p:blipFill>
        <p:spPr>
          <a:xfrm>
            <a:off x="2191406" y="1189150"/>
            <a:ext cx="6835375" cy="5286392"/>
          </a:xfrm>
          <a:prstGeom prst="rect">
            <a:avLst/>
          </a:prstGeom>
        </p:spPr>
      </p:pic>
    </p:spTree>
    <p:extLst>
      <p:ext uri="{BB962C8B-B14F-4D97-AF65-F5344CB8AC3E}">
        <p14:creationId xmlns:p14="http://schemas.microsoft.com/office/powerpoint/2010/main" val="320640617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1800" dirty="0"/>
              <a:t>Distribution of confirmed human cases of avian influenza A(H5N6) infection by year of onset, China, 2014–2020</a:t>
            </a:r>
          </a:p>
        </p:txBody>
      </p:sp>
      <p:pic>
        <p:nvPicPr>
          <p:cNvPr id="5" name="Content Placeholder 4"/>
          <p:cNvPicPr>
            <a:picLocks noGrp="1" noChangeAspect="1"/>
          </p:cNvPicPr>
          <p:nvPr>
            <p:ph idx="1"/>
          </p:nvPr>
        </p:nvPicPr>
        <p:blipFill>
          <a:blip r:embed="rId2"/>
          <a:stretch>
            <a:fillRect/>
          </a:stretch>
        </p:blipFill>
        <p:spPr>
          <a:xfrm>
            <a:off x="658358" y="1443791"/>
            <a:ext cx="9901472" cy="5118380"/>
          </a:xfrm>
          <a:prstGeom prst="rect">
            <a:avLst/>
          </a:prstGeom>
        </p:spPr>
      </p:pic>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spTree>
    <p:extLst>
      <p:ext uri="{BB962C8B-B14F-4D97-AF65-F5344CB8AC3E}">
        <p14:creationId xmlns:p14="http://schemas.microsoft.com/office/powerpoint/2010/main" val="178199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078" y="193311"/>
            <a:ext cx="7740282" cy="951722"/>
          </a:xfrm>
        </p:spPr>
        <p:txBody>
          <a:bodyPr>
            <a:normAutofit fontScale="90000"/>
          </a:bodyPr>
          <a:lstStyle/>
          <a:p>
            <a:pPr algn="ctr"/>
            <a:r>
              <a:rPr lang="en-GB" sz="2400" dirty="0"/>
              <a:t>Geographical distribution of Dengue cases reported worldwide, October to December 2020</a:t>
            </a:r>
            <a:br>
              <a:rPr lang="en-GB" dirty="0"/>
            </a:b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000" r="12285" b="20727"/>
          <a:stretch/>
        </p:blipFill>
        <p:spPr>
          <a:xfrm>
            <a:off x="1308278" y="840584"/>
            <a:ext cx="9265398" cy="5817524"/>
          </a:xfrm>
          <a:prstGeom prst="rect">
            <a:avLst/>
          </a:prstGeom>
        </p:spPr>
      </p:pic>
    </p:spTree>
    <p:extLst>
      <p:ext uri="{BB962C8B-B14F-4D97-AF65-F5344CB8AC3E}">
        <p14:creationId xmlns:p14="http://schemas.microsoft.com/office/powerpoint/2010/main" val="291210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078" y="193311"/>
            <a:ext cx="7740282" cy="951722"/>
          </a:xfrm>
        </p:spPr>
        <p:txBody>
          <a:bodyPr>
            <a:normAutofit fontScale="90000"/>
          </a:bodyPr>
          <a:lstStyle/>
          <a:p>
            <a:pPr algn="ctr"/>
            <a:r>
              <a:rPr lang="en-GB" sz="2400" dirty="0"/>
              <a:t>Geographical distribution of Chikungunya cases reported worldwide, October to December 2020</a:t>
            </a:r>
            <a:br>
              <a:rPr lang="en-GB" dirty="0"/>
            </a:b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8770" b="6650"/>
          <a:stretch/>
        </p:blipFill>
        <p:spPr>
          <a:xfrm>
            <a:off x="1432204" y="883404"/>
            <a:ext cx="9703563" cy="5592138"/>
          </a:xfrm>
          <a:prstGeom prst="rect">
            <a:avLst/>
          </a:prstGeom>
        </p:spPr>
      </p:pic>
    </p:spTree>
    <p:extLst>
      <p:ext uri="{BB962C8B-B14F-4D97-AF65-F5344CB8AC3E}">
        <p14:creationId xmlns:p14="http://schemas.microsoft.com/office/powerpoint/2010/main" val="1300050844"/>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http://schemas.microsoft.com/sharepoint/v3"/>
    <ds:schemaRef ds:uri="http://schemas.openxmlformats.org/package/2006/metadata/core-properties"/>
    <ds:schemaRef ds:uri="d23a570b-d7a9-49ca-a34c-8afb8206b4bf"/>
    <ds:schemaRef ds:uri="376727eb-354b-45e4-998d-f84ea079474e"/>
    <ds:schemaRef ds:uri="http://purl.org/dc/dcmitype/"/>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25819</TotalTime>
  <Words>485</Words>
  <Application>Microsoft Office PowerPoint</Application>
  <PresentationFormat>Widescreen</PresentationFormat>
  <Paragraphs>25</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vt:lpstr>
      <vt:lpstr>Tahoma</vt:lpstr>
      <vt:lpstr>Theme_ECDC</vt:lpstr>
      <vt:lpstr>Reusable maps and graphs from ECDC Communicable Disease Threats Report   Week 51, 2020 </vt:lpstr>
      <vt:lpstr>Distribution of COVID-19 cases in accordance with the applied case definitions in the affected countries, as of week 50 2020</vt:lpstr>
      <vt:lpstr>Distribution of COVID-19 deaths* worldwide, as of Week 50 2020 </vt:lpstr>
      <vt:lpstr>Distribution of laboratory-confirmed cases of COVID-19 in the EU/EEA and the UK, as of Week 50 2020</vt:lpstr>
      <vt:lpstr>Geographic distribution of 14-day cumulative number of reported COVID-19 cases per 100 000 population, worldwide, as of Week 50 2020</vt:lpstr>
      <vt:lpstr>Geographical distribution of confirmed human cases of avian influenza A(H5N6) infection, 2014–2020</vt:lpstr>
      <vt:lpstr>Distribution of confirmed human cases of avian influenza A(H5N6) infection by year of onset, China, 2014–2020</vt:lpstr>
      <vt:lpstr>Geographical distribution of Dengue cases reported worldwide, October to December 2020 </vt:lpstr>
      <vt:lpstr>Geographical distribution of Chikungunya cases reported worldwide, October to December 2020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2104</cp:revision>
  <cp:lastPrinted>2017-03-24T07:50:18Z</cp:lastPrinted>
  <dcterms:created xsi:type="dcterms:W3CDTF">2015-11-05T13:02:54Z</dcterms:created>
  <dcterms:modified xsi:type="dcterms:W3CDTF">2020-12-18T12:03:42Z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