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4"/>
  </p:notesMasterIdLst>
  <p:handoutMasterIdLst>
    <p:handoutMasterId r:id="rId15"/>
  </p:handoutMasterIdLst>
  <p:sldIdLst>
    <p:sldId id="256" r:id="rId7"/>
    <p:sldId id="257" r:id="rId8"/>
    <p:sldId id="258" r:id="rId9"/>
    <p:sldId id="274" r:id="rId10"/>
    <p:sldId id="271" r:id="rId11"/>
    <p:sldId id="272" r:id="rId12"/>
    <p:sldId id="273" r:id="rId13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1" autoAdjust="0"/>
    <p:restoredTop sz="96395" autoAdjust="0"/>
  </p:normalViewPr>
  <p:slideViewPr>
    <p:cSldViewPr snapToGrid="0">
      <p:cViewPr varScale="1">
        <p:scale>
          <a:sx n="69" d="100"/>
          <a:sy n="69" d="100"/>
        </p:scale>
        <p:origin x="95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themeOverride" Target="../theme/themeOverrid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ismith\Desktop\Updated_EVD_DRC_2018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[Updated_EVD_DRC_2018.xlsm]Epicurve Week!PivotTable1</c:name>
    <c:fmtId val="255"/>
  </c:pivotSource>
  <c:chart>
    <c:autoTitleDeleted val="1"/>
    <c:pivotFmts>
      <c:pivotFmt>
        <c:idx val="0"/>
        <c:marker>
          <c:symbol val="none"/>
        </c:marker>
      </c:pivotFmt>
      <c:pivotFmt>
        <c:idx val="1"/>
        <c:spPr>
          <a:solidFill>
            <a:schemeClr val="accent3">
              <a:lumMod val="75000"/>
            </a:schemeClr>
          </a:solidFill>
        </c:spPr>
        <c:marker>
          <c:symbol val="none"/>
        </c:marker>
      </c:pivotFmt>
      <c:pivotFmt>
        <c:idx val="2"/>
        <c:spPr>
          <a:solidFill>
            <a:schemeClr val="accent3">
              <a:lumMod val="50000"/>
            </a:schemeClr>
          </a:solidFill>
        </c:spPr>
        <c:marker>
          <c:symbol val="none"/>
        </c:marker>
      </c:pivotFmt>
      <c:pivotFmt>
        <c:idx val="3"/>
        <c:spPr>
          <a:solidFill>
            <a:schemeClr val="accent3">
              <a:lumMod val="50000"/>
            </a:schemeClr>
          </a:solidFill>
        </c:spPr>
        <c:marker>
          <c:symbol val="none"/>
        </c:marker>
      </c:pivotFmt>
      <c:pivotFmt>
        <c:idx val="4"/>
        <c:spPr>
          <a:solidFill>
            <a:schemeClr val="accent3">
              <a:lumMod val="75000"/>
            </a:schemeClr>
          </a:solidFill>
        </c:spPr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spPr>
          <a:solidFill>
            <a:schemeClr val="accent3">
              <a:lumMod val="50000"/>
            </a:schemeClr>
          </a:solidFill>
        </c:spPr>
        <c:marker>
          <c:symbol val="none"/>
        </c:marker>
      </c:pivotFmt>
      <c:pivotFmt>
        <c:idx val="7"/>
        <c:spPr>
          <a:solidFill>
            <a:schemeClr val="accent3">
              <a:lumMod val="75000"/>
            </a:schemeClr>
          </a:solidFill>
        </c:spPr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spPr>
          <a:solidFill>
            <a:srgbClr val="9BBB59">
              <a:lumMod val="50000"/>
            </a:srgbClr>
          </a:solidFill>
        </c:spPr>
      </c:pivotFmt>
      <c:pivotFmt>
        <c:idx val="10"/>
        <c:spPr>
          <a:solidFill>
            <a:srgbClr val="9BBB59">
              <a:lumMod val="75000"/>
            </a:srgbClr>
          </a:solidFill>
        </c:spPr>
      </c:pivotFmt>
      <c:pivotFmt>
        <c:idx val="11"/>
        <c:spPr>
          <a:solidFill>
            <a:srgbClr val="9BBB59">
              <a:lumMod val="60000"/>
              <a:lumOff val="40000"/>
            </a:srgbClr>
          </a:solidFill>
        </c:spPr>
      </c:pivotFmt>
      <c:pivotFmt>
        <c:idx val="12"/>
        <c:spPr>
          <a:solidFill>
            <a:srgbClr val="9BBB59">
              <a:lumMod val="50000"/>
            </a:srgbClr>
          </a:solidFill>
        </c:spPr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spPr>
          <a:solidFill>
            <a:srgbClr val="9BBB59">
              <a:lumMod val="75000"/>
            </a:srgbClr>
          </a:solidFill>
        </c:spPr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spPr>
          <a:solidFill>
            <a:srgbClr val="9BBB59">
              <a:lumMod val="75000"/>
            </a:srgbClr>
          </a:solidFill>
        </c:spPr>
        <c:marker>
          <c:symbol val="none"/>
        </c:marker>
      </c:pivotFmt>
      <c:pivotFmt>
        <c:idx val="18"/>
        <c:spPr>
          <a:solidFill>
            <a:srgbClr val="9BBB59">
              <a:lumMod val="75000"/>
            </a:srgbClr>
          </a:solidFill>
        </c:spPr>
        <c:marker>
          <c:symbol val="none"/>
        </c:marker>
      </c:pivotFmt>
      <c:pivotFmt>
        <c:idx val="19"/>
      </c:pivotFmt>
      <c:pivotFmt>
        <c:idx val="20"/>
        <c:spPr>
          <a:solidFill>
            <a:srgbClr val="9BBB59">
              <a:lumMod val="75000"/>
            </a:srgbClr>
          </a:solidFill>
        </c:spPr>
        <c:marker>
          <c:symbol val="none"/>
        </c:marker>
      </c:pivotFmt>
      <c:pivotFmt>
        <c:idx val="21"/>
      </c:pivotFmt>
      <c:pivotFmt>
        <c:idx val="22"/>
        <c:spPr>
          <a:solidFill>
            <a:srgbClr val="9BBB59">
              <a:lumMod val="75000"/>
            </a:srgbClr>
          </a:solidFill>
        </c:spPr>
        <c:marker>
          <c:symbol val="none"/>
        </c:marker>
      </c:pivotFmt>
      <c:pivotFmt>
        <c:idx val="23"/>
      </c:pivotFmt>
      <c:pivotFmt>
        <c:idx val="24"/>
      </c:pivotFmt>
      <c:pivotFmt>
        <c:idx val="25"/>
        <c:spPr>
          <a:ln>
            <a:solidFill>
              <a:srgbClr val="C00000"/>
            </a:solidFill>
          </a:ln>
        </c:spPr>
      </c:pivotFmt>
      <c:pivotFmt>
        <c:idx val="26"/>
        <c:spPr>
          <a:blipFill>
            <a:blip xmlns:r="http://schemas.openxmlformats.org/officeDocument/2006/relationships" r:embed="rId2"/>
            <a:stretch>
              <a:fillRect/>
            </a:stretch>
          </a:blipFill>
        </c:spPr>
        <c:marker>
          <c:symbol val="none"/>
        </c:marker>
      </c:pivotFmt>
      <c:pivotFmt>
        <c:idx val="27"/>
        <c:marker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</c:marker>
      </c:pivotFmt>
      <c:pivotFmt>
        <c:idx val="28"/>
        <c:spPr>
          <a:blipFill>
            <a:blip xmlns:r="http://schemas.openxmlformats.org/officeDocument/2006/relationships" r:embed="rId3"/>
            <a:stretch>
              <a:fillRect/>
            </a:stretch>
          </a:blipFill>
        </c:spPr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spPr>
          <a:blipFill>
            <a:blip xmlns:r="http://schemas.openxmlformats.org/officeDocument/2006/relationships" r:embed="rId3"/>
            <a:stretch>
              <a:fillRect/>
            </a:stretch>
          </a:blipFill>
        </c:spPr>
        <c:marker>
          <c:symbol val="none"/>
        </c:marker>
      </c:pivotFmt>
      <c:pivotFmt>
        <c:idx val="31"/>
        <c:spPr>
          <a:blipFill>
            <a:blip xmlns:r="http://schemas.openxmlformats.org/officeDocument/2006/relationships" r:embed="rId2"/>
            <a:stretch>
              <a:fillRect/>
            </a:stretch>
          </a:blipFill>
        </c:spPr>
        <c:marker>
          <c:symbol val="none"/>
        </c:marker>
      </c:pivotFmt>
      <c:pivotFmt>
        <c:idx val="32"/>
        <c:spPr>
          <a:blipFill>
            <a:blip xmlns:r="http://schemas.openxmlformats.org/officeDocument/2006/relationships" r:embed="rId3"/>
            <a:stretch>
              <a:fillRect/>
            </a:stretch>
          </a:blipFill>
        </c:spPr>
        <c:marker>
          <c:symbol val="none"/>
        </c:marker>
      </c:pivotFmt>
      <c:pivotFmt>
        <c:idx val="33"/>
        <c:spPr>
          <a:blipFill>
            <a:blip xmlns:r="http://schemas.openxmlformats.org/officeDocument/2006/relationships" r:embed="rId2"/>
            <a:stretch>
              <a:fillRect/>
            </a:stretch>
          </a:blipFill>
        </c:spPr>
        <c:marker>
          <c:symbol val="none"/>
        </c:marker>
      </c:pivotFmt>
      <c:pivotFmt>
        <c:idx val="34"/>
        <c:spPr>
          <a:blipFill>
            <a:blip xmlns:r="http://schemas.openxmlformats.org/officeDocument/2006/relationships" r:embed="rId3"/>
            <a:stretch>
              <a:fillRect/>
            </a:stretch>
          </a:blipFill>
        </c:spPr>
        <c:marker>
          <c:symbol val="none"/>
        </c:marker>
      </c:pivotFmt>
      <c:pivotFmt>
        <c:idx val="35"/>
        <c:spPr>
          <a:blipFill>
            <a:blip xmlns:r="http://schemas.openxmlformats.org/officeDocument/2006/relationships" r:embed="rId2"/>
            <a:stretch>
              <a:fillRect/>
            </a:stretch>
          </a:blipFill>
        </c:spPr>
        <c:marker>
          <c:symbol val="none"/>
        </c:marker>
      </c:pivotFmt>
      <c:pivotFmt>
        <c:idx val="36"/>
        <c:spPr>
          <a:blipFill>
            <a:blip xmlns:r="http://schemas.openxmlformats.org/officeDocument/2006/relationships" r:embed="rId3"/>
            <a:stretch>
              <a:fillRect/>
            </a:stretch>
          </a:blipFill>
        </c:spPr>
        <c:marker>
          <c:symbol val="none"/>
        </c:marker>
      </c:pivotFmt>
      <c:pivotFmt>
        <c:idx val="37"/>
        <c:spPr>
          <a:blipFill>
            <a:blip xmlns:r="http://schemas.openxmlformats.org/officeDocument/2006/relationships" r:embed="rId2"/>
            <a:stretch>
              <a:fillRect/>
            </a:stretch>
          </a:blipFill>
        </c:spPr>
        <c:marker>
          <c:symbol val="none"/>
        </c:marker>
      </c:pivotFmt>
      <c:pivotFmt>
        <c:idx val="38"/>
        <c:spPr>
          <a:blipFill>
            <a:blip xmlns:r="http://schemas.openxmlformats.org/officeDocument/2006/relationships" r:embed="rId3"/>
            <a:stretch>
              <a:fillRect/>
            </a:stretch>
          </a:blipFill>
        </c:spPr>
        <c:marker>
          <c:symbol val="none"/>
        </c:marker>
      </c:pivotFmt>
      <c:pivotFmt>
        <c:idx val="39"/>
        <c:spPr>
          <a:blipFill>
            <a:blip xmlns:r="http://schemas.openxmlformats.org/officeDocument/2006/relationships" r:embed="rId2"/>
            <a:stretch>
              <a:fillRect/>
            </a:stretch>
          </a:blipFill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25118369248277977"/>
          <c:y val="0.15390810783476841"/>
          <c:w val="0.44679529871281054"/>
          <c:h val="0.654516763912103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'Epicurve Week'!$B$3</c:f>
              <c:strCache>
                <c:ptCount val="1"/>
                <c:pt idx="0">
                  <c:v>Confirmed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</c:spPr>
          <c:invertIfNegative val="0"/>
          <c:pictureOptions>
            <c:pictureFormat val="stackScale"/>
          </c:pictureOptions>
          <c:cat>
            <c:strRef>
              <c:f>'Epicurve Week'!$A$4:$A$24</c:f>
              <c:strCache>
                <c:ptCount val="20"/>
                <c:pt idx="0">
                  <c:v>2018-31</c:v>
                </c:pt>
                <c:pt idx="1">
                  <c:v>2018-32</c:v>
                </c:pt>
                <c:pt idx="2">
                  <c:v>2018-33</c:v>
                </c:pt>
                <c:pt idx="3">
                  <c:v>2018-34</c:v>
                </c:pt>
                <c:pt idx="4">
                  <c:v>2018-35</c:v>
                </c:pt>
                <c:pt idx="5">
                  <c:v>2018-36</c:v>
                </c:pt>
                <c:pt idx="6">
                  <c:v>2018-37</c:v>
                </c:pt>
                <c:pt idx="7">
                  <c:v>2018-38</c:v>
                </c:pt>
                <c:pt idx="8">
                  <c:v>2018-39</c:v>
                </c:pt>
                <c:pt idx="9">
                  <c:v>2018-40</c:v>
                </c:pt>
                <c:pt idx="10">
                  <c:v>2018-41</c:v>
                </c:pt>
                <c:pt idx="11">
                  <c:v>2018-42</c:v>
                </c:pt>
                <c:pt idx="12">
                  <c:v>2018-43</c:v>
                </c:pt>
                <c:pt idx="13">
                  <c:v>2018-44</c:v>
                </c:pt>
                <c:pt idx="14">
                  <c:v>2018-45</c:v>
                </c:pt>
                <c:pt idx="15">
                  <c:v>2018-46</c:v>
                </c:pt>
                <c:pt idx="16">
                  <c:v>2018-47</c:v>
                </c:pt>
                <c:pt idx="17">
                  <c:v>2018-48</c:v>
                </c:pt>
                <c:pt idx="18">
                  <c:v>2018-49</c:v>
                </c:pt>
                <c:pt idx="19">
                  <c:v>2018-50</c:v>
                </c:pt>
              </c:strCache>
            </c:strRef>
          </c:cat>
          <c:val>
            <c:numRef>
              <c:f>'Epicurve Week'!$B$4:$B$24</c:f>
              <c:numCache>
                <c:formatCode>General</c:formatCode>
                <c:ptCount val="20"/>
                <c:pt idx="0">
                  <c:v>17</c:v>
                </c:pt>
                <c:pt idx="1">
                  <c:v>13</c:v>
                </c:pt>
                <c:pt idx="2">
                  <c:v>39</c:v>
                </c:pt>
                <c:pt idx="3">
                  <c:v>14</c:v>
                </c:pt>
                <c:pt idx="4">
                  <c:v>8</c:v>
                </c:pt>
                <c:pt idx="5">
                  <c:v>10</c:v>
                </c:pt>
                <c:pt idx="6">
                  <c:v>10</c:v>
                </c:pt>
                <c:pt idx="7">
                  <c:v>8</c:v>
                </c:pt>
                <c:pt idx="8">
                  <c:v>10</c:v>
                </c:pt>
                <c:pt idx="9">
                  <c:v>19</c:v>
                </c:pt>
                <c:pt idx="10">
                  <c:v>35</c:v>
                </c:pt>
                <c:pt idx="11">
                  <c:v>26</c:v>
                </c:pt>
                <c:pt idx="12">
                  <c:v>38</c:v>
                </c:pt>
                <c:pt idx="13">
                  <c:v>26</c:v>
                </c:pt>
                <c:pt idx="14">
                  <c:v>30</c:v>
                </c:pt>
                <c:pt idx="15">
                  <c:v>31</c:v>
                </c:pt>
                <c:pt idx="16">
                  <c:v>46</c:v>
                </c:pt>
                <c:pt idx="17">
                  <c:v>24</c:v>
                </c:pt>
                <c:pt idx="18">
                  <c:v>46</c:v>
                </c:pt>
                <c:pt idx="19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20-4F8A-B34E-635F70500517}"/>
            </c:ext>
          </c:extLst>
        </c:ser>
        <c:ser>
          <c:idx val="1"/>
          <c:order val="1"/>
          <c:tx>
            <c:strRef>
              <c:f>'Epicurve Week'!$C$3</c:f>
              <c:strCache>
                <c:ptCount val="1"/>
                <c:pt idx="0">
                  <c:v>Probable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invertIfNegative val="0"/>
          <c:pictureOptions>
            <c:pictureFormat val="stackScale"/>
          </c:pictureOptions>
          <c:cat>
            <c:strRef>
              <c:f>'Epicurve Week'!$A$4:$A$24</c:f>
              <c:strCache>
                <c:ptCount val="20"/>
                <c:pt idx="0">
                  <c:v>2018-31</c:v>
                </c:pt>
                <c:pt idx="1">
                  <c:v>2018-32</c:v>
                </c:pt>
                <c:pt idx="2">
                  <c:v>2018-33</c:v>
                </c:pt>
                <c:pt idx="3">
                  <c:v>2018-34</c:v>
                </c:pt>
                <c:pt idx="4">
                  <c:v>2018-35</c:v>
                </c:pt>
                <c:pt idx="5">
                  <c:v>2018-36</c:v>
                </c:pt>
                <c:pt idx="6">
                  <c:v>2018-37</c:v>
                </c:pt>
                <c:pt idx="7">
                  <c:v>2018-38</c:v>
                </c:pt>
                <c:pt idx="8">
                  <c:v>2018-39</c:v>
                </c:pt>
                <c:pt idx="9">
                  <c:v>2018-40</c:v>
                </c:pt>
                <c:pt idx="10">
                  <c:v>2018-41</c:v>
                </c:pt>
                <c:pt idx="11">
                  <c:v>2018-42</c:v>
                </c:pt>
                <c:pt idx="12">
                  <c:v>2018-43</c:v>
                </c:pt>
                <c:pt idx="13">
                  <c:v>2018-44</c:v>
                </c:pt>
                <c:pt idx="14">
                  <c:v>2018-45</c:v>
                </c:pt>
                <c:pt idx="15">
                  <c:v>2018-46</c:v>
                </c:pt>
                <c:pt idx="16">
                  <c:v>2018-47</c:v>
                </c:pt>
                <c:pt idx="17">
                  <c:v>2018-48</c:v>
                </c:pt>
                <c:pt idx="18">
                  <c:v>2018-49</c:v>
                </c:pt>
                <c:pt idx="19">
                  <c:v>2018-50</c:v>
                </c:pt>
              </c:strCache>
            </c:strRef>
          </c:cat>
          <c:val>
            <c:numRef>
              <c:f>'Epicurve Week'!$C$4:$C$24</c:f>
              <c:numCache>
                <c:formatCode>General</c:formatCode>
                <c:ptCount val="20"/>
                <c:pt idx="0">
                  <c:v>27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3</c:v>
                </c:pt>
                <c:pt idx="15">
                  <c:v>9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20-4F8A-B34E-635F705005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08953200"/>
        <c:axId val="608951632"/>
      </c:barChart>
      <c:catAx>
        <c:axId val="608953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baseline="0"/>
                  <a:t>Week of reporting by the Ministry of Health of DRC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0.29310617498029062"/>
              <c:y val="0.88477278123510805"/>
            </c:manualLayout>
          </c:layout>
          <c:overlay val="0"/>
        </c:title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/>
            </a:pPr>
            <a:endParaRPr lang="en-US"/>
          </a:p>
        </c:txPr>
        <c:crossAx val="608951632"/>
        <c:crosses val="autoZero"/>
        <c:auto val="1"/>
        <c:lblAlgn val="ctr"/>
        <c:lblOffset val="100"/>
        <c:noMultiLvlLbl val="0"/>
      </c:catAx>
      <c:valAx>
        <c:axId val="608951632"/>
        <c:scaling>
          <c:orientation val="minMax"/>
          <c:max val="55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en-GB" sz="1200"/>
                  <a:t>Number of cases</a:t>
                </a:r>
              </a:p>
            </c:rich>
          </c:tx>
          <c:layout>
            <c:manualLayout>
              <c:xMode val="edge"/>
              <c:yMode val="edge"/>
              <c:x val="7.3830996350681397E-2"/>
              <c:y val="0.5035075841081816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08953200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en-US"/>
          </a:p>
        </c:txPr>
      </c:legendEntry>
      <c:layout>
        <c:manualLayout>
          <c:xMode val="edge"/>
          <c:yMode val="edge"/>
          <c:x val="0.75654814910894763"/>
          <c:y val="0.20947597976884125"/>
          <c:w val="0.1399321740300857"/>
          <c:h val="0.1412576056893184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4">
    <c:autoUpdate val="0"/>
  </c:externalData>
  <c:userShapes r:id="rId5"/>
  <c:extLst>
    <c:ext xmlns:c14="http://schemas.microsoft.com/office/drawing/2007/8/2/chart" uri="{781A3756-C4B2-4CAC-9D66-4F8BD8637D16}">
      <c14:pivotOptions>
        <c14:dropZoneSeries val="1"/>
      </c14:pivotOptions>
    </c:ext>
  </c:extLst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0.74675</cdr:x>
      <cdr:y>0.33991</cdr:y>
    </cdr:from>
    <cdr:to>
      <cdr:x>1</cdr:x>
      <cdr:y>0.39329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31627" y="2030018"/>
          <a:ext cx="2350767" cy="3187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aseline="0" dirty="0"/>
            <a:t>* First report of cases</a:t>
          </a:r>
          <a:endParaRPr lang="en-GB" sz="1100" dirty="0"/>
        </a:p>
      </cdr:txBody>
    </cdr:sp>
  </cdr:relSizeAnchor>
  <cdr:relSizeAnchor xmlns:cdr="http://schemas.openxmlformats.org/drawingml/2006/chartDrawing">
    <cdr:from>
      <cdr:x>0.24734</cdr:x>
      <cdr:y>0.25064</cdr:y>
    </cdr:from>
    <cdr:to>
      <cdr:x>0.33018</cdr:x>
      <cdr:y>0.29842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95907" y="1496878"/>
          <a:ext cx="768954" cy="285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dirty="0"/>
            <a:t>*</a:t>
          </a:r>
        </a:p>
      </cdr:txBody>
    </cdr:sp>
  </cdr:relSizeAnchor>
  <cdr:relSizeAnchor xmlns:cdr="http://schemas.openxmlformats.org/drawingml/2006/chartDrawing">
    <cdr:from>
      <cdr:x>0.03573</cdr:x>
      <cdr:y>0.9424</cdr:y>
    </cdr:from>
    <cdr:to>
      <cdr:x>1</cdr:x>
      <cdr:y>0.98743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1695" y="5628154"/>
          <a:ext cx="8950699" cy="268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i="1"/>
            <a:t>The</a:t>
          </a:r>
          <a:r>
            <a:rPr lang="en-GB" sz="1100" i="1" baseline="0"/>
            <a:t> MoH of DRC are currently conducting data cleaning. Thus, these figures are likely to change over coming days as cases are being reclassified. </a:t>
          </a:r>
          <a:endParaRPr lang="en-GB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2018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ACE9-5ECC-4B28-85E6-69F9AA30E5D8}" type="datetimeFigureOut">
              <a:rPr lang="en-GB" smtClean="0"/>
              <a:t>14/12/2018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A2C7-D98E-481D-B68C-FABDEB551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64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14/12/2018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 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50, </a:t>
            </a:r>
            <a:r>
              <a:rPr lang="en-GB" sz="1800" kern="0" dirty="0">
                <a:solidFill>
                  <a:prstClr val="white"/>
                </a:solidFill>
                <a:ea typeface="+mn-ea"/>
              </a:rPr>
              <a:t>2018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64" y="170670"/>
            <a:ext cx="10354188" cy="951722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D</a:t>
            </a: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istribution 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of confirmed and probable cases of Ebola virus disease, North Kivu and </a:t>
            </a:r>
            <a:r>
              <a:rPr lang="en-GB" sz="2000" b="0" dirty="0" err="1">
                <a:solidFill>
                  <a:prstClr val="black"/>
                </a:solidFill>
                <a:ea typeface="+mn-ea"/>
                <a:cs typeface="+mn-cs"/>
              </a:rPr>
              <a:t>Ituri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 Provinces, Democratic Republic of the Congo, as of </a:t>
            </a: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12 December 2018 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726093"/>
              </p:ext>
            </p:extLst>
          </p:nvPr>
        </p:nvGraphicFramePr>
        <p:xfrm>
          <a:off x="1454803" y="442913"/>
          <a:ext cx="9282394" cy="5972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01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2" b="3180"/>
          <a:stretch/>
        </p:blipFill>
        <p:spPr>
          <a:xfrm>
            <a:off x="1658471" y="763741"/>
            <a:ext cx="8653148" cy="5746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195451"/>
            <a:ext cx="10354188" cy="951722"/>
          </a:xfrm>
        </p:spPr>
        <p:txBody>
          <a:bodyPr>
            <a:normAutofit/>
          </a:bodyPr>
          <a:lstStyle/>
          <a:p>
            <a:pPr lvl="0"/>
            <a:r>
              <a:rPr lang="en-GB" sz="1800" b="0" dirty="0" smtClean="0"/>
              <a:t>Geographical distribution of confirmed and probable cases of Ebola virus disease, North Kivu and </a:t>
            </a:r>
            <a:r>
              <a:rPr lang="en-GB" sz="1800" b="0" dirty="0" err="1" smtClean="0"/>
              <a:t>Ituri</a:t>
            </a:r>
            <a:r>
              <a:rPr lang="en-GB" sz="1800" b="0" dirty="0" smtClean="0"/>
              <a:t> Provinces, Democratic Republic of the Congo, as of week 50, 2018 </a:t>
            </a:r>
            <a:br>
              <a:rPr lang="en-GB" sz="1800" b="0" dirty="0" smtClean="0"/>
            </a:br>
            <a:endParaRPr lang="en-GB" sz="1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E29A8E-A0F1-419A-8E8B-A78BF9C70DE8}" type="slidenum">
              <a:rPr lang="en-GB" noProof="0" smtClean="0"/>
              <a:pPr lvl="0"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726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12" t="1235" r="1263" b="1747"/>
          <a:stretch/>
        </p:blipFill>
        <p:spPr>
          <a:xfrm>
            <a:off x="1420836" y="123955"/>
            <a:ext cx="9003323" cy="632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49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23" t="1031" r="974" b="1543"/>
          <a:stretch/>
        </p:blipFill>
        <p:spPr>
          <a:xfrm>
            <a:off x="1786597" y="84405"/>
            <a:ext cx="9073661" cy="636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37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68" t="1441" r="974" b="1747"/>
          <a:stretch/>
        </p:blipFill>
        <p:spPr>
          <a:xfrm>
            <a:off x="1758462" y="98474"/>
            <a:ext cx="9101796" cy="635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6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23" t="1441" r="1119" b="1542"/>
          <a:stretch/>
        </p:blipFill>
        <p:spPr>
          <a:xfrm>
            <a:off x="1350499" y="140677"/>
            <a:ext cx="9115864" cy="63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7711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7" ma:contentTypeDescription="Epidemic Intelligence and Emergency Operations Content Type" ma:contentTypeScope="" ma:versionID="3dc2b5d0c55ace9b741afc5f04f1f732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98013DF-7568-4DE1-A15A-B72D0DA1D637}">
  <ds:schemaRefs>
    <ds:schemaRef ds:uri="http://schemas.microsoft.com/office/2006/documentManagement/types"/>
    <ds:schemaRef ds:uri="376727eb-354b-45e4-998d-f84ea079474e"/>
    <ds:schemaRef ds:uri="http://schemas.microsoft.com/office/2006/metadata/properties"/>
    <ds:schemaRef ds:uri="http://purl.org/dc/elements/1.1/"/>
    <ds:schemaRef ds:uri="http://schemas.microsoft.com/sharepoint/v3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d23a570b-d7a9-49ca-a34c-8afb8206b4b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4709519-16CC-4CD4-ACD8-4A8978341D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7393890C-3900-4FE7-8C50-E665C95DD88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18415</TotalTime>
  <Words>116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Tahoma</vt:lpstr>
      <vt:lpstr>Theme_ECDC</vt:lpstr>
      <vt:lpstr>Reusable maps and graphs from ECDC Communicable Disease Threats Report    Week 50, 2018 </vt:lpstr>
      <vt:lpstr>Distribution of confirmed and probable cases of Ebola virus disease, North Kivu and Ituri Provinces, Democratic Republic of the Congo, as of 12 December 2018  </vt:lpstr>
      <vt:lpstr>Geographical distribution of confirmed and probable cases of Ebola virus disease, North Kivu and Ituri Provinces, Democratic Republic of the Congo, as of week 50, 2018  </vt:lpstr>
      <vt:lpstr>PowerPoint Presentation</vt:lpstr>
      <vt:lpstr>PowerPoint Presentation</vt:lpstr>
      <vt:lpstr>PowerPoint Presentation</vt:lpstr>
      <vt:lpstr>PowerPoint Presentation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50, 2018</dc:title>
  <dc:creator>ECDC</dc:creator>
  <cp:keywords/>
  <cp:lastModifiedBy>Vivian Tse</cp:lastModifiedBy>
  <cp:revision>1411</cp:revision>
  <cp:lastPrinted>2017-03-24T07:50:18Z</cp:lastPrinted>
  <dcterms:created xsi:type="dcterms:W3CDTF">2015-11-05T13:02:54Z</dcterms:created>
  <dcterms:modified xsi:type="dcterms:W3CDTF">2018-12-14T11:28:12Z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DMSSRS-78-5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http://dms.ecdcnet.europa.eu/sites/srs/eir/eieo/_layouts/15/DocIdRedir.aspx?ID=DMSSRS-78-5, DMSSRS-78-5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