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7" r:id="rId8"/>
    <p:sldId id="258" r:id="rId9"/>
    <p:sldId id="263" r:id="rId10"/>
    <p:sldId id="264" r:id="rId11"/>
    <p:sldId id="266" r:id="rId12"/>
    <p:sldId id="265" r:id="rId13"/>
    <p:sldId id="267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95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themeOverride" Target="../theme/themeOverride1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[NEW_EVD_DRC_2018.xlsm]Epicurve Week!PivotTable1</c:name>
    <c:fmtId val="341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7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9BBB59">
              <a:lumMod val="50000"/>
            </a:srgbClr>
          </a:solidFill>
        </c:spPr>
      </c:pivotFmt>
      <c:pivotFmt>
        <c:idx val="10"/>
        <c:spPr>
          <a:solidFill>
            <a:srgbClr val="9BBB59">
              <a:lumMod val="75000"/>
            </a:srgbClr>
          </a:solidFill>
        </c:spPr>
      </c:pivotFmt>
      <c:pivotFmt>
        <c:idx val="11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12"/>
        <c:spPr>
          <a:solidFill>
            <a:srgbClr val="9BBB59">
              <a:lumMod val="50000"/>
            </a:srgbClr>
          </a:solidFill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8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9"/>
      </c:pivotFmt>
      <c:pivotFmt>
        <c:idx val="20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1"/>
      </c:pivotFmt>
      <c:pivotFmt>
        <c:idx val="22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3"/>
      </c:pivotFmt>
      <c:pivotFmt>
        <c:idx val="24"/>
      </c:pivotFmt>
      <c:pivotFmt>
        <c:idx val="25"/>
        <c:spPr>
          <a:ln>
            <a:solidFill>
              <a:srgbClr val="C00000"/>
            </a:solidFill>
          </a:ln>
        </c:spPr>
      </c:pivotFmt>
      <c:pivotFmt>
        <c:idx val="26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27"/>
        <c:marker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</c:marker>
      </c:pivotFmt>
      <c:pivotFmt>
        <c:idx val="2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1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2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3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4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5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6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7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9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758253647205493"/>
          <c:y val="9.0687975662033363E-2"/>
          <c:w val="0.65556502834789454"/>
          <c:h val="0.717736940317081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'Epicurve Week'!$B$3</c:f>
              <c:strCache>
                <c:ptCount val="1"/>
                <c:pt idx="0">
                  <c:v>Confirmed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Week'!$A$4:$A$31</c:f>
              <c:strCache>
                <c:ptCount val="27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  <c:pt idx="26">
                  <c:v>2019-05</c:v>
                </c:pt>
              </c:strCache>
            </c:strRef>
          </c:cat>
          <c:val>
            <c:numRef>
              <c:f>'Epicurve Week'!$B$4:$B$31</c:f>
              <c:numCache>
                <c:formatCode>General</c:formatCode>
                <c:ptCount val="27"/>
                <c:pt idx="0">
                  <c:v>17</c:v>
                </c:pt>
                <c:pt idx="1">
                  <c:v>13</c:v>
                </c:pt>
                <c:pt idx="2">
                  <c:v>39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19</c:v>
                </c:pt>
                <c:pt idx="10">
                  <c:v>35</c:v>
                </c:pt>
                <c:pt idx="11">
                  <c:v>26</c:v>
                </c:pt>
                <c:pt idx="12">
                  <c:v>38</c:v>
                </c:pt>
                <c:pt idx="13">
                  <c:v>26</c:v>
                </c:pt>
                <c:pt idx="14">
                  <c:v>30</c:v>
                </c:pt>
                <c:pt idx="15">
                  <c:v>31</c:v>
                </c:pt>
                <c:pt idx="16">
                  <c:v>46</c:v>
                </c:pt>
                <c:pt idx="17">
                  <c:v>24</c:v>
                </c:pt>
                <c:pt idx="18">
                  <c:v>46</c:v>
                </c:pt>
                <c:pt idx="19">
                  <c:v>41</c:v>
                </c:pt>
                <c:pt idx="20">
                  <c:v>40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40</c:v>
                </c:pt>
                <c:pt idx="25">
                  <c:v>42</c:v>
                </c:pt>
                <c:pt idx="2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E-4F28-A1A9-D885F49275AC}"/>
            </c:ext>
          </c:extLst>
        </c:ser>
        <c:ser>
          <c:idx val="1"/>
          <c:order val="1"/>
          <c:tx>
            <c:strRef>
              <c:f>'Epicurve Week'!$C$3</c:f>
              <c:strCache>
                <c:ptCount val="1"/>
                <c:pt idx="0">
                  <c:v>Probable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Week'!$A$4:$A$31</c:f>
              <c:strCache>
                <c:ptCount val="27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  <c:pt idx="26">
                  <c:v>2019-05</c:v>
                </c:pt>
              </c:strCache>
            </c:strRef>
          </c:cat>
          <c:val>
            <c:numRef>
              <c:f>'Epicurve Week'!$C$4:$C$31</c:f>
              <c:numCache>
                <c:formatCode>General</c:formatCode>
                <c:ptCount val="27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9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5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E-4F28-A1A9-D885F4927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8953200"/>
        <c:axId val="608951632"/>
      </c:barChart>
      <c:catAx>
        <c:axId val="60895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baseline="0"/>
                  <a:t>Week of reporting by the Ministry of Health of DRC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26448458958158699"/>
              <c:y val="0.8938042508949664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608951632"/>
        <c:crosses val="autoZero"/>
        <c:auto val="1"/>
        <c:lblAlgn val="ctr"/>
        <c:lblOffset val="100"/>
        <c:noMultiLvlLbl val="0"/>
      </c:catAx>
      <c:valAx>
        <c:axId val="608951632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GB" sz="120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0.11519517936653491"/>
              <c:y val="8.805658947033062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0895320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79863880790763531"/>
          <c:y val="0.18463953867094107"/>
          <c:w val="0.1399321740300857"/>
          <c:h val="0.141257605689318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75371828521443E-2"/>
          <c:y val="4.6296296296296294E-2"/>
          <c:w val="0.87694685039370079"/>
          <c:h val="0.74350320793234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RVF cases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2018-50</c:v>
                </c:pt>
                <c:pt idx="1">
                  <c:v>2018-51</c:v>
                </c:pt>
                <c:pt idx="2">
                  <c:v>2018-52</c:v>
                </c:pt>
                <c:pt idx="3">
                  <c:v>2019-01</c:v>
                </c:pt>
                <c:pt idx="4">
                  <c:v>2019-02</c:v>
                </c:pt>
                <c:pt idx="5">
                  <c:v>2019-03</c:v>
                </c:pt>
                <c:pt idx="6">
                  <c:v>2019-04</c:v>
                </c:pt>
                <c:pt idx="7">
                  <c:v>2019-05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4-4405-89DD-BD9B76B55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54317968"/>
        <c:axId val="454323216"/>
      </c:barChart>
      <c:catAx>
        <c:axId val="45431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Weeks</a:t>
                </a:r>
              </a:p>
            </c:rich>
          </c:tx>
          <c:layout>
            <c:manualLayout>
              <c:xMode val="edge"/>
              <c:yMode val="edge"/>
              <c:x val="0.5012141294838145"/>
              <c:y val="0.91108778069407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323216"/>
        <c:crosses val="autoZero"/>
        <c:auto val="1"/>
        <c:lblAlgn val="ctr"/>
        <c:lblOffset val="100"/>
        <c:noMultiLvlLbl val="0"/>
      </c:catAx>
      <c:valAx>
        <c:axId val="454323216"/>
        <c:scaling>
          <c:orientation val="minMax"/>
          <c:max val="1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 cases</a:t>
                </a:r>
              </a:p>
            </c:rich>
          </c:tx>
          <c:layout>
            <c:manualLayout>
              <c:xMode val="edge"/>
              <c:yMode val="edge"/>
              <c:x val="0.10555555555555556"/>
              <c:y val="5.41473461650626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0.79673</cdr:x>
      <cdr:y>0.3372</cdr:y>
    </cdr:from>
    <cdr:to>
      <cdr:x>1</cdr:x>
      <cdr:y>0.39058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09907" y="1896669"/>
          <a:ext cx="1533334" cy="300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aseline="0"/>
            <a:t>* First report of cases</a:t>
          </a:r>
          <a:endParaRPr lang="en-GB" sz="1100"/>
        </a:p>
      </cdr:txBody>
    </cdr:sp>
  </cdr:relSizeAnchor>
  <cdr:relSizeAnchor xmlns:cdr="http://schemas.openxmlformats.org/drawingml/2006/chartDrawing">
    <cdr:from>
      <cdr:x>0.10395</cdr:x>
      <cdr:y>0.19323</cdr:y>
    </cdr:from>
    <cdr:to>
      <cdr:x>0.18679</cdr:x>
      <cdr:y>0.24101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84109" y="1086900"/>
          <a:ext cx="624882" cy="268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/>
            <a:t>*</a:t>
          </a:r>
        </a:p>
      </cdr:txBody>
    </cdr:sp>
  </cdr:relSizeAnchor>
  <cdr:relSizeAnchor xmlns:cdr="http://schemas.openxmlformats.org/drawingml/2006/chartDrawing">
    <cdr:from>
      <cdr:x>0.03573</cdr:x>
      <cdr:y>0.9424</cdr:y>
    </cdr:from>
    <cdr:to>
      <cdr:x>1</cdr:x>
      <cdr:y>0.98743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695" y="5628154"/>
          <a:ext cx="8950699" cy="268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i="1"/>
            <a:t>The</a:t>
          </a:r>
          <a:r>
            <a:rPr lang="en-GB" sz="1100" i="1" baseline="0"/>
            <a:t> MoH of DRC are currently conducting data cleaning. Thus, these figures are likely to change over coming days as cases are being reclassified. </a:t>
          </a:r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01/02/2019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</a:t>
            </a:r>
            <a:r>
              <a:rPr lang="en-GB" sz="2300" kern="0" dirty="0" smtClean="0">
                <a:solidFill>
                  <a:prstClr val="white"/>
                </a:solidFill>
                <a:ea typeface="+mn-ea"/>
              </a:rPr>
              <a:t>Report</a:t>
            </a:r>
            <a:r>
              <a:rPr lang="en-GB" sz="23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5, 2019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421392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30 January 2019</a:t>
            </a:r>
            <a:b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13537"/>
              </p:ext>
            </p:extLst>
          </p:nvPr>
        </p:nvGraphicFramePr>
        <p:xfrm>
          <a:off x="2324379" y="616604"/>
          <a:ext cx="7543241" cy="562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week 5, 2019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859754"/>
            <a:ext cx="7382892" cy="57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990816"/>
              </p:ext>
            </p:extLst>
          </p:nvPr>
        </p:nvGraphicFramePr>
        <p:xfrm>
          <a:off x="3314700" y="1449705"/>
          <a:ext cx="5562600" cy="395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835498" y="372437"/>
            <a:ext cx="86091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Distribution </a:t>
            </a:r>
            <a:r>
              <a:rPr lang="en-GB" sz="2000" dirty="0" smtClean="0">
                <a:solidFill>
                  <a:prstClr val="black"/>
                </a:solidFill>
              </a:rPr>
              <a:t>of </a:t>
            </a:r>
            <a:r>
              <a:rPr lang="en-GB" sz="2000" dirty="0">
                <a:solidFill>
                  <a:prstClr val="black"/>
                </a:solidFill>
              </a:rPr>
              <a:t>confirmed human Rift </a:t>
            </a:r>
            <a:r>
              <a:rPr lang="en-GB" sz="2000" dirty="0" smtClean="0">
                <a:solidFill>
                  <a:prstClr val="black"/>
                </a:solidFill>
              </a:rPr>
              <a:t>Valley fever cases</a:t>
            </a:r>
            <a:r>
              <a:rPr lang="en-GB" sz="2000" dirty="0">
                <a:solidFill>
                  <a:prstClr val="black"/>
                </a:solidFill>
              </a:rPr>
              <a:t>, </a:t>
            </a:r>
            <a:r>
              <a:rPr lang="en-GB" sz="2000" dirty="0" smtClean="0">
                <a:solidFill>
                  <a:prstClr val="black"/>
                </a:solidFill>
              </a:rPr>
              <a:t>Mayotte,</a:t>
            </a:r>
          </a:p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11 </a:t>
            </a:r>
            <a:r>
              <a:rPr lang="en-GB" sz="2000" dirty="0">
                <a:solidFill>
                  <a:prstClr val="black"/>
                </a:solidFill>
              </a:rPr>
              <a:t>December 2018 to 28 January 2019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0800" y="5553000"/>
            <a:ext cx="281891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Adapted from CIRE </a:t>
            </a:r>
            <a:r>
              <a:rPr lang="en-GB" sz="1400" dirty="0" err="1" smtClean="0"/>
              <a:t>Océan</a:t>
            </a:r>
            <a:r>
              <a:rPr lang="en-GB" sz="1400" dirty="0" smtClean="0"/>
              <a:t> </a:t>
            </a:r>
            <a:r>
              <a:rPr lang="en-GB" sz="1400" dirty="0" err="1" smtClean="0"/>
              <a:t>Indien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011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84" y="1066852"/>
            <a:ext cx="4122420" cy="506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9600" y="6229942"/>
            <a:ext cx="281891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Adapted from CIRE </a:t>
            </a:r>
            <a:r>
              <a:rPr lang="en-GB" sz="1400" dirty="0" err="1" smtClean="0"/>
              <a:t>Océan</a:t>
            </a:r>
            <a:r>
              <a:rPr lang="en-GB" sz="1400" dirty="0" smtClean="0"/>
              <a:t> </a:t>
            </a:r>
            <a:r>
              <a:rPr lang="en-GB" sz="1400" dirty="0" err="1" smtClean="0"/>
              <a:t>Indien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pPr algn="ctr" fontAlgn="base"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Distribution of </a:t>
            </a: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human Rift Valley fever cases </a:t>
            </a: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and ruminants, </a:t>
            </a: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Mayotte,</a:t>
            </a:r>
            <a:b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11 </a:t>
            </a: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December 2018 to 28 January 2019</a:t>
            </a:r>
          </a:p>
        </p:txBody>
      </p:sp>
    </p:spTree>
    <p:extLst>
      <p:ext uri="{BB962C8B-B14F-4D97-AF65-F5344CB8AC3E}">
        <p14:creationId xmlns:p14="http://schemas.microsoft.com/office/powerpoint/2010/main" val="2530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373226"/>
            <a:ext cx="10354188" cy="951722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Distribution of confirmed human cases of A(H9N2) by reporting </a:t>
            </a: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country,</a:t>
            </a:r>
            <a:b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1998–31 </a:t>
            </a: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January </a:t>
            </a: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endParaRPr lang="en-GB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935" y="1241693"/>
            <a:ext cx="7236861" cy="52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9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2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human cases of A(H9N2</a:t>
            </a:r>
            <a:r>
              <a:rPr lang="en-GB" sz="2200" dirty="0" smtClean="0">
                <a:solidFill>
                  <a:prstClr val="black"/>
                </a:solidFill>
                <a:ea typeface="+mn-ea"/>
                <a:cs typeface="+mn-cs"/>
              </a:rPr>
              <a:t>),</a:t>
            </a:r>
            <a:r>
              <a:rPr lang="en-GB" sz="220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20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2200" smtClean="0">
                <a:solidFill>
                  <a:prstClr val="black"/>
                </a:solidFill>
                <a:ea typeface="+mn-ea"/>
                <a:cs typeface="+mn-cs"/>
              </a:rPr>
              <a:t>1998–31 </a:t>
            </a:r>
            <a:r>
              <a:rPr lang="en-GB" sz="2200" dirty="0">
                <a:solidFill>
                  <a:prstClr val="black"/>
                </a:solidFill>
                <a:ea typeface="+mn-ea"/>
                <a:cs typeface="+mn-cs"/>
              </a:rPr>
              <a:t>January 2019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642" y="798117"/>
            <a:ext cx="7493862" cy="57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3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176" y="223936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sz="2200" dirty="0">
                <a:solidFill>
                  <a:prstClr val="black"/>
                </a:solidFill>
                <a:ea typeface="+mn-ea"/>
                <a:cs typeface="+mn-cs"/>
              </a:rPr>
              <a:t>Yellow fever risk areas in Brazil, as of 30 January </a:t>
            </a:r>
            <a:r>
              <a:rPr lang="en-GB" sz="22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2200" dirty="0">
                <a:solidFill>
                  <a:prstClr val="black"/>
                </a:solidFill>
                <a:ea typeface="+mn-ea"/>
                <a:cs typeface="+mn-cs"/>
              </a:rPr>
              <a:t> 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3" y="638723"/>
            <a:ext cx="5912997" cy="59129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170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376727eb-354b-45e4-998d-f84ea07947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18629</TotalTime>
  <Words>197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5, 2019 </vt:lpstr>
      <vt:lpstr>Distribution of confirmed and probable cases of Ebola virus disease, North Kivu and Ituri Provinces, Democratic Republic of the Congo, as of 30 January 2019 </vt:lpstr>
      <vt:lpstr>Geographical distribution of confirmed and probable cases of Ebola virus disease, North Kivu and Ituri Provinces, Democratic Republic of the Congo, as of week 5, 2019  </vt:lpstr>
      <vt:lpstr>PowerPoint Presentation</vt:lpstr>
      <vt:lpstr>Distribution of human Rift Valley fever cases and ruminants, Mayotte, 11 December 2018 to 28 January 2019</vt:lpstr>
      <vt:lpstr>Distribution of confirmed human cases of A(H9N2) by reporting country, 1998–31 January 2019</vt:lpstr>
      <vt:lpstr>Geographical distribution of confirmed human cases of A(H9N2), 1998–31 January 2019 </vt:lpstr>
      <vt:lpstr>Yellow fever risk areas in Brazil, as of 30 January 2019  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Vivian Tse</cp:lastModifiedBy>
  <cp:revision>1452</cp:revision>
  <cp:lastPrinted>2017-03-24T07:50:18Z</cp:lastPrinted>
  <dcterms:created xsi:type="dcterms:W3CDTF">2015-11-05T13:02:54Z</dcterms:created>
  <dcterms:modified xsi:type="dcterms:W3CDTF">2019-02-01T12:47:50Z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