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726" r:id="rId6"/>
  </p:sldMasterIdLst>
  <p:notesMasterIdLst>
    <p:notesMasterId r:id="rId10"/>
  </p:notesMasterIdLst>
  <p:handoutMasterIdLst>
    <p:handoutMasterId r:id="rId11"/>
  </p:handoutMasterIdLst>
  <p:sldIdLst>
    <p:sldId id="256" r:id="rId7"/>
    <p:sldId id="345" r:id="rId8"/>
    <p:sldId id="279" r:id="rId9"/>
  </p:sldIdLst>
  <p:sldSz cx="12192000" cy="6858000"/>
  <p:notesSz cx="7010400" cy="9296400"/>
  <p:custDataLst>
    <p:tags r:id="rId12"/>
  </p:custDataLst>
  <p:defaultTex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C6FDDF6-F89F-74B0-DAEB-A6460C9FC0BB}" name="Tracy Stefanucci Hellstrom" initials="TH" userId="S::tracy.stefanucci-hellstrom@ecdc.europa.eu::318d6ca6-2c88-406f-b764-72b5385accd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Ben Duncan" initials="BD" lastIdx="2" clrIdx="0"/>
  <p:cmAuthor id="1" name="Tracy Stefanucci" initials="TS" lastIdx="18" clrIdx="1">
    <p:extLst>
      <p:ext uri="{19B8F6BF-5375-455C-9EA6-DF929625EA0E}">
        <p15:presenceInfo xmlns:p15="http://schemas.microsoft.com/office/powerpoint/2012/main" userId="S::Tracy.Stefanucci@ecdc.europa.eu::318d6ca6-2c88-406f-b764-72b5385accd8" providerId="AD"/>
      </p:ext>
    </p:extLst>
  </p:cmAuthor>
  <p:cmAuthor id="2" name="Sabrina Nothdurfter" initials="SN" lastIdx="1" clrIdx="2">
    <p:extLst>
      <p:ext uri="{19B8F6BF-5375-455C-9EA6-DF929625EA0E}">
        <p15:presenceInfo xmlns:p15="http://schemas.microsoft.com/office/powerpoint/2012/main" userId="S::Sabrina.Nothdurfter@ecdc.europa.eu::f7859be9-2cfd-4b24-9844-9a4aaa729946" providerId="AD"/>
      </p:ext>
    </p:extLst>
  </p:cmAuthor>
  <p:cmAuthor id="3" name="Ariana Wijermans" initials="AW" lastIdx="1" clrIdx="3">
    <p:extLst>
      <p:ext uri="{19B8F6BF-5375-455C-9EA6-DF929625EA0E}">
        <p15:presenceInfo xmlns:p15="http://schemas.microsoft.com/office/powerpoint/2012/main" userId="S::Ariana.Wijermans@ecdc.europa.eu::23915e96-139c-490f-82c9-5dac90f1501c" providerId="AD"/>
      </p:ext>
    </p:extLst>
  </p:cmAuthor>
  <p:cmAuthor id="4" name="Tracy Stefanucci Hellstrom" initials="TSH" lastIdx="2" clrIdx="4">
    <p:extLst>
      <p:ext uri="{19B8F6BF-5375-455C-9EA6-DF929625EA0E}">
        <p15:presenceInfo xmlns:p15="http://schemas.microsoft.com/office/powerpoint/2012/main" userId="Tracy Stefanucci Hellstrom" providerId="None"/>
      </p:ext>
    </p:extLst>
  </p:cmAuthor>
  <p:cmAuthor id="5" name="Agoritsa Baka" initials="AB" lastIdx="1" clrIdx="5">
    <p:extLst>
      <p:ext uri="{19B8F6BF-5375-455C-9EA6-DF929625EA0E}">
        <p15:presenceInfo xmlns:p15="http://schemas.microsoft.com/office/powerpoint/2012/main" userId="Agoritsa Baka" providerId="None"/>
      </p:ext>
    </p:extLst>
  </p:cmAuthor>
  <p:cmAuthor id="6" name="Tracy Stefanucci Hellstrom" initials="TSH [2]" lastIdx="2" clrIdx="6">
    <p:extLst>
      <p:ext uri="{19B8F6BF-5375-455C-9EA6-DF929625EA0E}">
        <p15:presenceInfo xmlns:p15="http://schemas.microsoft.com/office/powerpoint/2012/main" userId="S::tracy.stefanucci-hellstrom@ecdc.europa.eu::318d6ca6-2c88-406f-b764-72b5385accd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F9BF7F"/>
    <a:srgbClr val="FFE471"/>
    <a:srgbClr val="FF9999"/>
    <a:srgbClr val="FF99CC"/>
    <a:srgbClr val="FFCC00"/>
    <a:srgbClr val="70AD47"/>
    <a:srgbClr val="FF6600"/>
    <a:srgbClr val="FF0066"/>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2F5CB8-6B1E-4835-848D-AB1130FD6C26}" v="3" vWet="5" dt="2024-02-02T15:19:03.130"/>
    <p1510:client id="{95EDB1EE-EFC0-D1E2-372E-C01926013485}" v="1" dt="2024-02-02T15:18:21.202"/>
    <p1510:client id="{C135D623-2AD0-683D-BF86-0E6B5B7D77BA}" v="16" dt="2024-02-02T15:19:16.548"/>
  </p1510:revLst>
</p1510:revInfo>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56"/>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commentAuthors" Target="commentAuthor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tags" Target="tags/tag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handoutMaster" Target="handoutMasters/handoutMaster1.xml"/><Relationship Id="rId5" Type="http://schemas.openxmlformats.org/officeDocument/2006/relationships/customXml" Target="../customXml/item5.xml"/><Relationship Id="rId15" Type="http://schemas.openxmlformats.org/officeDocument/2006/relationships/viewProps" Target="viewProps.xml"/><Relationship Id="rId10" Type="http://schemas.openxmlformats.org/officeDocument/2006/relationships/notesMaster" Target="notesMasters/notesMaster1.xml"/><Relationship Id="rId19" Type="http://schemas.microsoft.com/office/2018/10/relationships/authors" Target="author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0445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4" name="Rectangle 4"/>
          <p:cNvSpPr>
            <a:spLocks noGrp="1" noRot="1" noChangeAspect="1" noChangeArrowheads="1" noTextEdit="1"/>
          </p:cNvSpPr>
          <p:nvPr>
            <p:ph type="sldImg" idx="2"/>
          </p:nvPr>
        </p:nvSpPr>
        <p:spPr bwMode="auto">
          <a:xfrm>
            <a:off x="328613" y="534988"/>
            <a:ext cx="4214812" cy="2371725"/>
          </a:xfrm>
          <a:prstGeom prst="rect">
            <a:avLst/>
          </a:prstGeom>
          <a:noFill/>
          <a:ln w="9525">
            <a:solidFill>
              <a:srgbClr val="000000"/>
            </a:solidFill>
            <a:miter lim="800000"/>
            <a:headEnd/>
            <a:tailEnd/>
          </a:ln>
          <a:effectLst/>
        </p:spPr>
      </p:sp>
      <p:sp>
        <p:nvSpPr>
          <p:cNvPr id="15365" name="Rectangle 5"/>
          <p:cNvSpPr>
            <a:spLocks noGrp="1" noChangeArrowheads="1"/>
          </p:cNvSpPr>
          <p:nvPr>
            <p:ph type="body" sz="quarter" idx="3"/>
          </p:nvPr>
        </p:nvSpPr>
        <p:spPr bwMode="auto">
          <a:xfrm>
            <a:off x="757838" y="3231145"/>
            <a:ext cx="5608320" cy="5368026"/>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endParaRPr lang="en-GB" noProof="0"/>
          </a:p>
        </p:txBody>
      </p:sp>
      <p:sp>
        <p:nvSpPr>
          <p:cNvPr id="4" name="Slide Number Placeholder 3"/>
          <p:cNvSpPr>
            <a:spLocks noGrp="1"/>
          </p:cNvSpPr>
          <p:nvPr>
            <p:ph type="sldNum" sz="quarter" idx="5"/>
          </p:nvPr>
        </p:nvSpPr>
        <p:spPr>
          <a:xfrm>
            <a:off x="3970377" y="8829797"/>
            <a:ext cx="3038386" cy="465118"/>
          </a:xfrm>
          <a:prstGeom prst="rect">
            <a:avLst/>
          </a:prstGeom>
        </p:spPr>
        <p:txBody>
          <a:bodyPr vert="horz" lIns="91440" tIns="45720" rIns="91440" bIns="45720" rtlCol="0" anchor="b"/>
          <a:lstStyle>
            <a:lvl1pPr algn="r">
              <a:defRPr sz="1200"/>
            </a:lvl1pPr>
          </a:lstStyle>
          <a:p>
            <a:fld id="{D0D18800-03A3-4371-B392-80B672D011D5}" type="slidenum">
              <a:rPr lang="en-GB" smtClean="0"/>
              <a:t>‹#›</a:t>
            </a:fld>
            <a:endParaRPr lang="en-GB"/>
          </a:p>
        </p:txBody>
      </p:sp>
    </p:spTree>
    <p:extLst>
      <p:ext uri="{BB962C8B-B14F-4D97-AF65-F5344CB8AC3E}">
        <p14:creationId xmlns:p14="http://schemas.microsoft.com/office/powerpoint/2010/main" val="206865215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6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Times" pitchFamily="18" charset="0"/>
        <a:ea typeface="+mn-ea"/>
        <a:cs typeface="+mn-cs"/>
      </a:defRPr>
    </a:lvl2pPr>
    <a:lvl3pPr marL="914400" algn="l" rtl="0" fontAlgn="base">
      <a:spcBef>
        <a:spcPct val="30000"/>
      </a:spcBef>
      <a:spcAft>
        <a:spcPct val="0"/>
      </a:spcAft>
      <a:defRPr sz="1200" kern="1200">
        <a:solidFill>
          <a:schemeClr val="tx1"/>
        </a:solidFill>
        <a:latin typeface="Times" pitchFamily="18" charset="0"/>
        <a:ea typeface="+mn-ea"/>
        <a:cs typeface="+mn-cs"/>
      </a:defRPr>
    </a:lvl3pPr>
    <a:lvl4pPr marL="1371600" algn="l" rtl="0" fontAlgn="base">
      <a:spcBef>
        <a:spcPct val="30000"/>
      </a:spcBef>
      <a:spcAft>
        <a:spcPct val="0"/>
      </a:spcAft>
      <a:defRPr sz="1200" kern="1200">
        <a:solidFill>
          <a:schemeClr val="tx1"/>
        </a:solidFill>
        <a:latin typeface="Times" pitchFamily="18" charset="0"/>
        <a:ea typeface="+mn-ea"/>
        <a:cs typeface="+mn-cs"/>
      </a:defRPr>
    </a:lvl4pPr>
    <a:lvl5pPr marL="1828800" algn="l" rtl="0" fontAlgn="base">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0D18800-03A3-4371-B392-80B672D011D5}" type="slidenum">
              <a:rPr lang="en-GB" smtClean="0"/>
              <a:t>1</a:t>
            </a:fld>
            <a:endParaRPr lang="en-GB"/>
          </a:p>
        </p:txBody>
      </p:sp>
    </p:spTree>
    <p:extLst>
      <p:ext uri="{BB962C8B-B14F-4D97-AF65-F5344CB8AC3E}">
        <p14:creationId xmlns:p14="http://schemas.microsoft.com/office/powerpoint/2010/main" val="2702296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48000" y="4012163"/>
            <a:ext cx="10800000" cy="1794912"/>
          </a:xfrm>
        </p:spPr>
        <p:txBody>
          <a:bodyPr anchor="ctr">
            <a:normAutofit/>
          </a:bodyPr>
          <a:lstStyle>
            <a:lvl1pPr algn="l">
              <a:defRPr sz="4000"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GB"/>
          </a:p>
        </p:txBody>
      </p:sp>
      <p:sp>
        <p:nvSpPr>
          <p:cNvPr id="3" name="Subtitle 2"/>
          <p:cNvSpPr>
            <a:spLocks noGrp="1"/>
          </p:cNvSpPr>
          <p:nvPr>
            <p:ph type="subTitle" idx="1" hasCustomPrompt="1"/>
          </p:nvPr>
        </p:nvSpPr>
        <p:spPr>
          <a:xfrm>
            <a:off x="648000" y="3312000"/>
            <a:ext cx="10800000" cy="504000"/>
          </a:xfrm>
        </p:spPr>
        <p:txBody>
          <a:bodyPr>
            <a:normAutofit/>
          </a:bodyPr>
          <a:lstStyle>
            <a:lvl1pPr marL="0" indent="0" algn="l">
              <a:buNone/>
              <a:defRPr sz="2400"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European Centre for Disease Prevention and Control </a:t>
            </a:r>
            <a:endParaRPr lang="en-GB"/>
          </a:p>
        </p:txBody>
      </p:sp>
    </p:spTree>
    <p:extLst>
      <p:ext uri="{BB962C8B-B14F-4D97-AF65-F5344CB8AC3E}">
        <p14:creationId xmlns:p14="http://schemas.microsoft.com/office/powerpoint/2010/main" val="71402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2000" y="223936"/>
            <a:ext cx="10354188" cy="951722"/>
          </a:xfrm>
        </p:spPr>
        <p:txBody>
          <a:bodyPr>
            <a:normAutofit/>
          </a:bodyPr>
          <a:lstStyle>
            <a:lvl1pPr>
              <a:defRPr sz="2800" b="1">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GB"/>
          </a:p>
        </p:txBody>
      </p:sp>
      <p:sp>
        <p:nvSpPr>
          <p:cNvPr id="3" name="Content Placeholder 2"/>
          <p:cNvSpPr>
            <a:spLocks noGrp="1"/>
          </p:cNvSpPr>
          <p:nvPr>
            <p:ph idx="1" hasCustomPrompt="1"/>
          </p:nvPr>
        </p:nvSpPr>
        <p:spPr>
          <a:xfrm>
            <a:off x="431999" y="1474237"/>
            <a:ext cx="11352563" cy="4702726"/>
          </a:xfrm>
        </p:spPr>
        <p:txBody>
          <a:bodyPr/>
          <a:lstStyle>
            <a:lvl1pPr marL="0" indent="0">
              <a:buNone/>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a:t>Click to add text</a:t>
            </a:r>
          </a:p>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a:xfrm>
            <a:off x="9041362" y="6475542"/>
            <a:ext cx="2743200" cy="365125"/>
          </a:xfrm>
        </p:spPr>
        <p:txBody>
          <a:bodyPr/>
          <a:lstStyle>
            <a:lvl1pPr>
              <a:defRPr>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fld id="{F9E29A8E-A0F1-419A-8E8B-A78BF9C70DE8}" type="slidenum">
              <a:rPr lang="en-GB" smtClean="0"/>
              <a:pPr/>
              <a:t>‹#›</a:t>
            </a:fld>
            <a:endParaRPr lang="en-GB"/>
          </a:p>
        </p:txBody>
      </p:sp>
      <p:sp>
        <p:nvSpPr>
          <p:cNvPr id="7" name="Rectangle 6"/>
          <p:cNvSpPr/>
          <p:nvPr userDrawn="1"/>
        </p:nvSpPr>
        <p:spPr>
          <a:xfrm>
            <a:off x="0" y="6638464"/>
            <a:ext cx="7647039" cy="203133"/>
          </a:xfrm>
          <a:prstGeom prst="rect">
            <a:avLst/>
          </a:prstGeom>
        </p:spPr>
        <p:txBody>
          <a:bodyPr wrap="square">
            <a:spAutoFit/>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r>
              <a:rPr lang="en-GB" sz="800" b="1" kern="1200">
                <a:solidFill>
                  <a:schemeClr val="tx1"/>
                </a:solidFill>
                <a:effectLst/>
                <a:latin typeface="Tahoma" pitchFamily="34" charset="0"/>
                <a:ea typeface="+mn-ea"/>
                <a:cs typeface="+mn-cs"/>
              </a:rPr>
              <a:t>Source: European Centre for Disease Prevention and Control. Communicable Disease Threats Report, 2024</a:t>
            </a:r>
            <a:endParaRPr lang="en-GB" sz="800" kern="1200">
              <a:solidFill>
                <a:schemeClr val="tx1"/>
              </a:solidFill>
              <a:effectLst/>
              <a:latin typeface="Tahoma" pitchFamily="34" charset="0"/>
              <a:ea typeface="+mn-ea"/>
              <a:cs typeface="+mn-cs"/>
            </a:endParaRPr>
          </a:p>
        </p:txBody>
      </p:sp>
    </p:spTree>
    <p:extLst>
      <p:ext uri="{BB962C8B-B14F-4D97-AF65-F5344CB8AC3E}">
        <p14:creationId xmlns:p14="http://schemas.microsoft.com/office/powerpoint/2010/main" val="304085320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r"/>
            <a:r>
              <a:rPr lang="en-GB" sz="1600" b="1" kern="0">
                <a:solidFill>
                  <a:prstClr val="white"/>
                </a:solidFill>
                <a:ea typeface="Tahoma" panose="020B0604030504040204" pitchFamily="34" charset="0"/>
                <a:cs typeface="Tahoma" panose="020B0604030504040204" pitchFamily="34" charset="0"/>
              </a:rPr>
              <a:t>Source: European Centre for Disease Prevention and Control. Communicable Disae</a:t>
            </a:r>
            <a:endParaRPr lang="en-GB">
              <a:solidFill>
                <a:schemeClr val="tx1"/>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GB" sz="1600" b="1" kern="0">
                <a:solidFill>
                  <a:prstClr val="white"/>
                </a:solidFill>
                <a:ea typeface="Tahoma" panose="020B0604030504040204" pitchFamily="34" charset="0"/>
                <a:cs typeface="Tahoma" panose="020B0604030504040204" pitchFamily="34" charset="0"/>
              </a:rPr>
              <a:t>Week 39, 2018</a:t>
            </a:r>
            <a:br>
              <a:rPr lang="en-GB" sz="1600" kern="0">
                <a:solidFill>
                  <a:prstClr val="white"/>
                </a:solidFill>
                <a:ea typeface="Tahoma" panose="020B0604030504040204" pitchFamily="34" charset="0"/>
                <a:cs typeface="Tahoma" panose="020B0604030504040204" pitchFamily="34" charset="0"/>
              </a:rPr>
            </a:br>
            <a:r>
              <a:rPr lang="en-GB" kern="0">
                <a:solidFill>
                  <a:schemeClr val="tx1"/>
                </a:solidFill>
              </a:rPr>
              <a:t>Week 39, 2018</a:t>
            </a:r>
            <a:br>
              <a:rPr lang="en-GB" kern="0">
                <a:solidFill>
                  <a:schemeClr val="tx1"/>
                </a:solidFill>
              </a:rPr>
            </a:br>
            <a:endParaRPr lang="en-GB">
              <a:solidFill>
                <a:schemeClr val="tx1"/>
              </a:solidFill>
            </a:endParaRPr>
          </a:p>
        </p:txBody>
      </p:sp>
    </p:spTree>
    <p:extLst>
      <p:ext uri="{BB962C8B-B14F-4D97-AF65-F5344CB8AC3E}">
        <p14:creationId xmlns:p14="http://schemas.microsoft.com/office/powerpoint/2010/main" val="3717505211"/>
      </p:ext>
    </p:extLst>
  </p:cSld>
  <p:clrMap bg1="lt1" tx1="dk1" bg2="lt2" tx2="dk2" accent1="accent1" accent2="accent2" accent3="accent3" accent4="accent4" accent5="accent5" accent6="accent6" hlink="hlink" folHlink="folHlink"/>
  <p:sldLayoutIdLst>
    <p:sldLayoutId id="2147483727" r:id="rId1"/>
    <p:sldLayoutId id="2147483728" r:id="rId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48000" y="4138367"/>
            <a:ext cx="10800000" cy="1385740"/>
          </a:xfrm>
        </p:spPr>
        <p:txBody>
          <a:bodyPr>
            <a:normAutofit fontScale="90000"/>
          </a:bodyPr>
          <a:lstStyle/>
          <a:p>
            <a:pPr lvl="0" fontAlgn="base">
              <a:spcBef>
                <a:spcPts val="0"/>
              </a:spcBef>
            </a:pPr>
            <a:r>
              <a:rPr lang="en-GB" sz="2300" kern="0">
                <a:latin typeface="Tahoma"/>
                <a:ea typeface="Tahoma"/>
                <a:cs typeface="Tahoma"/>
              </a:rPr>
              <a:t>Reusable maps and graphs from ECDC Communicable Disease Threats Report</a:t>
            </a:r>
            <a:br>
              <a:rPr lang="en-GB" sz="2300" kern="0">
                <a:ea typeface="+mn-ea"/>
              </a:rPr>
            </a:br>
            <a:br>
              <a:rPr lang="en-GB" sz="1800" kern="0">
                <a:ea typeface="+mn-ea"/>
              </a:rPr>
            </a:br>
            <a:r>
              <a:rPr lang="en-GB" sz="1800" kern="0">
                <a:latin typeface="Tahoma"/>
                <a:ea typeface="Tahoma"/>
                <a:cs typeface="Tahoma"/>
              </a:rPr>
              <a:t>Week </a:t>
            </a:r>
            <a:r>
              <a:rPr lang="en-GB" sz="1800" kern="0" dirty="0">
                <a:latin typeface="Tahoma"/>
                <a:ea typeface="Tahoma"/>
                <a:cs typeface="Tahoma"/>
              </a:rPr>
              <a:t>5</a:t>
            </a:r>
            <a:r>
              <a:rPr lang="en-GB" sz="1800" kern="0">
                <a:latin typeface="Tahoma"/>
                <a:ea typeface="Tahoma"/>
                <a:cs typeface="Tahoma"/>
              </a:rPr>
              <a:t>, 2024</a:t>
            </a:r>
            <a:br>
              <a:rPr lang="en-GB" sz="1800" b="0" kern="0">
                <a:ea typeface="+mn-ea"/>
              </a:rPr>
            </a:br>
            <a:endParaRPr lang="en-GB"/>
          </a:p>
        </p:txBody>
      </p:sp>
      <p:sp>
        <p:nvSpPr>
          <p:cNvPr id="7" name="Subtitle 6"/>
          <p:cNvSpPr>
            <a:spLocks noGrp="1"/>
          </p:cNvSpPr>
          <p:nvPr>
            <p:ph type="subTitle" idx="1"/>
          </p:nvPr>
        </p:nvSpPr>
        <p:spPr>
          <a:xfrm>
            <a:off x="648000" y="3438204"/>
            <a:ext cx="10800000" cy="504000"/>
          </a:xfrm>
        </p:spPr>
        <p:txBody>
          <a:bodyPr/>
          <a:lstStyle/>
          <a:p>
            <a:endParaRPr lang="en-GB"/>
          </a:p>
        </p:txBody>
      </p:sp>
      <p:sp>
        <p:nvSpPr>
          <p:cNvPr id="5" name="Text Box 4"/>
          <p:cNvSpPr txBox="1">
            <a:spLocks noChangeArrowheads="1"/>
          </p:cNvSpPr>
          <p:nvPr/>
        </p:nvSpPr>
        <p:spPr bwMode="auto">
          <a:xfrm>
            <a:off x="648000" y="5720270"/>
            <a:ext cx="10869432" cy="550869"/>
          </a:xfrm>
          <a:prstGeom prst="rect">
            <a:avLst/>
          </a:prstGeom>
          <a:noFill/>
          <a:ln w="38100">
            <a:noFill/>
            <a:miter lim="800000"/>
            <a:headEnd/>
            <a:tailEnd/>
          </a:ln>
          <a:effectLst/>
        </p:spPr>
        <p:txBody>
          <a:bodyPr lIns="0" tIns="0" rIns="0" bIns="0" anchor="b"/>
          <a:lstStyle/>
          <a:p>
            <a:pPr marL="0" marR="0" lvl="0" indent="0" algn="l" defTabSz="914400" rtl="0" eaLnBrk="1" fontAlgn="base" latinLnBrk="0" hangingPunct="1">
              <a:lnSpc>
                <a:spcPct val="100000"/>
              </a:lnSpc>
              <a:spcBef>
                <a:spcPct val="0"/>
              </a:spcBef>
              <a:spcAft>
                <a:spcPts val="1200"/>
              </a:spcAft>
              <a:buClrTx/>
              <a:buSzTx/>
              <a:buFontTx/>
              <a:buNone/>
              <a:tabLst/>
              <a:defRPr/>
            </a:pPr>
            <a:br>
              <a:rPr kumimoji="0" lang="en-GB" sz="2000" b="0" i="0" u="none" strike="noStrike" kern="1200" cap="none" spc="0" normalizeH="0" baseline="0" noProof="0">
                <a:ln>
                  <a:noFill/>
                </a:ln>
                <a:solidFill>
                  <a:prstClr val="white"/>
                </a:solidFill>
                <a:effectLst/>
                <a:uLnTx/>
                <a:uFillTx/>
                <a:latin typeface="Tahoma" pitchFamily="34" charset="0"/>
                <a:ea typeface="+mn-ea"/>
                <a:cs typeface="+mn-cs"/>
              </a:rPr>
            </a:br>
            <a:r>
              <a:rPr kumimoji="0" lang="en-GB" sz="1400" b="0" i="0" u="none" strike="noStrike" kern="1200" cap="none" spc="0" normalizeH="0" baseline="0" noProof="0">
                <a:ln>
                  <a:noFill/>
                </a:ln>
                <a:solidFill>
                  <a:prstClr val="white"/>
                </a:solidFill>
                <a:effectLst/>
                <a:uLnTx/>
                <a:uFillTx/>
                <a:latin typeface="Tahoma" pitchFamily="34" charset="0"/>
                <a:ea typeface="+mn-ea"/>
                <a:cs typeface="Tahoma" pitchFamily="34" charset="0"/>
              </a:rPr>
              <a:t>You are encouraged to reuse our maps and graphs for your own purposes and are free to translate them, provided the content is not altered and the source is acknowledged. </a:t>
            </a:r>
          </a:p>
        </p:txBody>
      </p:sp>
    </p:spTree>
    <p:custDataLst>
      <p:tags r:id="rId1"/>
    </p:custDataLst>
    <p:extLst>
      <p:ext uri="{BB962C8B-B14F-4D97-AF65-F5344CB8AC3E}">
        <p14:creationId xmlns:p14="http://schemas.microsoft.com/office/powerpoint/2010/main" val="40071097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2DBC2-A360-7A86-4011-2ABD2BA0B615}"/>
              </a:ext>
            </a:extLst>
          </p:cNvPr>
          <p:cNvSpPr>
            <a:spLocks noGrp="1"/>
          </p:cNvSpPr>
          <p:nvPr>
            <p:ph type="title"/>
          </p:nvPr>
        </p:nvSpPr>
        <p:spPr>
          <a:xfrm>
            <a:off x="1401112" y="324325"/>
            <a:ext cx="9413587" cy="1001174"/>
          </a:xfrm>
        </p:spPr>
        <p:txBody>
          <a:bodyPr vert="horz" lIns="91440" tIns="45720" rIns="91440" bIns="45720" rtlCol="0" anchor="ctr">
            <a:noAutofit/>
          </a:bodyPr>
          <a:lstStyle/>
          <a:p>
            <a:r>
              <a:rPr lang="en-GB" sz="2000" dirty="0">
                <a:latin typeface="Tahoma"/>
                <a:ea typeface="Tahoma"/>
                <a:cs typeface="Tahoma"/>
              </a:rPr>
              <a:t>Confirmed human cases of avian influenza A(H5N1) virus infection by year of onset and country, 2003 to 29 January 2024 (n = 884*)</a:t>
            </a:r>
          </a:p>
        </p:txBody>
      </p:sp>
      <p:sp>
        <p:nvSpPr>
          <p:cNvPr id="4" name="Slide Number Placeholder 3">
            <a:extLst>
              <a:ext uri="{FF2B5EF4-FFF2-40B4-BE49-F238E27FC236}">
                <a16:creationId xmlns:a16="http://schemas.microsoft.com/office/drawing/2014/main" id="{018226D3-8EF9-6D33-B5EC-4839BBEBD34C}"/>
              </a:ext>
            </a:extLst>
          </p:cNvPr>
          <p:cNvSpPr>
            <a:spLocks noGrp="1"/>
          </p:cNvSpPr>
          <p:nvPr>
            <p:ph type="sldNum" sz="quarter" idx="12"/>
          </p:nvPr>
        </p:nvSpPr>
        <p:spPr/>
        <p:txBody>
          <a:bodyPr/>
          <a:lstStyle/>
          <a:p>
            <a:fld id="{F9E29A8E-A0F1-419A-8E8B-A78BF9C70DE8}" type="slidenum">
              <a:rPr lang="en-GB" dirty="0" smtClean="0"/>
              <a:pPr/>
              <a:t>2</a:t>
            </a:fld>
            <a:endParaRPr lang="en-GB" dirty="0"/>
          </a:p>
        </p:txBody>
      </p:sp>
      <p:sp>
        <p:nvSpPr>
          <p:cNvPr id="8" name="TextBox 7">
            <a:extLst>
              <a:ext uri="{FF2B5EF4-FFF2-40B4-BE49-F238E27FC236}">
                <a16:creationId xmlns:a16="http://schemas.microsoft.com/office/drawing/2014/main" id="{02AAC5B4-B3F7-055B-70CF-084BA5E2B4CE}"/>
              </a:ext>
            </a:extLst>
          </p:cNvPr>
          <p:cNvSpPr txBox="1"/>
          <p:nvPr/>
        </p:nvSpPr>
        <p:spPr>
          <a:xfrm>
            <a:off x="502753" y="6176963"/>
            <a:ext cx="11210306" cy="397032"/>
          </a:xfrm>
          <a:prstGeom prst="rect">
            <a:avLst/>
          </a:prstGeom>
          <a:noFill/>
        </p:spPr>
        <p:txBody>
          <a:bodyPr wrap="square">
            <a:spAutoFit/>
          </a:bodyPr>
          <a:lstStyle/>
          <a:p>
            <a:r>
              <a:rPr lang="en-GB" sz="1100" dirty="0"/>
              <a:t>* Includes six detections due to suspected environmental contamination and no evidence of infection reported in 2022 from Spain (2) and the United States (1), and in 2023 from the United Kingdom (3).</a:t>
            </a:r>
          </a:p>
        </p:txBody>
      </p:sp>
      <p:pic>
        <p:nvPicPr>
          <p:cNvPr id="6" name="Content Placeholder 5">
            <a:extLst>
              <a:ext uri="{FF2B5EF4-FFF2-40B4-BE49-F238E27FC236}">
                <a16:creationId xmlns:a16="http://schemas.microsoft.com/office/drawing/2014/main" id="{3F30383B-67EB-8235-9F5A-50CB69233709}"/>
              </a:ext>
            </a:extLst>
          </p:cNvPr>
          <p:cNvPicPr>
            <a:picLocks noGrp="1" noChangeAspect="1"/>
          </p:cNvPicPr>
          <p:nvPr>
            <p:ph idx="1"/>
          </p:nvPr>
        </p:nvPicPr>
        <p:blipFill>
          <a:blip r:embed="rId2"/>
          <a:stretch>
            <a:fillRect/>
          </a:stretch>
        </p:blipFill>
        <p:spPr>
          <a:xfrm>
            <a:off x="1329609" y="1010733"/>
            <a:ext cx="9267862" cy="5166230"/>
          </a:xfrm>
          <a:prstGeom prst="rect">
            <a:avLst/>
          </a:prstGeom>
        </p:spPr>
      </p:pic>
    </p:spTree>
    <p:extLst>
      <p:ext uri="{BB962C8B-B14F-4D97-AF65-F5344CB8AC3E}">
        <p14:creationId xmlns:p14="http://schemas.microsoft.com/office/powerpoint/2010/main" val="11359271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6E5E0-B737-F06A-0A43-C8E56AD1C694}"/>
              </a:ext>
            </a:extLst>
          </p:cNvPr>
          <p:cNvSpPr>
            <a:spLocks noGrp="1"/>
          </p:cNvSpPr>
          <p:nvPr>
            <p:ph type="title"/>
          </p:nvPr>
        </p:nvSpPr>
        <p:spPr/>
        <p:txBody>
          <a:bodyPr>
            <a:noAutofit/>
          </a:bodyPr>
          <a:lstStyle/>
          <a:p>
            <a:r>
              <a:rPr lang="en-GB" sz="2000" dirty="0">
                <a:latin typeface="Tahoma"/>
                <a:ea typeface="Tahoma"/>
                <a:cs typeface="Tahoma"/>
              </a:rPr>
              <a:t>Proportion of sequences belonging to BA.2.86 lineages per sample collection week, reported by EU/EEA countries to GISAID </a:t>
            </a:r>
            <a:r>
              <a:rPr lang="en-GB" sz="2000" dirty="0" err="1">
                <a:latin typeface="Tahoma"/>
                <a:ea typeface="Tahoma"/>
                <a:cs typeface="Tahoma"/>
              </a:rPr>
              <a:t>EpiCoV</a:t>
            </a:r>
            <a:r>
              <a:rPr lang="en-GB" sz="2000" dirty="0">
                <a:latin typeface="Tahoma"/>
                <a:ea typeface="Tahoma"/>
                <a:cs typeface="Tahoma"/>
              </a:rPr>
              <a:t> as of 15 January 2024</a:t>
            </a:r>
          </a:p>
        </p:txBody>
      </p:sp>
      <p:sp>
        <p:nvSpPr>
          <p:cNvPr id="4" name="Slide Number Placeholder 3">
            <a:extLst>
              <a:ext uri="{FF2B5EF4-FFF2-40B4-BE49-F238E27FC236}">
                <a16:creationId xmlns:a16="http://schemas.microsoft.com/office/drawing/2014/main" id="{F64C3828-3CDB-8479-61E9-103F4DFAECFB}"/>
              </a:ext>
            </a:extLst>
          </p:cNvPr>
          <p:cNvSpPr>
            <a:spLocks noGrp="1"/>
          </p:cNvSpPr>
          <p:nvPr>
            <p:ph type="sldNum" sz="quarter" idx="12"/>
          </p:nvPr>
        </p:nvSpPr>
        <p:spPr/>
        <p:txBody>
          <a:bodyPr/>
          <a:lstStyle/>
          <a:p>
            <a:fld id="{F9E29A8E-A0F1-419A-8E8B-A78BF9C70DE8}" type="slidenum">
              <a:rPr lang="en-GB" smtClean="0"/>
              <a:pPr/>
              <a:t>3</a:t>
            </a:fld>
            <a:endParaRPr lang="en-GB"/>
          </a:p>
        </p:txBody>
      </p:sp>
      <p:pic>
        <p:nvPicPr>
          <p:cNvPr id="10" name="Content Placeholder 9">
            <a:extLst>
              <a:ext uri="{FF2B5EF4-FFF2-40B4-BE49-F238E27FC236}">
                <a16:creationId xmlns:a16="http://schemas.microsoft.com/office/drawing/2014/main" id="{F03D8F8D-55F3-E288-243E-44EA82A63A59}"/>
              </a:ext>
            </a:extLst>
          </p:cNvPr>
          <p:cNvPicPr>
            <a:picLocks noGrp="1" noChangeAspect="1"/>
          </p:cNvPicPr>
          <p:nvPr>
            <p:ph idx="1"/>
          </p:nvPr>
        </p:nvPicPr>
        <p:blipFill>
          <a:blip r:embed="rId2"/>
          <a:stretch>
            <a:fillRect/>
          </a:stretch>
        </p:blipFill>
        <p:spPr>
          <a:xfrm>
            <a:off x="3690943" y="1175533"/>
            <a:ext cx="4369008" cy="5458883"/>
          </a:xfrm>
        </p:spPr>
      </p:pic>
    </p:spTree>
    <p:extLst>
      <p:ext uri="{BB962C8B-B14F-4D97-AF65-F5344CB8AC3E}">
        <p14:creationId xmlns:p14="http://schemas.microsoft.com/office/powerpoint/2010/main" val="68972261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7"/>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heme_ECDC">
  <a:themeElements>
    <a:clrScheme name="ECDC">
      <a:dk1>
        <a:sysClr val="windowText" lastClr="000000"/>
      </a:dk1>
      <a:lt1>
        <a:sysClr val="window" lastClr="FFFFFF"/>
      </a:lt1>
      <a:dk2>
        <a:srgbClr val="69AE23"/>
      </a:dk2>
      <a:lt2>
        <a:srgbClr val="E7E6E6"/>
      </a:lt2>
      <a:accent1>
        <a:srgbClr val="7CBDC1"/>
      </a:accent1>
      <a:accent2>
        <a:srgbClr val="C0D236"/>
      </a:accent2>
      <a:accent3>
        <a:srgbClr val="3E5B84"/>
      </a:accent3>
      <a:accent4>
        <a:srgbClr val="008C75"/>
      </a:accent4>
      <a:accent5>
        <a:srgbClr val="82428D"/>
      </a:accent5>
      <a:accent6>
        <a:srgbClr val="E8683F"/>
      </a:accent6>
      <a:hlink>
        <a:srgbClr val="51871B"/>
      </a:hlink>
      <a:folHlink>
        <a:srgbClr val="51871B"/>
      </a:folHlink>
    </a:clrScheme>
    <a:fontScheme name="ECDC">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DC_PowerPoint_Template_2018-newbuilding-16-9 V3.potx [Read-Only]" id="{D322459E-1AE5-4DD4-A4CA-847638BBE1AF}" vid="{F3AA6A5B-6808-443B-A3A7-BB9FF9F55CB3}"/>
    </a:ext>
  </a:extLst>
</a:theme>
</file>

<file path=ppt/theme/theme2.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Standard Document" ma:contentTypeID="0x010100EE95EE7DB3A482488E68FA4A7091999F00E3CA40866D74744A84C959E4B4CF181B" ma:contentTypeVersion="111" ma:contentTypeDescription="Create a new document." ma:contentTypeScope="" ma:versionID="3a37b0dfc83d6d623b44f0c1b46cc470">
  <xsd:schema xmlns:xsd="http://www.w3.org/2001/XMLSchema" xmlns:xs="http://www.w3.org/2001/XMLSchema" xmlns:p="http://schemas.microsoft.com/office/2006/metadata/properties" xmlns:ns2="4240f11c-4df2-4a37-9be1-bdf0d4dfc218" xmlns:ns3="fe73b3f6-a427-4a99-886e-da32c6de835d" xmlns:ns4="26707851-2300-44a1-a4f6-7b3a1532295f" xmlns:ns5="603f25e7-7e5f-4593-b1ce-df9d1cf8771a" targetNamespace="http://schemas.microsoft.com/office/2006/metadata/properties" ma:root="true" ma:fieldsID="07b0e5f3b1e3bfc9ec354173642dfd4f" ns2:_="" ns3:_="" ns4:_="" ns5:_="">
    <xsd:import namespace="4240f11c-4df2-4a37-9be1-bdf0d4dfc218"/>
    <xsd:import namespace="fe73b3f6-a427-4a99-886e-da32c6de835d"/>
    <xsd:import namespace="26707851-2300-44a1-a4f6-7b3a1532295f"/>
    <xsd:import namespace="603f25e7-7e5f-4593-b1ce-df9d1cf8771a"/>
    <xsd:element name="properties">
      <xsd:complexType>
        <xsd:sequence>
          <xsd:element name="documentManagement">
            <xsd:complexType>
              <xsd:all>
                <xsd:element ref="ns2:ECMX_SUMMARY" minOccurs="0"/>
                <xsd:element ref="ns3:c67668d6730c4bc2a26c654fc875ab99" minOccurs="0"/>
                <xsd:element ref="ns3:TaxCatchAll" minOccurs="0"/>
                <xsd:element ref="ns3:TaxCatchAllLabel" minOccurs="0"/>
                <xsd:element ref="ns3:o13d78bceb4b4178ab3c456bf4db706a" minOccurs="0"/>
                <xsd:element ref="ns3:na274824997947589a1bfdfb0b645b50" minOccurs="0"/>
                <xsd:element ref="ns3:kf1264ba1b22407abef15b09c01e8cf0" minOccurs="0"/>
                <xsd:element ref="ns3:b489bfe21c7249aba6a1ae186fa4e51c" minOccurs="0"/>
                <xsd:element ref="ns3:cbaf9fdaaf87475a8d0ae10d3e79318e" minOccurs="0"/>
                <xsd:element ref="ns2:ECMX_PUBLISHDATE" minOccurs="0"/>
                <xsd:element ref="ns2:ECMX_BUSINESSID" minOccurs="0"/>
                <xsd:element ref="ns2:ECMX_OPERATIONALID" minOccurs="0"/>
                <xsd:element ref="ns2:ECMX_ADDITIONALINFO" minOccurs="0"/>
                <xsd:element ref="ns3:ECMX_OWNER" minOccurs="0"/>
                <xsd:element ref="ns4:TaxKeywordTaxHTField" minOccurs="0"/>
                <xsd:element ref="ns5:MediaServiceLocation" minOccurs="0"/>
                <xsd:element ref="ns4:_dlc_DocId" minOccurs="0"/>
                <xsd:element ref="ns4:_dlc_DocIdUrl" minOccurs="0"/>
                <xsd:element ref="ns4:_dlc_DocIdPersistId" minOccurs="0"/>
                <xsd:element ref="ns5:MediaServiceObjectDetectorVersions" minOccurs="0"/>
                <xsd:element ref="ns5: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40f11c-4df2-4a37-9be1-bdf0d4dfc218" elementFormDefault="qualified">
    <xsd:import namespace="http://schemas.microsoft.com/office/2006/documentManagement/types"/>
    <xsd:import namespace="http://schemas.microsoft.com/office/infopath/2007/PartnerControls"/>
    <xsd:element name="ECMX_SUMMARY" ma:index="8" nillable="true" ma:displayName="Summary" ma:description="Short and distinct description of the document" ma:internalName="ECMX_SUMMARY">
      <xsd:simpleType>
        <xsd:restriction base="dms:Note">
          <xsd:maxLength value="255"/>
        </xsd:restriction>
      </xsd:simpleType>
    </xsd:element>
    <xsd:element name="ECMX_PUBLISHDATE" ma:index="23" nillable="true" ma:displayName="Publish Date" ma:description="Enter the date of publication or finalisation of this document" ma:format="DateOnly" ma:internalName="ECMX_PUBLISHDATE">
      <xsd:simpleType>
        <xsd:restriction base="dms:DateTime"/>
      </xsd:simpleType>
    </xsd:element>
    <xsd:element name="ECMX_BUSINESSID" ma:index="24" nillable="true" ma:displayName="Business ID" ma:description="Enter the business identifier of the document such as ECDC/IP/25" ma:internalName="ECMX_BUSINESSID">
      <xsd:simpleType>
        <xsd:restriction base="dms:Text">
          <xsd:maxLength value="255"/>
        </xsd:restriction>
      </xsd:simpleType>
    </xsd:element>
    <xsd:element name="ECMX_OPERATIONALID" ma:index="25" nillable="true" ma:displayName="Operational ID" ma:description="Enter the operational or workflow identifier such as 104.2.2.1" ma:internalName="ECMX_OPERATIONALID">
      <xsd:simpleType>
        <xsd:restriction base="dms:Text">
          <xsd:maxLength value="255"/>
        </xsd:restriction>
      </xsd:simpleType>
    </xsd:element>
    <xsd:element name="ECMX_ADDITIONALINFO" ma:index="26" nillable="true" ma:displayName="Additional Info" ma:description="Provide any additional notes or information about the document" ma:internalName="ECMX_ADDITIONALINFO">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e73b3f6-a427-4a99-886e-da32c6de835d" elementFormDefault="qualified">
    <xsd:import namespace="http://schemas.microsoft.com/office/2006/documentManagement/types"/>
    <xsd:import namespace="http://schemas.microsoft.com/office/infopath/2007/PartnerControls"/>
    <xsd:element name="c67668d6730c4bc2a26c654fc875ab99" ma:index="9" nillable="true" ma:taxonomy="true" ma:internalName="c67668d6730c4bc2a26c654fc875ab99" ma:taxonomyFieldName="ECMX_CATEGORYLABEL" ma:displayName="Category Label" ma:default="457;#Epidemic intelligence|0d4249dd-f51a-4f01-af69-6ba5ed704b14" ma:fieldId="{c67668d6-730c-4bc2-a26c-654fc875ab99}" ma:sspId="14c281f0-fdb2-43d6-8bd5-8268950107ba" ma:termSetId="c558570e-7e10-421a-aae8-97c91a675078" ma:anchorId="00000000-0000-0000-0000-000000000000" ma:open="false" ma:isKeyword="false">
      <xsd:complexType>
        <xsd:sequence>
          <xsd:element ref="pc:Terms" minOccurs="0" maxOccurs="1"/>
        </xsd:sequence>
      </xsd:complexType>
    </xsd:element>
    <xsd:element name="TaxCatchAll" ma:index="10" nillable="true" ma:displayName="Taxonomy Catch All Column" ma:hidden="true" ma:list="{109f4190-5e7a-4996-8ba4-e58d86340aee}" ma:internalName="TaxCatchAll" ma:showField="CatchAllData" ma:web="26707851-2300-44a1-a4f6-7b3a1532295f">
      <xsd:complexType>
        <xsd:complexContent>
          <xsd:extension base="dms:MultiChoiceLookup">
            <xsd:sequence>
              <xsd:element name="Value" type="dms:Lookup" maxOccurs="unbounded" minOccurs="0" nillable="true"/>
            </xsd:sequence>
          </xsd:extension>
        </xsd:complexContent>
      </xsd:complexType>
    </xsd:element>
    <xsd:element name="TaxCatchAllLabel" ma:index="11" nillable="true" ma:displayName="Taxonomy Catch All Column1" ma:hidden="true" ma:list="{109f4190-5e7a-4996-8ba4-e58d86340aee}" ma:internalName="TaxCatchAllLabel" ma:readOnly="true" ma:showField="CatchAllDataLabel" ma:web="26707851-2300-44a1-a4f6-7b3a1532295f">
      <xsd:complexType>
        <xsd:complexContent>
          <xsd:extension base="dms:MultiChoiceLookup">
            <xsd:sequence>
              <xsd:element name="Value" type="dms:Lookup" maxOccurs="unbounded" minOccurs="0" nillable="true"/>
            </xsd:sequence>
          </xsd:extension>
        </xsd:complexContent>
      </xsd:complexType>
    </xsd:element>
    <xsd:element name="o13d78bceb4b4178ab3c456bf4db706a" ma:index="13" nillable="true" ma:taxonomy="true" ma:internalName="o13d78bceb4b4178ab3c456bf4db706a" ma:taxonomyFieldName="ECMX_DOCUMENTTYPE" ma:displayName="Document Type" ma:fieldId="{813d78bc-eb4b-4178-ab3c-456bf4db706a}" ma:sspId="14c281f0-fdb2-43d6-8bd5-8268950107ba" ma:termSetId="c389c416-3255-4b96-b67a-477bf9d78a26" ma:anchorId="00000000-0000-0000-0000-000000000000" ma:open="false" ma:isKeyword="false">
      <xsd:complexType>
        <xsd:sequence>
          <xsd:element ref="pc:Terms" minOccurs="0" maxOccurs="1"/>
        </xsd:sequence>
      </xsd:complexType>
    </xsd:element>
    <xsd:element name="na274824997947589a1bfdfb0b645b50" ma:index="15" nillable="true" ma:taxonomy="true" ma:internalName="na274824997947589a1bfdfb0b645b50" ma:taxonomyFieldName="ECMX_ENTITY" ma:displayName="Entity" ma:fieldId="{7a274824-9979-4758-9a1b-fdfb0b645b50}" ma:sspId="14c281f0-fdb2-43d6-8bd5-8268950107ba" ma:termSetId="642df4da-6b01-472d-8f33-07d3ed3a3ad4" ma:anchorId="00000000-0000-0000-0000-000000000000" ma:open="false" ma:isKeyword="false">
      <xsd:complexType>
        <xsd:sequence>
          <xsd:element ref="pc:Terms" minOccurs="0" maxOccurs="1"/>
        </xsd:sequence>
      </xsd:complexType>
    </xsd:element>
    <xsd:element name="kf1264ba1b22407abef15b09c01e8cf0" ma:index="17" nillable="true" ma:taxonomy="true" ma:internalName="kf1264ba1b22407abef15b09c01e8cf0" ma:taxonomyFieldName="ECMX_DISEASEPATHOGEN" ma:displayName="Disease/Pathogen" ma:fieldId="{4f1264ba-1b22-407a-bef1-5b09c01e8cf0}" ma:sspId="14c281f0-fdb2-43d6-8bd5-8268950107ba" ma:termSetId="0299f09b-7697-48da-88c2-893786836ca5" ma:anchorId="00000000-0000-0000-0000-000000000000" ma:open="false" ma:isKeyword="false">
      <xsd:complexType>
        <xsd:sequence>
          <xsd:element ref="pc:Terms" minOccurs="0" maxOccurs="1"/>
        </xsd:sequence>
      </xsd:complexType>
    </xsd:element>
    <xsd:element name="b489bfe21c7249aba6a1ae186fa4e51c" ma:index="19" nillable="true" ma:taxonomy="true" ma:internalName="b489bfe21c7249aba6a1ae186fa4e51c" ma:taxonomyFieldName="ECMX_DOCUMENTSTATUS" ma:displayName="Document Status" ma:default="3;#Draft|bed60e9a-f1b8-4691-a7e2-534f78067ff3" ma:fieldId="{b489bfe2-1c72-49ab-a6a1-ae186fa4e51c}" ma:sspId="14c281f0-fdb2-43d6-8bd5-8268950107ba" ma:termSetId="142c0697-2f33-49ef-84e0-8a01165d72ad" ma:anchorId="00000000-0000-0000-0000-000000000000" ma:open="false" ma:isKeyword="false">
      <xsd:complexType>
        <xsd:sequence>
          <xsd:element ref="pc:Terms" minOccurs="0" maxOccurs="1"/>
        </xsd:sequence>
      </xsd:complexType>
    </xsd:element>
    <xsd:element name="cbaf9fdaaf87475a8d0ae10d3e79318e" ma:index="21" nillable="true" ma:taxonomy="true" ma:internalName="cbaf9fdaaf87475a8d0ae10d3e79318e" ma:taxonomyFieldName="ECMX_LIFECYCLE" ma:displayName="Lifecycle" ma:default="4;#Active|50127695-0d4f-4ac1-ab93-ebc716c3e584" ma:fieldId="{cbaf9fda-af87-475a-8d0a-e10d3e79318e}" ma:sspId="14c281f0-fdb2-43d6-8bd5-8268950107ba" ma:termSetId="84fb9b37-c2b8-4969-9234-b37fe8170d94" ma:anchorId="00000000-0000-0000-0000-000000000000" ma:open="false" ma:isKeyword="false">
      <xsd:complexType>
        <xsd:sequence>
          <xsd:element ref="pc:Terms" minOccurs="0" maxOccurs="1"/>
        </xsd:sequence>
      </xsd:complexType>
    </xsd:element>
    <xsd:element name="ECMX_OWNER" ma:index="27" nillable="true" ma:displayName="Owner" ma:list="UserInfo" ma:SharePointGroup="0" ma:internalName="ECMX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6707851-2300-44a1-a4f6-7b3a1532295f" elementFormDefault="qualified">
    <xsd:import namespace="http://schemas.microsoft.com/office/2006/documentManagement/types"/>
    <xsd:import namespace="http://schemas.microsoft.com/office/infopath/2007/PartnerControls"/>
    <xsd:element name="TaxKeywordTaxHTField" ma:index="28" nillable="true" ma:taxonomy="true" ma:internalName="TaxKeywordTaxHTField" ma:taxonomyFieldName="TaxKeyword" ma:displayName="Enterprise Keywords" ma:fieldId="{23f27201-bee3-471e-b2e7-b64fd8b7ca38}" ma:taxonomyMulti="true" ma:sspId="14c281f0-fdb2-43d6-8bd5-8268950107ba" ma:termSetId="00000000-0000-0000-0000-000000000000" ma:anchorId="00000000-0000-0000-0000-000000000000" ma:open="true" ma:isKeyword="true">
      <xsd:complexType>
        <xsd:sequence>
          <xsd:element ref="pc:Terms" minOccurs="0" maxOccurs="1"/>
        </xsd:sequence>
      </xsd:complexType>
    </xsd:element>
    <xsd:element name="_dlc_DocId" ma:index="31" nillable="true" ma:displayName="Document ID Value" ma:description="The value of the document ID assigned to this item." ma:indexed="true" ma:internalName="_dlc_DocId" ma:readOnly="true">
      <xsd:simpleType>
        <xsd:restriction base="dms:Text"/>
      </xsd:simpleType>
    </xsd:element>
    <xsd:element name="_dlc_DocIdUrl" ma:index="3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33"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603f25e7-7e5f-4593-b1ce-df9d1cf8771a" elementFormDefault="qualified">
    <xsd:import namespace="http://schemas.microsoft.com/office/2006/documentManagement/types"/>
    <xsd:import namespace="http://schemas.microsoft.com/office/infopath/2007/PartnerControls"/>
    <xsd:element name="MediaServiceLocation" ma:index="30" nillable="true" ma:displayName="Location" ma:indexed="true" ma:internalName="MediaServiceLocation" ma:readOnly="true">
      <xsd:simpleType>
        <xsd:restriction base="dms:Text"/>
      </xsd:simpleType>
    </xsd:element>
    <xsd:element name="MediaServiceObjectDetectorVersions" ma:index="34" nillable="true" ma:displayName="MediaServiceObjectDetectorVersions" ma:hidden="true" ma:indexed="true" ma:internalName="MediaServiceObjectDetectorVersions" ma:readOnly="true">
      <xsd:simpleType>
        <xsd:restriction base="dms:Text"/>
      </xsd:simpleType>
    </xsd:element>
    <xsd:element name="MediaServiceSearchProperties" ma:index="3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KeywordTaxHTField xmlns="26707851-2300-44a1-a4f6-7b3a1532295f">
      <Terms xmlns="http://schemas.microsoft.com/office/infopath/2007/PartnerControls"/>
    </TaxKeywordTaxHTField>
    <TaxCatchAll xmlns="fe73b3f6-a427-4a99-886e-da32c6de835d">
      <Value>5</Value>
      <Value>4</Value>
      <Value>3</Value>
    </TaxCatchAll>
    <b489bfe21c7249aba6a1ae186fa4e51c xmlns="fe73b3f6-a427-4a99-886e-da32c6de835d">
      <Terms xmlns="http://schemas.microsoft.com/office/infopath/2007/PartnerControls">
        <TermInfo xmlns="http://schemas.microsoft.com/office/infopath/2007/PartnerControls">
          <TermName xmlns="http://schemas.microsoft.com/office/infopath/2007/PartnerControls">Draft</TermName>
          <TermId xmlns="http://schemas.microsoft.com/office/infopath/2007/PartnerControls">bed60e9a-f1b8-4691-a7e2-534f78067ff3</TermId>
        </TermInfo>
      </Terms>
    </b489bfe21c7249aba6a1ae186fa4e51c>
    <cbaf9fdaaf87475a8d0ae10d3e79318e xmlns="fe73b3f6-a427-4a99-886e-da32c6de835d">
      <Terms xmlns="http://schemas.microsoft.com/office/infopath/2007/PartnerControls">
        <TermInfo xmlns="http://schemas.microsoft.com/office/infopath/2007/PartnerControls">
          <TermName xmlns="http://schemas.microsoft.com/office/infopath/2007/PartnerControls">Active</TermName>
          <TermId xmlns="http://schemas.microsoft.com/office/infopath/2007/PartnerControls">50127695-0d4f-4ac1-ab93-ebc716c3e584</TermId>
        </TermInfo>
      </Terms>
    </cbaf9fdaaf87475a8d0ae10d3e79318e>
    <ECMX_SUMMARY xmlns="4240f11c-4df2-4a37-9be1-bdf0d4dfc218" xsi:nil="true"/>
    <ECMX_ADDITIONALINFO xmlns="4240f11c-4df2-4a37-9be1-bdf0d4dfc218" xsi:nil="true"/>
    <ECMX_OWNER xmlns="fe73b3f6-a427-4a99-886e-da32c6de835d">
      <UserInfo>
        <DisplayName/>
        <AccountId xsi:nil="true"/>
        <AccountType/>
      </UserInfo>
    </ECMX_OWNER>
    <kf1264ba1b22407abef15b09c01e8cf0 xmlns="fe73b3f6-a427-4a99-886e-da32c6de835d">
      <Terms xmlns="http://schemas.microsoft.com/office/infopath/2007/PartnerControls"/>
    </kf1264ba1b22407abef15b09c01e8cf0>
    <o13d78bceb4b4178ab3c456bf4db706a xmlns="fe73b3f6-a427-4a99-886e-da32c6de835d">
      <Terms xmlns="http://schemas.microsoft.com/office/infopath/2007/PartnerControls"/>
    </o13d78bceb4b4178ab3c456bf4db706a>
    <ECMX_PUBLISHDATE xmlns="4240f11c-4df2-4a37-9be1-bdf0d4dfc218" xsi:nil="true"/>
    <ECMX_BUSINESSID xmlns="4240f11c-4df2-4a37-9be1-bdf0d4dfc218" xsi:nil="true"/>
    <c67668d6730c4bc2a26c654fc875ab99 xmlns="fe73b3f6-a427-4a99-886e-da32c6de835d">
      <Terms xmlns="http://schemas.microsoft.com/office/infopath/2007/PartnerControls"/>
    </c67668d6730c4bc2a26c654fc875ab99>
    <na274824997947589a1bfdfb0b645b50 xmlns="fe73b3f6-a427-4a99-886e-da32c6de835d">
      <Terms xmlns="http://schemas.microsoft.com/office/infopath/2007/PartnerControls">
        <TermInfo xmlns="http://schemas.microsoft.com/office/infopath/2007/PartnerControls">
          <TermName xmlns="http://schemas.microsoft.com/office/infopath/2007/PartnerControls">ECDC</TermName>
          <TermId xmlns="http://schemas.microsoft.com/office/infopath/2007/PartnerControls">931345c4-86d9-4b39-a79a-5a8b0b90257f</TermId>
        </TermInfo>
      </Terms>
    </na274824997947589a1bfdfb0b645b50>
    <ECMX_OPERATIONALID xmlns="4240f11c-4df2-4a37-9be1-bdf0d4dfc218" xsi:nil="true"/>
    <_dlc_DocIdPersistId xmlns="26707851-2300-44a1-a4f6-7b3a1532295f">false</_dlc_DocIdPersistId>
    <_dlc_DocId xmlns="26707851-2300-44a1-a4f6-7b3a1532295f">IORGPHF-6424872-964</_dlc_DocId>
    <_dlc_DocIdUrl xmlns="26707851-2300-44a1-a4f6-7b3a1532295f">
      <Url>https://ecdc365.sharepoint.com/teams/iorg_phf_epi/_layouts/15/DocIdRedir.aspx?ID=DOI1006-78-5</Url>
      <Description>DOI1006-78-5</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haredContentType xmlns="Microsoft.SharePoint.Taxonomy.ContentTypeSync" SourceId="14c281f0-fdb2-43d6-8bd5-8268950107ba" ContentTypeId="0x010100EE95EE7DB3A482488E68FA4A7091999F" PreviousValue="false"/>
</file>

<file path=customXml/item5.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AD41E67E-6C54-4016-B3FE-E65C3A1DCC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240f11c-4df2-4a37-9be1-bdf0d4dfc218"/>
    <ds:schemaRef ds:uri="fe73b3f6-a427-4a99-886e-da32c6de835d"/>
    <ds:schemaRef ds:uri="26707851-2300-44a1-a4f6-7b3a1532295f"/>
    <ds:schemaRef ds:uri="603f25e7-7e5f-4593-b1ce-df9d1cf8771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98013DF-7568-4DE1-A15A-B72D0DA1D637}">
  <ds:schemaRefs>
    <ds:schemaRef ds:uri="http://purl.org/dc/terms/"/>
    <ds:schemaRef ds:uri="http://schemas.microsoft.com/office/2006/documentManagement/types"/>
    <ds:schemaRef ds:uri="http://schemas.microsoft.com/office/infopath/2007/PartnerControls"/>
    <ds:schemaRef ds:uri="fe73b3f6-a427-4a99-886e-da32c6de835d"/>
    <ds:schemaRef ds:uri="http://purl.org/dc/dcmitype/"/>
    <ds:schemaRef ds:uri="http://purl.org/dc/elements/1.1/"/>
    <ds:schemaRef ds:uri="http://schemas.openxmlformats.org/package/2006/metadata/core-properties"/>
    <ds:schemaRef ds:uri="http://www.w3.org/XML/1998/namespace"/>
    <ds:schemaRef ds:uri="4240f11c-4df2-4a37-9be1-bdf0d4dfc218"/>
    <ds:schemaRef ds:uri="603f25e7-7e5f-4593-b1ce-df9d1cf8771a"/>
    <ds:schemaRef ds:uri="26707851-2300-44a1-a4f6-7b3a1532295f"/>
    <ds:schemaRef ds:uri="http://schemas.microsoft.com/office/2006/metadata/properties"/>
  </ds:schemaRefs>
</ds:datastoreItem>
</file>

<file path=customXml/itemProps3.xml><?xml version="1.0" encoding="utf-8"?>
<ds:datastoreItem xmlns:ds="http://schemas.openxmlformats.org/officeDocument/2006/customXml" ds:itemID="{12C6006D-0315-439C-9BFB-C85185C42E39}">
  <ds:schemaRefs>
    <ds:schemaRef ds:uri="http://schemas.microsoft.com/sharepoint/v3/contenttype/forms"/>
  </ds:schemaRefs>
</ds:datastoreItem>
</file>

<file path=customXml/itemProps4.xml><?xml version="1.0" encoding="utf-8"?>
<ds:datastoreItem xmlns:ds="http://schemas.openxmlformats.org/officeDocument/2006/customXml" ds:itemID="{14CC736D-C52A-49B1-9691-0C15539C3006}">
  <ds:schemaRefs>
    <ds:schemaRef ds:uri="Microsoft.SharePoint.Taxonomy.ContentTypeSync"/>
  </ds:schemaRefs>
</ds:datastoreItem>
</file>

<file path=customXml/itemProps5.xml><?xml version="1.0" encoding="utf-8"?>
<ds:datastoreItem xmlns:ds="http://schemas.openxmlformats.org/officeDocument/2006/customXml" ds:itemID="{175B41AE-C2A0-40F4-AA1D-AB1AF8F0EFBB}">
  <ds:schemaRefs>
    <ds:schemaRef ds:uri="http://schemas.microsoft.com/sharepoint/events"/>
  </ds:schemaRefs>
</ds:datastoreItem>
</file>

<file path=docMetadata/LabelInfo.xml><?xml version="1.0" encoding="utf-8"?>
<clbl:labelList xmlns:clbl="http://schemas.microsoft.com/office/2020/mipLabelMetadata">
  <clbl:label id="{e1ae1734-edf5-47c2-b34c-0d487d4ec322}" enabled="1" method="Privileged" siteId="{6ad73702-409c-4046-ae59-cc4bea334507}" removed="0"/>
</clbl:labelList>
</file>

<file path=docProps/app.xml><?xml version="1.0" encoding="utf-8"?>
<Properties xmlns="http://schemas.openxmlformats.org/officeDocument/2006/extended-properties" xmlns:vt="http://schemas.openxmlformats.org/officeDocument/2006/docPropsVTypes">
  <Template/>
  <TotalTime>3</TotalTime>
  <Words>120</Words>
  <Application>Microsoft Office PowerPoint</Application>
  <PresentationFormat>Widescreen</PresentationFormat>
  <Paragraphs>6</Paragraphs>
  <Slides>3</Slides>
  <Notes>1</Notes>
  <HiddenSlides>0</HiddenSlides>
  <MMClips>0</MMClips>
  <ScaleCrop>false</ScaleCrop>
  <HeadingPairs>
    <vt:vector size="4" baseType="variant">
      <vt:variant>
        <vt:lpstr>Theme</vt:lpstr>
      </vt:variant>
      <vt:variant>
        <vt:i4>1</vt:i4>
      </vt:variant>
      <vt:variant>
        <vt:lpstr>Slide Titles</vt:lpstr>
      </vt:variant>
      <vt:variant>
        <vt:i4>3</vt:i4>
      </vt:variant>
    </vt:vector>
  </HeadingPairs>
  <TitlesOfParts>
    <vt:vector size="4" baseType="lpstr">
      <vt:lpstr>Theme_ECDC</vt:lpstr>
      <vt:lpstr>Reusable maps and graphs from ECDC Communicable Disease Threats Report  Week 5, 2024 </vt:lpstr>
      <vt:lpstr>Confirmed human cases of avian influenza A(H5N1) virus infection by year of onset and country, 2003 to 29 January 2024 (n = 884*)</vt:lpstr>
      <vt:lpstr>Proportion of sequences belonging to BA.2.86 lineages per sample collection week, reported by EU/EEA countries to GISAID EpiCoV as of 15 January 2024</vt:lpstr>
    </vt:vector>
  </TitlesOfParts>
  <Manager>Thomas Mollet</Manager>
  <Company>ECDC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Reusable maps and graphs from ECDC Communicable Disease Threats Report – Week 5, 2019</dc:title>
  <dc:creator>ECDC</dc:creator>
  <cp:keywords/>
  <cp:lastModifiedBy>Tracy Stefanucci Hellstrom</cp:lastModifiedBy>
  <cp:revision>34</cp:revision>
  <cp:lastPrinted>2017-03-24T07:50:18Z</cp:lastPrinted>
  <dcterms:created xsi:type="dcterms:W3CDTF">2015-11-05T13:02:54Z</dcterms:created>
  <dcterms:modified xsi:type="dcterms:W3CDTF">2024-02-02T15:23:37Z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0x010100EE95EE7DB3A482488E68FA4A7091999F00E3CA40866D74744A84C959E4B4CF181B</vt:lpwstr>
  </property>
  <property fmtid="{D5CDD505-2E9C-101B-9397-08002B2CF9AE}" pid="3" name="_dlc_DocIdItemGuid">
    <vt:lpwstr>a311af70-8fd9-43d1-b016-5f826b7e5802</vt:lpwstr>
  </property>
  <property fmtid="{D5CDD505-2E9C-101B-9397-08002B2CF9AE}" pid="4" name="ECDC_Subject_does">
    <vt:lpwstr/>
  </property>
  <property fmtid="{D5CDD505-2E9C-101B-9397-08002B2CF9AE}" pid="5" name="DMS Product">
    <vt:lpwstr/>
  </property>
  <property fmtid="{D5CDD505-2E9C-101B-9397-08002B2CF9AE}" pid="6" name="TaxKeyword">
    <vt:lpwstr/>
  </property>
  <property fmtid="{D5CDD505-2E9C-101B-9397-08002B2CF9AE}" pid="7" name="ECDC_Target_audience">
    <vt:lpwstr/>
  </property>
  <property fmtid="{D5CDD505-2E9C-101B-9397-08002B2CF9AE}" pid="8" name="ECDC_DMS_Country">
    <vt:lpwstr/>
  </property>
  <property fmtid="{D5CDD505-2E9C-101B-9397-08002B2CF9AE}" pid="9" name="ECDC_DMS_Eurosurveillance_Document_Type">
    <vt:lpwstr/>
  </property>
  <property fmtid="{D5CDD505-2E9C-101B-9397-08002B2CF9AE}" pid="10" name="ECDC_DMS_MIS_Activity_code">
    <vt:lpwstr/>
  </property>
  <property fmtid="{D5CDD505-2E9C-101B-9397-08002B2CF9AE}" pid="11" name="ECDC_DMS_Organigramme">
    <vt:lpwstr>588;#Epidemic Intelligence and Emergency Operations|14e38dbb-bccc-4c34-ac2f-9f24d991c96d</vt:lpwstr>
  </property>
  <property fmtid="{D5CDD505-2E9C-101B-9397-08002B2CF9AE}" pid="12" name="ECDC_DMS_Project">
    <vt:lpwstr/>
  </property>
  <property fmtid="{D5CDD505-2E9C-101B-9397-08002B2CF9AE}" pid="13" name="ECDC_Subject_who">
    <vt:lpwstr/>
  </property>
  <property fmtid="{D5CDD505-2E9C-101B-9397-08002B2CF9AE}" pid="14" name="Meeting_x0020_Code">
    <vt:lpwstr/>
  </property>
  <property fmtid="{D5CDD505-2E9C-101B-9397-08002B2CF9AE}" pid="15" name="ECDC_Subject_what">
    <vt:lpwstr>124;#epidemic intelligence|ad1f1585-b938-4db1-992a-8af3e2bf831f</vt:lpwstr>
  </property>
  <property fmtid="{D5CDD505-2E9C-101B-9397-08002B2CF9AE}" pid="16" name="ECDC_DMS_Epidemic_Intelligence_Document_Type">
    <vt:lpwstr>955;#Non-Classified Epidemic Intelligence Document|bb56eead-3e33-469a-99c7-76d6f740793f</vt:lpwstr>
  </property>
  <property fmtid="{D5CDD505-2E9C-101B-9397-08002B2CF9AE}" pid="17" name="Meeting Code">
    <vt:lpwstr/>
  </property>
  <property fmtid="{D5CDD505-2E9C-101B-9397-08002B2CF9AE}" pid="18" name="ECDC_DMS_RestrictedAccess">
    <vt:lpwstr/>
  </property>
  <property fmtid="{D5CDD505-2E9C-101B-9397-08002B2CF9AE}" pid="19" name="_dlc_DocId">
    <vt:lpwstr>DOI1006-78-5</vt:lpwstr>
  </property>
  <property fmtid="{D5CDD505-2E9C-101B-9397-08002B2CF9AE}" pid="20" name="_dlc_DocIdPersistId">
    <vt:bool>false</vt:bool>
  </property>
  <property fmtid="{D5CDD505-2E9C-101B-9397-08002B2CF9AE}" pid="21" name="_dlc_DocIdUrl">
    <vt:lpwstr>http://dms.ecdcnet.europa.eu/sites/srs/eir/eieo/_layouts/15/DocIdRedir.aspx?ID=DOI1006-78-5, DOI1006-78-5</vt:lpwstr>
  </property>
  <property fmtid="{D5CDD505-2E9C-101B-9397-08002B2CF9AE}" pid="22" name="ECDC_DMS_Organization">
    <vt:lpwstr>588;#Epidemic Intelligence and Emergency Operations|14e38dbb-bccc-4c34-ac2f-9f24d991c96d</vt:lpwstr>
  </property>
  <property fmtid="{D5CDD505-2E9C-101B-9397-08002B2CF9AE}" pid="23" name="ECDC_DMS_Epi_and_Emergency_Document_Type">
    <vt:lpwstr>1624;#Non-Classified Epidemic Intelligence and Emergency Operations|37ea999c-e28f-4073-bd66-a51bd1b190b5</vt:lpwstr>
  </property>
  <property fmtid="{D5CDD505-2E9C-101B-9397-08002B2CF9AE}" pid="24" name="ArticulateGUID">
    <vt:lpwstr>174919CC-9E42-4C8E-8896-BED71589FA8F</vt:lpwstr>
  </property>
  <property fmtid="{D5CDD505-2E9C-101B-9397-08002B2CF9AE}" pid="25" name="ArticulatePath">
    <vt:lpwstr>http://dms.ecdcnet.europa.eu/sites/srs/eir/eieo/247duties/RUNNING CDTR-maps-graphs-week</vt:lpwstr>
  </property>
  <property fmtid="{D5CDD505-2E9C-101B-9397-08002B2CF9AE}" pid="26" name="ECMX_ENTITY">
    <vt:lpwstr>5;#ECDC|931345c4-86d9-4b39-a79a-5a8b0b90257f</vt:lpwstr>
  </property>
  <property fmtid="{D5CDD505-2E9C-101B-9397-08002B2CF9AE}" pid="27" name="ECMX_LIFECYCLE">
    <vt:lpwstr>4;#Active|50127695-0d4f-4ac1-ab93-ebc716c3e584</vt:lpwstr>
  </property>
  <property fmtid="{D5CDD505-2E9C-101B-9397-08002B2CF9AE}" pid="28" name="ECMX_DISEASEPATHOGEN">
    <vt:lpwstr/>
  </property>
  <property fmtid="{D5CDD505-2E9C-101B-9397-08002B2CF9AE}" pid="29" name="ECMX_DOCUMENTTYPE">
    <vt:lpwstr/>
  </property>
  <property fmtid="{D5CDD505-2E9C-101B-9397-08002B2CF9AE}" pid="30" name="ECMX_CATEGORYLABEL">
    <vt:lpwstr/>
  </property>
  <property fmtid="{D5CDD505-2E9C-101B-9397-08002B2CF9AE}" pid="31" name="ECMX_DOCUMENTSTATUS">
    <vt:lpwstr>3;#Draft|bed60e9a-f1b8-4691-a7e2-534f78067ff3</vt:lpwstr>
  </property>
  <property fmtid="{D5CDD505-2E9C-101B-9397-08002B2CF9AE}" pid="32" name="ClassificationContentMarkingHeaderText">
    <vt:lpwstr>ECDC NORMAL</vt:lpwstr>
  </property>
  <property fmtid="{D5CDD505-2E9C-101B-9397-08002B2CF9AE}" pid="33" name="lcf76f155ced4ddcb4097134ff3c332f">
    <vt:lpwstr/>
  </property>
  <property fmtid="{D5CDD505-2E9C-101B-9397-08002B2CF9AE}" pid="34" name="MediaServiceImageTags">
    <vt:lpwstr/>
  </property>
  <property fmtid="{D5CDD505-2E9C-101B-9397-08002B2CF9AE}" pid="35" name="SharedWithUsers">
    <vt:lpwstr>127;#Jeremy Duns;#199;#Editors;#197;#Anirban Dey</vt:lpwstr>
  </property>
</Properties>
</file>