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31" r:id="rId7"/>
  </p:sldMasterIdLst>
  <p:notesMasterIdLst>
    <p:notesMasterId r:id="rId15"/>
  </p:notesMasterIdLst>
  <p:handoutMasterIdLst>
    <p:handoutMasterId r:id="rId16"/>
  </p:handoutMasterIdLst>
  <p:sldIdLst>
    <p:sldId id="256" r:id="rId8"/>
    <p:sldId id="322" r:id="rId9"/>
    <p:sldId id="323" r:id="rId10"/>
    <p:sldId id="324" r:id="rId11"/>
    <p:sldId id="325" r:id="rId12"/>
    <p:sldId id="265" r:id="rId13"/>
    <p:sldId id="266" r:id="rId14"/>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18" d="100"/>
          <a:sy n="118" d="100"/>
        </p:scale>
        <p:origin x="837" y="5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417787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88078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4912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60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8366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04/12/2020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04/12/2020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374785214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49,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a:t>
            </a:r>
            <a:r>
              <a:rPr lang="en-GB" sz="1800" dirty="0" smtClean="0"/>
              <a:t>4 </a:t>
            </a:r>
            <a:r>
              <a:rPr lang="en-GB" sz="1800" dirty="0" smtClean="0"/>
              <a:t>December 2020</a:t>
            </a:r>
            <a:endParaRPr lang="en-GB" sz="1800" dirty="0"/>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a:t>
            </a:r>
            <a:r>
              <a:rPr lang="en-GB" sz="1100" dirty="0" smtClean="0"/>
              <a:t>since </a:t>
            </a:r>
            <a:r>
              <a:rPr lang="en-GB" sz="1100" dirty="0"/>
              <a:t>the end of August 2020, Swedish authorities have been performing daily data consolidation leading to data retro-corrections. From week </a:t>
            </a:r>
            <a:r>
              <a:rPr lang="en-GB" sz="1100" dirty="0" smtClean="0"/>
              <a:t>38 onwards, </a:t>
            </a:r>
            <a:r>
              <a:rPr lang="en-GB" sz="1100" dirty="0"/>
              <a:t>the Swedish Public Health Agency </a:t>
            </a:r>
            <a:r>
              <a:rPr lang="en-GB" sz="1100" dirty="0" smtClean="0"/>
              <a:t>updated its COVID-19 </a:t>
            </a:r>
            <a:r>
              <a:rPr lang="en-GB" sz="1100" dirty="0"/>
              <a:t>daily data four times per week, Tuesday to Friday. This can result in a decrease </a:t>
            </a:r>
            <a:r>
              <a:rPr lang="en-GB" sz="1100" dirty="0" smtClean="0"/>
              <a:t>in </a:t>
            </a:r>
            <a:r>
              <a:rPr lang="en-GB" sz="1100" dirty="0"/>
              <a:t>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p:cNvPicPr>
            <a:picLocks noGrp="1"/>
          </p:cNvPicPr>
          <p:nvPr>
            <p:ph/>
          </p:nvPr>
        </p:nvPicPr>
        <p:blipFill>
          <a:blip r:embed="rId2" cstate="print"/>
          <a:stretch>
            <a:fillRect/>
          </a:stretch>
        </p:blipFill>
        <p:spPr>
          <a:xfrm>
            <a:off x="629173" y="1051560"/>
            <a:ext cx="10871713" cy="4630782"/>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a:t>
            </a:r>
            <a:r>
              <a:rPr lang="en-GB" sz="1800" dirty="0" smtClean="0"/>
              <a:t>4 </a:t>
            </a:r>
            <a:r>
              <a:rPr lang="en-GB" sz="1800" dirty="0" smtClean="0"/>
              <a:t>December 2020 </a:t>
            </a:r>
            <a:endParaRPr lang="en-GB" sz="1800" dirty="0"/>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reports,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172629"/>
          </a:xfrm>
          <a:prstGeom prst="rect">
            <a:avLst/>
          </a:prstGeom>
          <a:noFill/>
        </p:spPr>
        <p:txBody>
          <a:bodyPr wrap="square" rtlCol="0">
            <a:spAutoFit/>
          </a:bodyPr>
          <a:lstStyle/>
          <a:p>
            <a:r>
              <a:rPr lang="en-GB" sz="1000" dirty="0" smtClean="0"/>
              <a:t>* Spain</a:t>
            </a:r>
            <a:r>
              <a:rPr lang="en-GB" sz="1000" dirty="0"/>
              <a:t>: Since 11 May, the frequency of reporting from regional level to national level has </a:t>
            </a:r>
            <a:r>
              <a:rPr lang="en-GB" sz="1000" dirty="0">
                <a:hlinkClick r:id="rId4" tooltip="https://www.mscbs.gob.es/profesionales/saludpublica/ccayes/alertasactual/ncov-china/documentos/actualizacion_116_covid-19.pdf"/>
              </a:rPr>
              <a:t>changed</a:t>
            </a:r>
            <a:r>
              <a:rPr lang="en-GB" sz="10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a:t>
            </a:r>
            <a:r>
              <a:rPr lang="en-GB" sz="1000" dirty="0" smtClean="0"/>
              <a:t>in </a:t>
            </a:r>
            <a:r>
              <a:rPr lang="en-GB" sz="1000" dirty="0"/>
              <a:t>deaths.</a:t>
            </a:r>
          </a:p>
          <a:p>
            <a:r>
              <a:rPr lang="en-GB" sz="1000" dirty="0" smtClean="0"/>
              <a:t>* Sweden</a:t>
            </a:r>
            <a:r>
              <a:rPr lang="en-GB" sz="1000" dirty="0"/>
              <a:t>: </a:t>
            </a:r>
            <a:r>
              <a:rPr lang="en-GB" sz="1000" dirty="0" smtClean="0"/>
              <a:t>since </a:t>
            </a:r>
            <a:r>
              <a:rPr lang="en-GB" sz="1000" dirty="0"/>
              <a:t>the end of August 2020, Swedish authorities have been performing daily data consolidation leading to data retro-corrections. From week </a:t>
            </a:r>
            <a:r>
              <a:rPr lang="en-GB" sz="1000" dirty="0" smtClean="0"/>
              <a:t>38 onwards, </a:t>
            </a:r>
            <a:r>
              <a:rPr lang="en-GB" sz="1000" dirty="0"/>
              <a:t>the Swedish Public Health Agency </a:t>
            </a:r>
            <a:r>
              <a:rPr lang="en-GB" sz="1000" dirty="0" smtClean="0"/>
              <a:t>updated </a:t>
            </a:r>
            <a:r>
              <a:rPr lang="en-GB" sz="1000" dirty="0"/>
              <a:t>COVID-19 daily data four times per week, Tuesday to Friday. This can result in a decrease </a:t>
            </a:r>
            <a:r>
              <a:rPr lang="en-GB" sz="1000" dirty="0" smtClean="0"/>
              <a:t>in </a:t>
            </a:r>
            <a:r>
              <a:rPr lang="en-GB" sz="1000" dirty="0"/>
              <a:t>cumulative figures (cases or deaths) and related outputs. </a:t>
            </a:r>
          </a:p>
          <a:p>
            <a:endParaRPr lang="en-GB" sz="2800" dirty="0"/>
          </a:p>
        </p:txBody>
      </p:sp>
      <p:sp>
        <p:nvSpPr>
          <p:cNvPr id="8" name="TextBox 7"/>
          <p:cNvSpPr txBox="1"/>
          <p:nvPr/>
        </p:nvSpPr>
        <p:spPr>
          <a:xfrm>
            <a:off x="454392" y="6122223"/>
            <a:ext cx="11196731" cy="230832"/>
          </a:xfrm>
          <a:prstGeom prst="rect">
            <a:avLst/>
          </a:prstGeom>
          <a:noFill/>
        </p:spPr>
        <p:txBody>
          <a:bodyPr wrap="square" rtlCol="0">
            <a:spAutoFit/>
          </a:bodyPr>
          <a:lstStyle/>
          <a:p>
            <a:r>
              <a:rPr lang="en-GB" sz="1000" dirty="0"/>
              <a:t>On 18 July, the increase in deaths is partly attributable to changes in the reporting system for </a:t>
            </a:r>
            <a:r>
              <a:rPr lang="en-GB" sz="1000" dirty="0">
                <a:hlinkClick r:id="rId5"/>
              </a:rPr>
              <a:t>Chile</a:t>
            </a:r>
            <a:r>
              <a:rPr lang="en-GB" sz="1000" dirty="0"/>
              <a:t> and </a:t>
            </a:r>
            <a:r>
              <a:rPr lang="en-GB" sz="1000" dirty="0">
                <a:hlinkClick r:id="rId6"/>
              </a:rPr>
              <a:t>Kyrgyzstan</a:t>
            </a:r>
            <a:r>
              <a:rPr lang="en-GB" sz="1000" dirty="0"/>
              <a:t>.</a:t>
            </a:r>
          </a:p>
        </p:txBody>
      </p:sp>
      <p:sp>
        <p:nvSpPr>
          <p:cNvPr id="10" name="TextBox 9"/>
          <p:cNvSpPr txBox="1"/>
          <p:nvPr/>
        </p:nvSpPr>
        <p:spPr>
          <a:xfrm>
            <a:off x="454392" y="6302671"/>
            <a:ext cx="11443778" cy="410882"/>
          </a:xfrm>
          <a:prstGeom prst="rect">
            <a:avLst/>
          </a:prstGeom>
          <a:noFill/>
        </p:spPr>
        <p:txBody>
          <a:bodyPr wrap="square" rtlCol="0">
            <a:spAutoFit/>
          </a:bodyPr>
          <a:lstStyle/>
          <a:p>
            <a:r>
              <a:rPr lang="en-GB" sz="1000" dirty="0"/>
              <a:t>On 24 July, the increase in deaths is partly attributable to the inclusion of deaths by Peru (from March to the end of June) that were previously not reported.</a:t>
            </a:r>
          </a:p>
          <a:p>
            <a:endParaRPr lang="en-GB" sz="1200" dirty="0"/>
          </a:p>
        </p:txBody>
      </p:sp>
      <p:pic>
        <p:nvPicPr>
          <p:cNvPr id="9" name="Content Placeholder 2"/>
          <p:cNvPicPr>
            <a:picLocks noGrp="1"/>
          </p:cNvPicPr>
          <p:nvPr>
            <p:ph/>
          </p:nvPr>
        </p:nvPicPr>
        <p:blipFill>
          <a:blip r:embed="rId7" cstate="print"/>
          <a:stretch>
            <a:fillRect/>
          </a:stretch>
        </p:blipFill>
        <p:spPr>
          <a:xfrm>
            <a:off x="1224793" y="670634"/>
            <a:ext cx="8531184" cy="4305116"/>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a:t>
            </a:r>
            <a:r>
              <a:rPr lang="en-GB" sz="1800" dirty="0" smtClean="0"/>
              <a:t>0 </a:t>
            </a:r>
            <a:r>
              <a:rPr lang="en-GB" sz="1800" dirty="0" smtClean="0"/>
              <a:t>December 2020</a:t>
            </a:r>
            <a:endParaRPr lang="en-GB" sz="1800"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a:t>
            </a:r>
            <a:r>
              <a:rPr lang="en-GB" sz="1100" dirty="0" smtClean="0"/>
              <a:t>in </a:t>
            </a:r>
            <a:r>
              <a:rPr lang="en-GB" sz="1100" dirty="0"/>
              <a:t>deaths.</a:t>
            </a:r>
          </a:p>
          <a:p>
            <a:r>
              <a:rPr lang="en-GB" sz="1100" dirty="0"/>
              <a:t>*Sweden: </a:t>
            </a:r>
            <a:r>
              <a:rPr lang="en-GB" sz="1100" dirty="0" smtClean="0"/>
              <a:t>since the </a:t>
            </a:r>
            <a:r>
              <a:rPr lang="en-GB" sz="1100" dirty="0"/>
              <a:t>end of August 2020, Swedish authorities </a:t>
            </a:r>
            <a:r>
              <a:rPr lang="en-GB" sz="1100" dirty="0" smtClean="0"/>
              <a:t>have been </a:t>
            </a:r>
            <a:r>
              <a:rPr lang="en-GB" sz="1100" dirty="0"/>
              <a:t>performing daily data consolidation leading to data retro-corrections. From week </a:t>
            </a:r>
            <a:r>
              <a:rPr lang="en-GB" sz="1100" dirty="0" smtClean="0"/>
              <a:t>38 onwards, </a:t>
            </a:r>
            <a:r>
              <a:rPr lang="en-GB" sz="1100" dirty="0"/>
              <a:t>the Swedish Public Health Agency </a:t>
            </a:r>
            <a:r>
              <a:rPr lang="en-GB" sz="1100" dirty="0" smtClean="0"/>
              <a:t>updated </a:t>
            </a:r>
            <a:r>
              <a:rPr lang="en-GB" sz="1100" dirty="0"/>
              <a:t>COVID-19 daily data four times per week, Tuesdays to Fridays. This can result in a decrease </a:t>
            </a:r>
            <a:r>
              <a:rPr lang="en-GB" sz="1100" dirty="0" smtClean="0"/>
              <a:t>in </a:t>
            </a:r>
            <a:r>
              <a:rPr lang="en-GB" sz="1100" dirty="0"/>
              <a:t>cumulative figures (cases or deaths) and related outputs. </a:t>
            </a:r>
          </a:p>
          <a:p>
            <a:endParaRPr lang="en-GB" sz="1100" dirty="0"/>
          </a:p>
          <a:p>
            <a:endParaRPr lang="en-GB" sz="1100" dirty="0"/>
          </a:p>
        </p:txBody>
      </p:sp>
      <p:pic>
        <p:nvPicPr>
          <p:cNvPr id="7" name="Content Placeholder 2"/>
          <p:cNvPicPr>
            <a:picLocks noGrp="1"/>
          </p:cNvPicPr>
          <p:nvPr>
            <p:ph/>
          </p:nvPr>
        </p:nvPicPr>
        <p:blipFill>
          <a:blip r:embed="rId4" cstate="print"/>
          <a:stretch>
            <a:fillRect/>
          </a:stretch>
        </p:blipFill>
        <p:spPr>
          <a:xfrm>
            <a:off x="394284" y="1051559"/>
            <a:ext cx="11081436" cy="4477979"/>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a:t>
            </a:r>
            <a:r>
              <a:rPr lang="en-GB" sz="1800" dirty="0" smtClean="0"/>
              <a:t>100 000 </a:t>
            </a:r>
            <a:r>
              <a:rPr lang="en-GB" sz="1800" dirty="0"/>
              <a:t>population, worldwide, as of </a:t>
            </a:r>
            <a:r>
              <a:rPr lang="en-GB" sz="1800" dirty="0" smtClean="0"/>
              <a:t>4 </a:t>
            </a:r>
            <a:r>
              <a:rPr lang="en-GB" sz="1800" dirty="0" smtClean="0"/>
              <a:t>December 2020</a:t>
            </a:r>
            <a:endParaRPr lang="en-GB" sz="1800" dirty="0"/>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a:t>
            </a:r>
            <a:r>
              <a:rPr lang="en-GB" sz="800" b="1" dirty="0" smtClean="0">
                <a:solidFill>
                  <a:srgbClr val="333333"/>
                </a:solidFill>
                <a:latin typeface="Helvetica" panose="020B0604020202020204" pitchFamily="34" charset="0"/>
                <a:ea typeface="Calibri" panose="020F0502020204030204" pitchFamily="34" charset="0"/>
              </a:rPr>
              <a:t>among countries</a:t>
            </a:r>
            <a:r>
              <a:rPr lang="en-GB" sz="800" b="1" dirty="0">
                <a:solidFill>
                  <a:srgbClr val="333333"/>
                </a:solidFill>
                <a:latin typeface="Helvetica" panose="020B0604020202020204" pitchFamily="34" charset="0"/>
                <a:ea typeface="Calibri" panose="020F0502020204030204" pitchFamily="34" charset="0"/>
              </a:rPr>
              <a:t>,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7" name="Content Placeholder 2"/>
          <p:cNvPicPr>
            <a:picLocks noGrp="1"/>
          </p:cNvPicPr>
          <p:nvPr>
            <p:ph/>
          </p:nvPr>
        </p:nvPicPr>
        <p:blipFill>
          <a:blip r:embed="rId2" cstate="print"/>
          <a:stretch>
            <a:fillRect/>
          </a:stretch>
        </p:blipFill>
        <p:spPr>
          <a:xfrm>
            <a:off x="2296027" y="951722"/>
            <a:ext cx="7201949" cy="5020392"/>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1" dirty="0">
                <a:solidFill>
                  <a:srgbClr val="69AE23"/>
                </a:solidFill>
                <a:latin typeface="Calibri" pitchFamily="34" charset="0"/>
                <a:ea typeface="+mn-ea"/>
                <a:cs typeface="Calibri" pitchFamily="34" charset="0"/>
              </a:rPr>
              <a:t>Geographical distribution of confirmed MERS-CoV cases by probable region of infection and exposure, from 1 January 2019 to 2 December 2020</a:t>
            </a:r>
          </a:p>
        </p:txBody>
      </p:sp>
      <p:pic>
        <p:nvPicPr>
          <p:cNvPr id="4" name="Picture 3">
            <a:extLst>
              <a:ext uri="{FF2B5EF4-FFF2-40B4-BE49-F238E27FC236}">
                <a16:creationId xmlns:a16="http://schemas.microsoft.com/office/drawing/2014/main" id="{AF8357F4-F29A-464A-A758-03829F0A83FE}"/>
              </a:ext>
            </a:extLst>
          </p:cNvPr>
          <p:cNvPicPr>
            <a:picLocks noChangeAspect="1"/>
          </p:cNvPicPr>
          <p:nvPr/>
        </p:nvPicPr>
        <p:blipFill>
          <a:blip r:embed="rId4"/>
          <a:stretch>
            <a:fillRect/>
          </a:stretch>
        </p:blipFill>
        <p:spPr>
          <a:xfrm>
            <a:off x="1789300" y="938784"/>
            <a:ext cx="7370812" cy="5695627"/>
          </a:xfrm>
          <a:prstGeom prst="rect">
            <a:avLst/>
          </a:prstGeom>
        </p:spPr>
      </p:pic>
    </p:spTree>
    <p:extLst>
      <p:ext uri="{BB962C8B-B14F-4D97-AF65-F5344CB8AC3E}">
        <p14:creationId xmlns:p14="http://schemas.microsoft.com/office/powerpoint/2010/main" val="223841417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rgbClr val="69AE23"/>
                </a:solidFill>
                <a:effectLst/>
                <a:uLnTx/>
                <a:uFillTx/>
                <a:latin typeface="Calibri" pitchFamily="34" charset="0"/>
                <a:ea typeface="+mj-ea"/>
                <a:cs typeface="Calibri" pitchFamily="34" charset="0"/>
              </a:rPr>
              <a:t>Geographical distribution of confirmed MERS-CoV cases by country of infection and year, from April 2012 to   2 December 2020</a:t>
            </a:r>
            <a:endParaRPr kumimoji="0" lang="en-GB" sz="2000" i="0" u="none" strike="noStrike" kern="1200" cap="none" spc="0" normalizeH="0" baseline="0" noProof="0" dirty="0">
              <a:ln>
                <a:noFill/>
              </a:ln>
              <a:solidFill>
                <a:srgbClr val="000000"/>
              </a:solidFill>
              <a:effectLst/>
              <a:uLnTx/>
              <a:uFillTx/>
              <a:latin typeface="Tahoma"/>
              <a:ea typeface="+mj-ea"/>
            </a:endParaRPr>
          </a:p>
        </p:txBody>
      </p:sp>
      <p:pic>
        <p:nvPicPr>
          <p:cNvPr id="4" name="Picture 3">
            <a:extLst>
              <a:ext uri="{FF2B5EF4-FFF2-40B4-BE49-F238E27FC236}">
                <a16:creationId xmlns:a16="http://schemas.microsoft.com/office/drawing/2014/main" id="{EAC95F70-F945-4C4E-AFF3-5E1CDCC403DF}"/>
              </a:ext>
            </a:extLst>
          </p:cNvPr>
          <p:cNvPicPr>
            <a:picLocks noChangeAspect="1"/>
          </p:cNvPicPr>
          <p:nvPr/>
        </p:nvPicPr>
        <p:blipFill>
          <a:blip r:embed="rId4"/>
          <a:stretch>
            <a:fillRect/>
          </a:stretch>
        </p:blipFill>
        <p:spPr>
          <a:xfrm>
            <a:off x="2403996" y="761549"/>
            <a:ext cx="7384008" cy="5705824"/>
          </a:xfrm>
          <a:prstGeom prst="rect">
            <a:avLst/>
          </a:prstGeom>
        </p:spPr>
      </p:pic>
    </p:spTree>
    <p:extLst>
      <p:ext uri="{BB962C8B-B14F-4D97-AF65-F5344CB8AC3E}">
        <p14:creationId xmlns:p14="http://schemas.microsoft.com/office/powerpoint/2010/main" val="23623083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2.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schemas.microsoft.com/office/infopath/2007/PartnerControls"/>
    <ds:schemaRef ds:uri="http://purl.org/dc/terms/"/>
    <ds:schemaRef ds:uri="http://schemas.microsoft.com/office/2006/metadata/properties"/>
    <ds:schemaRef ds:uri="d23a570b-d7a9-49ca-a34c-8afb8206b4bf"/>
    <ds:schemaRef ds:uri="http://schemas.microsoft.com/office/2006/documentManagement/types"/>
    <ds:schemaRef ds:uri="http://schemas.microsoft.com/sharepoint/v3"/>
    <ds:schemaRef ds:uri="http://purl.org/dc/elements/1.1/"/>
    <ds:schemaRef ds:uri="http://schemas.openxmlformats.org/package/2006/metadata/core-properties"/>
    <ds:schemaRef ds:uri="376727eb-354b-45e4-998d-f84ea079474e"/>
    <ds:schemaRef ds:uri="http://www.w3.org/XML/1998/namespace"/>
    <ds:schemaRef ds:uri="http://purl.org/dc/dcmitype/"/>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25752</TotalTime>
  <Words>843</Words>
  <Application>Microsoft Office PowerPoint</Application>
  <PresentationFormat>Widescreen</PresentationFormat>
  <Paragraphs>26</Paragraphs>
  <Slides>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Helvetica</vt:lpstr>
      <vt:lpstr>Tahoma</vt:lpstr>
      <vt:lpstr>Theme_ECDC</vt:lpstr>
      <vt:lpstr>1_Theme_ECDC</vt:lpstr>
      <vt:lpstr>Reusable maps and graphs from ECDC Communicable Disease Threats Report   Week 49, 2020 </vt:lpstr>
      <vt:lpstr>Distribution of COVID-19 cases* in accordance with the applied case definitions in the affected countries, as of 4 December 2020</vt:lpstr>
      <vt:lpstr>Distribution of COVID-19 deaths* worldwide, as of 4 December 2020 </vt:lpstr>
      <vt:lpstr>Distribution of laboratory-confirmed cases* of COVID-19 in the EU/EEA and the UK, as of 0 December 2020</vt:lpstr>
      <vt:lpstr>Geographic distribution of 14-day cumulative number of reported COVID-19 cases per 100 000 population, worldwide, as of 4 December 2020</vt:lpstr>
      <vt:lpstr>Geographical distribution of confirmed MERS-CoV cases by probable region of infection and exposure, from 1 January 2019 to 2 December 2020</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2095</cp:revision>
  <cp:lastPrinted>2017-03-24T07:50:18Z</cp:lastPrinted>
  <dcterms:created xsi:type="dcterms:W3CDTF">2015-11-05T13:02:54Z</dcterms:created>
  <dcterms:modified xsi:type="dcterms:W3CDTF">2020-12-04T10:59:47Z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