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8"/>
  </p:notesMasterIdLst>
  <p:handoutMasterIdLst>
    <p:handoutMasterId r:id="rId19"/>
  </p:handoutMasterIdLst>
  <p:sldIdLst>
    <p:sldId id="256" r:id="rId7"/>
    <p:sldId id="322" r:id="rId8"/>
    <p:sldId id="323" r:id="rId9"/>
    <p:sldId id="324" r:id="rId10"/>
    <p:sldId id="325" r:id="rId11"/>
    <p:sldId id="258" r:id="rId12"/>
    <p:sldId id="257" r:id="rId13"/>
    <p:sldId id="331" r:id="rId14"/>
    <p:sldId id="332" r:id="rId15"/>
    <p:sldId id="333" r:id="rId16"/>
    <p:sldId id="334" r:id="rId17"/>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103" d="100"/>
          <a:sy n="103" d="100"/>
        </p:scale>
        <p:origin x="115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27/11/2020</a:t>
            </a:fld>
            <a:r>
              <a:rPr lang="en-GB" sz="1200" kern="0">
                <a:solidFill>
                  <a:prstClr val="white"/>
                </a:solidFill>
                <a:ea typeface="+mn-ea"/>
              </a:rPr>
              <a:t>Week </a:t>
            </a:r>
            <a:r>
              <a:rPr lang="en-GB" sz="1200" kern="0" dirty="0">
                <a:solidFill>
                  <a:prstClr val="white"/>
                </a:solidFill>
                <a:ea typeface="+mn-ea"/>
              </a:rPr>
              <a:t>39, 2018</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48, 2020</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24F6AA-15F8-4075-898F-ECCD05DC42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206" y="254976"/>
            <a:ext cx="8737979" cy="6170621"/>
          </a:xfrm>
          <a:prstGeom prst="rect">
            <a:avLst/>
          </a:prstGeom>
        </p:spPr>
      </p:pic>
    </p:spTree>
    <p:extLst>
      <p:ext uri="{BB962C8B-B14F-4D97-AF65-F5344CB8AC3E}">
        <p14:creationId xmlns:p14="http://schemas.microsoft.com/office/powerpoint/2010/main" val="3323344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61746" y="228303"/>
            <a:ext cx="8845062" cy="6242593"/>
          </a:xfrm>
          <a:prstGeom prst="rect">
            <a:avLst/>
          </a:prstGeom>
        </p:spPr>
      </p:pic>
    </p:spTree>
    <p:extLst>
      <p:ext uri="{BB962C8B-B14F-4D97-AF65-F5344CB8AC3E}">
        <p14:creationId xmlns:p14="http://schemas.microsoft.com/office/powerpoint/2010/main" val="100545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of 27 November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1172629"/>
          </a:xfrm>
          <a:prstGeom prst="rect">
            <a:avLst/>
          </a:prstGeom>
          <a:noFill/>
        </p:spPr>
        <p:txBody>
          <a:bodyPr wrap="square" rtlCol="0">
            <a:spAutoFit/>
          </a:bodyPr>
          <a:lstStyle/>
          <a:p>
            <a:r>
              <a:rPr lang="en-GB" sz="1100" dirty="0"/>
              <a:t>*Spain: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seven days with available data at the time of data collection.</a:t>
            </a:r>
          </a:p>
          <a:p>
            <a:r>
              <a:rPr lang="en-GB" sz="1100" dirty="0"/>
              <a:t>*Sweden: from the end of August 2020, Swedish authorities have been performing daily data consolidation leading to data retro-corrections. From week 38, the Swedish Public Health Agency update COVID-19 daily data four times per week, Tuesday to Friday. This can result in a decrease of cumulative figures (cases or deaths) and related outputs. </a:t>
            </a:r>
            <a:endParaRPr lang="en-GB" sz="1050" dirty="0"/>
          </a:p>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a:extLst>
              <a:ext uri="{FF2B5EF4-FFF2-40B4-BE49-F238E27FC236}">
                <a16:creationId xmlns:a16="http://schemas.microsoft.com/office/drawing/2014/main" id="{C7E2DBA5-8A24-4766-A6CE-C0AF229CE6DC}"/>
              </a:ext>
            </a:extLst>
          </p:cNvPr>
          <p:cNvPicPr>
            <a:picLocks noChangeAspect="1"/>
          </p:cNvPicPr>
          <p:nvPr/>
        </p:nvPicPr>
        <p:blipFill>
          <a:blip r:embed="rId2"/>
          <a:stretch>
            <a:fillRect/>
          </a:stretch>
        </p:blipFill>
        <p:spPr>
          <a:xfrm>
            <a:off x="859130" y="959224"/>
            <a:ext cx="10473741" cy="4723118"/>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27 November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454391" y="4967669"/>
            <a:ext cx="11524754" cy="397032"/>
          </a:xfrm>
          <a:prstGeom prst="rect">
            <a:avLst/>
          </a:prstGeom>
        </p:spPr>
        <p:txBody>
          <a:bodyPr wrap="square">
            <a:spAutoFit/>
          </a:bodyPr>
          <a:lstStyle/>
          <a:p>
            <a:r>
              <a:rPr lang="en-GB" sz="1100" dirty="0"/>
              <a:t>*According to media reports, the increase in deaths in Asia on 17 June is attributable to an increase in India as a result of a data reconciliation process in several states. </a:t>
            </a:r>
            <a:r>
              <a:rPr lang="en-GB" sz="1100" u="sng" dirty="0">
                <a:hlinkClick r:id="rId3"/>
              </a:rPr>
              <a:t>https://timesofindia.indiatimes.com/india/2k-more-covid-deaths-cases-rise-to-3-5-lakh/articleshow/76415524.cms</a:t>
            </a:r>
            <a:endParaRPr lang="en-GB" sz="1100" dirty="0"/>
          </a:p>
        </p:txBody>
      </p:sp>
      <p:sp>
        <p:nvSpPr>
          <p:cNvPr id="6" name="TextBox 5"/>
          <p:cNvSpPr txBox="1"/>
          <p:nvPr/>
        </p:nvSpPr>
        <p:spPr>
          <a:xfrm>
            <a:off x="454391" y="5298561"/>
            <a:ext cx="11196731" cy="124187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4"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of deaths.</a:t>
            </a:r>
          </a:p>
          <a:p>
            <a:r>
              <a:rPr lang="en-GB" sz="1100" dirty="0"/>
              <a:t>*Sweden: from the end of August 2020, Swedish authorities have been performing daily data consolidation leading to data retro-corrections. From week 38, the Swedish Public Health Agency update COVID-19 daily data four times per week, Tuesday to Friday. This can result in a decrease of cumulative figures (cases or deaths) and related outputs. </a:t>
            </a:r>
            <a:endParaRPr lang="en-GB" sz="1050" dirty="0"/>
          </a:p>
          <a:p>
            <a:endParaRPr lang="en-GB" sz="2800" dirty="0"/>
          </a:p>
        </p:txBody>
      </p:sp>
      <p:sp>
        <p:nvSpPr>
          <p:cNvPr id="8" name="TextBox 7"/>
          <p:cNvSpPr txBox="1"/>
          <p:nvPr/>
        </p:nvSpPr>
        <p:spPr>
          <a:xfrm>
            <a:off x="454392" y="6122223"/>
            <a:ext cx="11196731" cy="258532"/>
          </a:xfrm>
          <a:prstGeom prst="rect">
            <a:avLst/>
          </a:prstGeom>
          <a:noFill/>
        </p:spPr>
        <p:txBody>
          <a:bodyPr wrap="square" rtlCol="0">
            <a:spAutoFit/>
          </a:bodyPr>
          <a:lstStyle/>
          <a:p>
            <a:r>
              <a:rPr lang="en-GB" sz="1100" dirty="0"/>
              <a:t>On 18 July, the increase in deaths is partly attributable to changes in the reporting system for </a:t>
            </a:r>
            <a:r>
              <a:rPr lang="en-GB" sz="1100" dirty="0">
                <a:hlinkClick r:id="rId5"/>
              </a:rPr>
              <a:t>Chile</a:t>
            </a:r>
            <a:r>
              <a:rPr lang="en-GB" sz="1100" dirty="0"/>
              <a:t> and </a:t>
            </a:r>
            <a:r>
              <a:rPr lang="en-GB" sz="1100" dirty="0">
                <a:hlinkClick r:id="rId6"/>
              </a:rPr>
              <a:t>Kyrgyzstan</a:t>
            </a:r>
            <a:r>
              <a:rPr lang="en-GB" sz="1200" dirty="0"/>
              <a:t>.</a:t>
            </a:r>
          </a:p>
        </p:txBody>
      </p:sp>
      <p:sp>
        <p:nvSpPr>
          <p:cNvPr id="10" name="TextBox 9"/>
          <p:cNvSpPr txBox="1"/>
          <p:nvPr/>
        </p:nvSpPr>
        <p:spPr>
          <a:xfrm>
            <a:off x="454392" y="6334998"/>
            <a:ext cx="11443778" cy="410882"/>
          </a:xfrm>
          <a:prstGeom prst="rect">
            <a:avLst/>
          </a:prstGeom>
          <a:noFill/>
        </p:spPr>
        <p:txBody>
          <a:bodyPr wrap="square" rtlCol="0">
            <a:spAutoFit/>
          </a:bodyPr>
          <a:lstStyle/>
          <a:p>
            <a:r>
              <a:rPr lang="en-GB" sz="1100" dirty="0"/>
              <a:t>On 24 July, the increase in deaths is partly attributable to the inclusion of deaths by Peru (from March to the end of June) that were previously not reported.</a:t>
            </a:r>
          </a:p>
          <a:p>
            <a:endParaRPr lang="en-GB" sz="1200" dirty="0"/>
          </a:p>
        </p:txBody>
      </p:sp>
      <p:pic>
        <p:nvPicPr>
          <p:cNvPr id="3" name="Picture 2">
            <a:extLst>
              <a:ext uri="{FF2B5EF4-FFF2-40B4-BE49-F238E27FC236}">
                <a16:creationId xmlns:a16="http://schemas.microsoft.com/office/drawing/2014/main" id="{2C383E95-A455-46BA-AAD1-C174A70B8EED}"/>
              </a:ext>
            </a:extLst>
          </p:cNvPr>
          <p:cNvPicPr>
            <a:picLocks noChangeAspect="1"/>
          </p:cNvPicPr>
          <p:nvPr/>
        </p:nvPicPr>
        <p:blipFill>
          <a:blip r:embed="rId7"/>
          <a:stretch>
            <a:fillRect/>
          </a:stretch>
        </p:blipFill>
        <p:spPr>
          <a:xfrm>
            <a:off x="1448458" y="776064"/>
            <a:ext cx="9295085" cy="4191605"/>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and the UK, as of 27 November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519475" y="5558992"/>
            <a:ext cx="10582052" cy="131112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3"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update COVID-19 daily data four times per week, Tuesdays to Fridays. This can result in a decrease of cumulative figures (cases or deaths) and related outputs. </a:t>
            </a:r>
          </a:p>
          <a:p>
            <a:endParaRPr lang="en-GB" sz="1100" dirty="0"/>
          </a:p>
          <a:p>
            <a:endParaRPr lang="en-GB" sz="1100" dirty="0"/>
          </a:p>
        </p:txBody>
      </p:sp>
      <p:pic>
        <p:nvPicPr>
          <p:cNvPr id="3" name="Picture 2">
            <a:extLst>
              <a:ext uri="{FF2B5EF4-FFF2-40B4-BE49-F238E27FC236}">
                <a16:creationId xmlns:a16="http://schemas.microsoft.com/office/drawing/2014/main" id="{F05585C1-EB17-41CC-ABC0-EEDB3721099C}"/>
              </a:ext>
            </a:extLst>
          </p:cNvPr>
          <p:cNvPicPr>
            <a:picLocks noChangeAspect="1"/>
          </p:cNvPicPr>
          <p:nvPr/>
        </p:nvPicPr>
        <p:blipFill>
          <a:blip r:embed="rId4"/>
          <a:stretch>
            <a:fillRect/>
          </a:stretch>
        </p:blipFill>
        <p:spPr>
          <a:xfrm>
            <a:off x="1071723" y="998158"/>
            <a:ext cx="10048555" cy="4531381"/>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27 November 2020</a:t>
            </a:r>
          </a:p>
        </p:txBody>
      </p:sp>
      <p:sp>
        <p:nvSpPr>
          <p:cNvPr id="6" name="Rectangle 5"/>
          <p:cNvSpPr/>
          <p:nvPr/>
        </p:nvSpPr>
        <p:spPr>
          <a:xfrm>
            <a:off x="0" y="6074226"/>
            <a:ext cx="11709399" cy="535531"/>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E4782310-1C05-493D-9E29-CF730E0FC2E1}"/>
              </a:ext>
            </a:extLst>
          </p:cNvPr>
          <p:cNvPicPr>
            <a:picLocks noChangeAspect="1"/>
          </p:cNvPicPr>
          <p:nvPr/>
        </p:nvPicPr>
        <p:blipFill>
          <a:blip r:embed="rId2"/>
          <a:stretch>
            <a:fillRect/>
          </a:stretch>
        </p:blipFill>
        <p:spPr>
          <a:xfrm>
            <a:off x="2375179" y="821301"/>
            <a:ext cx="7441643" cy="5252925"/>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69" y="149291"/>
            <a:ext cx="10354188" cy="951722"/>
          </a:xfrm>
        </p:spPr>
        <p:txBody>
          <a:bodyPr>
            <a:normAutofit/>
          </a:bodyPr>
          <a:lstStyle/>
          <a:p>
            <a:pPr algn="ctr"/>
            <a:r>
              <a:rPr lang="en-GB" sz="2400" dirty="0"/>
              <a:t>Geographical distribution of cholera cases reported worldwide from September to November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6" name="Picture 5">
            <a:extLst>
              <a:ext uri="{FF2B5EF4-FFF2-40B4-BE49-F238E27FC236}">
                <a16:creationId xmlns:a16="http://schemas.microsoft.com/office/drawing/2014/main" id="{84E7203F-80C1-49E4-86DE-783DA1F4CF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054"/>
          <a:stretch/>
        </p:blipFill>
        <p:spPr>
          <a:xfrm>
            <a:off x="1817732" y="925172"/>
            <a:ext cx="8556535" cy="5550370"/>
          </a:xfrm>
          <a:prstGeom prst="rect">
            <a:avLst/>
          </a:prstGeom>
        </p:spPr>
      </p:pic>
    </p:spTree>
    <p:extLst>
      <p:ext uri="{BB962C8B-B14F-4D97-AF65-F5344CB8AC3E}">
        <p14:creationId xmlns:p14="http://schemas.microsoft.com/office/powerpoint/2010/main" val="419662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55" y="237093"/>
            <a:ext cx="10354188" cy="951722"/>
          </a:xfrm>
        </p:spPr>
        <p:txBody>
          <a:bodyPr>
            <a:normAutofit/>
          </a:bodyPr>
          <a:lstStyle/>
          <a:p>
            <a:pPr algn="ctr"/>
            <a:r>
              <a:rPr lang="en-GB" sz="2800" dirty="0"/>
              <a:t>Geographical distribution of new cholera cases reported worldwide in 2020 </a:t>
            </a:r>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6" name="Picture 5">
            <a:extLst>
              <a:ext uri="{FF2B5EF4-FFF2-40B4-BE49-F238E27FC236}">
                <a16:creationId xmlns:a16="http://schemas.microsoft.com/office/drawing/2014/main" id="{321E887E-CC93-4627-AB7D-3A9CA8A33B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335"/>
          <a:stretch/>
        </p:blipFill>
        <p:spPr>
          <a:xfrm>
            <a:off x="1507758" y="1194800"/>
            <a:ext cx="8413182" cy="5374149"/>
          </a:xfrm>
          <a:prstGeom prst="rect">
            <a:avLst/>
          </a:prstGeom>
        </p:spPr>
      </p:pic>
    </p:spTree>
    <p:extLst>
      <p:ext uri="{BB962C8B-B14F-4D97-AF65-F5344CB8AC3E}">
        <p14:creationId xmlns:p14="http://schemas.microsoft.com/office/powerpoint/2010/main" val="237539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259B29-C21A-4F3D-A109-DA49366419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9696" y="219808"/>
            <a:ext cx="8765116" cy="6189785"/>
          </a:xfrm>
          <a:prstGeom prst="rect">
            <a:avLst/>
          </a:prstGeom>
        </p:spPr>
      </p:pic>
    </p:spTree>
    <p:extLst>
      <p:ext uri="{BB962C8B-B14F-4D97-AF65-F5344CB8AC3E}">
        <p14:creationId xmlns:p14="http://schemas.microsoft.com/office/powerpoint/2010/main" val="355126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0298CA-F4EB-4D96-A542-4B472840F9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6046" y="228600"/>
            <a:ext cx="8839817" cy="6242538"/>
          </a:xfrm>
          <a:prstGeom prst="rect">
            <a:avLst/>
          </a:prstGeom>
        </p:spPr>
      </p:pic>
    </p:spTree>
    <p:extLst>
      <p:ext uri="{BB962C8B-B14F-4D97-AF65-F5344CB8AC3E}">
        <p14:creationId xmlns:p14="http://schemas.microsoft.com/office/powerpoint/2010/main" val="1153637226"/>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5.xml><?xml version="1.0" encoding="utf-8"?>
<ds:datastoreItem xmlns:ds="http://schemas.openxmlformats.org/officeDocument/2006/customXml" ds:itemID="{A98013DF-7568-4DE1-A15A-B72D0DA1D637}">
  <ds:schemaRef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terms/"/>
    <ds:schemaRef ds:uri="http://purl.org/dc/dcmitype/"/>
    <ds:schemaRef ds:uri="http://purl.org/dc/elements/1.1/"/>
    <ds:schemaRef ds:uri="http://schemas.microsoft.com/sharepoint/v3"/>
    <ds:schemaRef ds:uri="http://schemas.openxmlformats.org/package/2006/metadata/core-properties"/>
    <ds:schemaRef ds:uri="d23a570b-d7a9-49ca-a34c-8afb8206b4bf"/>
    <ds:schemaRef ds:uri="376727eb-354b-45e4-998d-f84ea079474e"/>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25675</TotalTime>
  <Words>834</Words>
  <Application>Microsoft Office PowerPoint</Application>
  <PresentationFormat>Widescreen</PresentationFormat>
  <Paragraphs>28</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vt:lpstr>
      <vt:lpstr>Tahoma</vt:lpstr>
      <vt:lpstr>Theme_ECDC</vt:lpstr>
      <vt:lpstr>Reusable maps and graphs from ECDC Communicable Disease Threats Report   Week 48, 2020 </vt:lpstr>
      <vt:lpstr>Distribution of COVID-19 cases* in accordance with the applied case definitions in the affected countries, as of 27 November 2020</vt:lpstr>
      <vt:lpstr>Distribution of COVID-19 deaths* worldwide, as of 27 November 2020 </vt:lpstr>
      <vt:lpstr>Distribution of laboratory-confirmed cases* of COVID-19 in the EU/EEA and the UK, as of 27 November 2020</vt:lpstr>
      <vt:lpstr>Geographic distribution of 14-day cumulative number of reported COVID-19 cases per 100 000 population, worldwide, as of 27 November 2020</vt:lpstr>
      <vt:lpstr>Geographical distribution of cholera cases reported worldwide from September to November 2020</vt:lpstr>
      <vt:lpstr>Geographical distribution of new cholera cases reported worldwide in 2020 </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2089</cp:revision>
  <cp:lastPrinted>2017-03-24T07:50:18Z</cp:lastPrinted>
  <dcterms:created xsi:type="dcterms:W3CDTF">2015-11-05T13:02:54Z</dcterms:created>
  <dcterms:modified xsi:type="dcterms:W3CDTF">2020-11-27T10:25:34Z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