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1"/>
  </p:notesMasterIdLst>
  <p:handoutMasterIdLst>
    <p:handoutMasterId r:id="rId22"/>
  </p:handoutMasterIdLst>
  <p:sldIdLst>
    <p:sldId id="256" r:id="rId7"/>
    <p:sldId id="322" r:id="rId8"/>
    <p:sldId id="323" r:id="rId9"/>
    <p:sldId id="324" r:id="rId10"/>
    <p:sldId id="325" r:id="rId11"/>
    <p:sldId id="335" r:id="rId12"/>
    <p:sldId id="336" r:id="rId13"/>
    <p:sldId id="313" r:id="rId14"/>
    <p:sldId id="318" r:id="rId15"/>
    <p:sldId id="268" r:id="rId16"/>
    <p:sldId id="331" r:id="rId17"/>
    <p:sldId id="332" r:id="rId18"/>
    <p:sldId id="333" r:id="rId19"/>
    <p:sldId id="334" r:id="rId20"/>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20/11/2020</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47, 2020</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10</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18</a:t>
            </a:r>
            <a:r>
              <a:rPr lang="en-GB" altLang="en-US" sz="2000" dirty="0">
                <a:solidFill>
                  <a:prstClr val="black"/>
                </a:solidFill>
              </a:rPr>
              <a:t> November </a:t>
            </a:r>
            <a:r>
              <a:rPr lang="en-GB" sz="2000" dirty="0"/>
              <a:t>2020</a:t>
            </a:r>
            <a:br>
              <a:rPr lang="en-GB" sz="2000" dirty="0">
                <a:solidFill>
                  <a:srgbClr val="002060"/>
                </a:solidFill>
              </a:rPr>
            </a:br>
            <a:endParaRPr lang="en-GB" sz="2000" dirty="0">
              <a:solidFill>
                <a:srgbClr val="002060"/>
              </a:solidFill>
            </a:endParaRPr>
          </a:p>
        </p:txBody>
      </p:sp>
      <p:pic>
        <p:nvPicPr>
          <p:cNvPr id="2" name="Picture 1">
            <a:extLst>
              <a:ext uri="{FF2B5EF4-FFF2-40B4-BE49-F238E27FC236}">
                <a16:creationId xmlns:a16="http://schemas.microsoft.com/office/drawing/2014/main" id="{E47BE926-370C-4CC1-9259-33C31EBF7392}"/>
              </a:ext>
            </a:extLst>
          </p:cNvPr>
          <p:cNvPicPr>
            <a:picLocks noChangeAspect="1"/>
          </p:cNvPicPr>
          <p:nvPr/>
        </p:nvPicPr>
        <p:blipFill>
          <a:blip r:embed="rId2"/>
          <a:stretch>
            <a:fillRect/>
          </a:stretch>
        </p:blipFill>
        <p:spPr>
          <a:xfrm>
            <a:off x="2530036" y="1045991"/>
            <a:ext cx="7131928" cy="5511563"/>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53A00F-AAF5-4E82-9E63-F1670D2CD499}"/>
              </a:ext>
            </a:extLst>
          </p:cNvPr>
          <p:cNvPicPr>
            <a:picLocks noChangeAspect="1"/>
          </p:cNvPicPr>
          <p:nvPr/>
        </p:nvPicPr>
        <p:blipFill>
          <a:blip r:embed="rId2"/>
          <a:stretch>
            <a:fillRect/>
          </a:stretch>
        </p:blipFill>
        <p:spPr>
          <a:xfrm>
            <a:off x="1475653" y="154745"/>
            <a:ext cx="8979222" cy="6337280"/>
          </a:xfrm>
          <a:prstGeom prst="rect">
            <a:avLst/>
          </a:prstGeom>
        </p:spPr>
      </p:pic>
    </p:spTree>
    <p:extLst>
      <p:ext uri="{BB962C8B-B14F-4D97-AF65-F5344CB8AC3E}">
        <p14:creationId xmlns:p14="http://schemas.microsoft.com/office/powerpoint/2010/main" val="355126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98FD3-34FE-4AB7-9B10-4471C2703A0A}"/>
              </a:ext>
            </a:extLst>
          </p:cNvPr>
          <p:cNvPicPr>
            <a:picLocks noChangeAspect="1"/>
          </p:cNvPicPr>
          <p:nvPr/>
        </p:nvPicPr>
        <p:blipFill>
          <a:blip r:embed="rId2"/>
          <a:stretch>
            <a:fillRect/>
          </a:stretch>
        </p:blipFill>
        <p:spPr>
          <a:xfrm>
            <a:off x="1658854" y="148878"/>
            <a:ext cx="8874291" cy="6263222"/>
          </a:xfrm>
          <a:prstGeom prst="rect">
            <a:avLst/>
          </a:prstGeom>
        </p:spPr>
      </p:pic>
    </p:spTree>
    <p:extLst>
      <p:ext uri="{BB962C8B-B14F-4D97-AF65-F5344CB8AC3E}">
        <p14:creationId xmlns:p14="http://schemas.microsoft.com/office/powerpoint/2010/main" val="115363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90F581-00F7-49EA-B873-7781BBEC0B60}"/>
              </a:ext>
            </a:extLst>
          </p:cNvPr>
          <p:cNvPicPr>
            <a:picLocks noChangeAspect="1"/>
          </p:cNvPicPr>
          <p:nvPr/>
        </p:nvPicPr>
        <p:blipFill>
          <a:blip r:embed="rId2"/>
          <a:stretch>
            <a:fillRect/>
          </a:stretch>
        </p:blipFill>
        <p:spPr>
          <a:xfrm>
            <a:off x="1638652" y="170589"/>
            <a:ext cx="8914696" cy="6291740"/>
          </a:xfrm>
          <a:prstGeom prst="rect">
            <a:avLst/>
          </a:prstGeom>
        </p:spPr>
      </p:pic>
    </p:spTree>
    <p:extLst>
      <p:ext uri="{BB962C8B-B14F-4D97-AF65-F5344CB8AC3E}">
        <p14:creationId xmlns:p14="http://schemas.microsoft.com/office/powerpoint/2010/main" val="332334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279B8C-2469-4EFB-851B-6F5D756EEC1E}"/>
              </a:ext>
            </a:extLst>
          </p:cNvPr>
          <p:cNvPicPr>
            <a:picLocks noChangeAspect="1"/>
          </p:cNvPicPr>
          <p:nvPr/>
        </p:nvPicPr>
        <p:blipFill>
          <a:blip r:embed="rId2"/>
          <a:stretch>
            <a:fillRect/>
          </a:stretch>
        </p:blipFill>
        <p:spPr>
          <a:xfrm>
            <a:off x="1655617" y="168812"/>
            <a:ext cx="8880766" cy="6267793"/>
          </a:xfrm>
          <a:prstGeom prst="rect">
            <a:avLst/>
          </a:prstGeom>
        </p:spPr>
      </p:pic>
    </p:spTree>
    <p:extLst>
      <p:ext uri="{BB962C8B-B14F-4D97-AF65-F5344CB8AC3E}">
        <p14:creationId xmlns:p14="http://schemas.microsoft.com/office/powerpoint/2010/main" val="100545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20 November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1172629"/>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the end of August 2020, Swedish authorities have been performing daily data consolidation leading to data retro-corrections. From week 38, the Swedish Public Health Agency update COVID-19 daily data four times per week, Tuesday to 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p:cNvPicPr>
            <a:picLocks noChangeAspect="1"/>
          </p:cNvPicPr>
          <p:nvPr/>
        </p:nvPicPr>
        <p:blipFill>
          <a:blip r:embed="rId2"/>
          <a:stretch>
            <a:fillRect/>
          </a:stretch>
        </p:blipFill>
        <p:spPr>
          <a:xfrm>
            <a:off x="750656" y="1155354"/>
            <a:ext cx="10035532" cy="4525508"/>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20 November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reports,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3942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the end of August 2020, Swedish authorities have been performing daily data consolidation leading to data retro-corrections. From week 38, the Swedish Public Health Agency have updated COVID-19 daily data four times per week, Tuesday to Friday. This can result in a decrease of cumulative figures (cases or deaths) and related outputs. </a:t>
            </a:r>
            <a:endParaRPr lang="en-GB" sz="1050" dirty="0"/>
          </a:p>
          <a:p>
            <a:endParaRPr lang="en-GB" sz="2800" dirty="0"/>
          </a:p>
        </p:txBody>
      </p:sp>
      <p:sp>
        <p:nvSpPr>
          <p:cNvPr id="8" name="TextBox 7"/>
          <p:cNvSpPr txBox="1"/>
          <p:nvPr/>
        </p:nvSpPr>
        <p:spPr>
          <a:xfrm>
            <a:off x="463723" y="6187537"/>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63723" y="6344329"/>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that were previously not reported.</a:t>
            </a:r>
          </a:p>
          <a:p>
            <a:endParaRPr lang="en-GB" sz="1200" dirty="0"/>
          </a:p>
        </p:txBody>
      </p:sp>
      <p:pic>
        <p:nvPicPr>
          <p:cNvPr id="4" name="Picture 3"/>
          <p:cNvPicPr>
            <a:picLocks noChangeAspect="1"/>
          </p:cNvPicPr>
          <p:nvPr/>
        </p:nvPicPr>
        <p:blipFill>
          <a:blip r:embed="rId7"/>
          <a:stretch>
            <a:fillRect/>
          </a:stretch>
        </p:blipFill>
        <p:spPr>
          <a:xfrm>
            <a:off x="1243734" y="1003728"/>
            <a:ext cx="8902507" cy="4014573"/>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of 20 November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the end of August 2020, Swedish authorities are performing daily data consolidation leading to data retro-corrections. From week 38, the Swedish Public Health Agency have updated COVID-19 daily data four times per week, Tuesdays to Fridays. This can result in a decrease of cumulative figures (cases or deaths) and related outputs. </a:t>
            </a:r>
          </a:p>
          <a:p>
            <a:endParaRPr lang="en-GB" sz="1100" dirty="0"/>
          </a:p>
          <a:p>
            <a:endParaRPr lang="en-GB" sz="1100" dirty="0"/>
          </a:p>
        </p:txBody>
      </p:sp>
      <p:pic>
        <p:nvPicPr>
          <p:cNvPr id="4" name="Picture 3"/>
          <p:cNvPicPr>
            <a:picLocks noChangeAspect="1"/>
          </p:cNvPicPr>
          <p:nvPr/>
        </p:nvPicPr>
        <p:blipFill>
          <a:blip r:embed="rId4"/>
          <a:stretch>
            <a:fillRect/>
          </a:stretch>
        </p:blipFill>
        <p:spPr>
          <a:xfrm>
            <a:off x="1090082" y="1137889"/>
            <a:ext cx="9440838" cy="4257332"/>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a:t>
            </a:r>
            <a:r>
              <a:rPr lang="en-GB" sz="1800"/>
              <a:t>of 20 </a:t>
            </a:r>
            <a:r>
              <a:rPr lang="en-GB" sz="1800" dirty="0"/>
              <a:t>November 2020</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2"/>
          <a:stretch>
            <a:fillRect/>
          </a:stretch>
        </p:blipFill>
        <p:spPr>
          <a:xfrm>
            <a:off x="2707919" y="1241242"/>
            <a:ext cx="6562461" cy="4632326"/>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6</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69559" y="254633"/>
            <a:ext cx="7882364" cy="951722"/>
          </a:xfrm>
        </p:spPr>
        <p:txBody>
          <a:bodyPr>
            <a:noAutofit/>
          </a:bodyPr>
          <a:lstStyle/>
          <a:p>
            <a:pPr algn="ctr"/>
            <a:r>
              <a:rPr lang="en-GB" sz="2200" dirty="0"/>
              <a:t>Geographical distribution of chikungunya cases reported worldwide, September to November 2020</a:t>
            </a:r>
            <a:br>
              <a:rPr lang="en-GB" sz="2200" dirty="0"/>
            </a:br>
            <a:endParaRPr lang="en-GB" sz="2200" dirty="0"/>
          </a:p>
        </p:txBody>
      </p:sp>
      <p:pic>
        <p:nvPicPr>
          <p:cNvPr id="6" name="Picture 5">
            <a:extLst>
              <a:ext uri="{FF2B5EF4-FFF2-40B4-BE49-F238E27FC236}">
                <a16:creationId xmlns:a16="http://schemas.microsoft.com/office/drawing/2014/main" id="{8F870592-C1C2-4DA1-BFCA-A1A8B62AC1B0}"/>
              </a:ext>
            </a:extLst>
          </p:cNvPr>
          <p:cNvPicPr>
            <a:picLocks noChangeAspect="1"/>
          </p:cNvPicPr>
          <p:nvPr/>
        </p:nvPicPr>
        <p:blipFill rotWithShape="1">
          <a:blip r:embed="rId2">
            <a:extLst>
              <a:ext uri="{28A0092B-C50C-407E-A947-70E740481C1C}">
                <a14:useLocalDpi xmlns:a14="http://schemas.microsoft.com/office/drawing/2010/main" val="0"/>
              </a:ext>
            </a:extLst>
          </a:blip>
          <a:srcRect t="17591" b="5576"/>
          <a:stretch/>
        </p:blipFill>
        <p:spPr>
          <a:xfrm>
            <a:off x="1393640" y="891890"/>
            <a:ext cx="9404720" cy="5583656"/>
          </a:xfrm>
          <a:prstGeom prst="rect">
            <a:avLst/>
          </a:prstGeom>
        </p:spPr>
      </p:pic>
    </p:spTree>
    <p:extLst>
      <p:ext uri="{BB962C8B-B14F-4D97-AF65-F5344CB8AC3E}">
        <p14:creationId xmlns:p14="http://schemas.microsoft.com/office/powerpoint/2010/main" val="145203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078" y="193311"/>
            <a:ext cx="7740282" cy="951722"/>
          </a:xfrm>
        </p:spPr>
        <p:txBody>
          <a:bodyPr>
            <a:normAutofit fontScale="90000"/>
          </a:bodyPr>
          <a:lstStyle/>
          <a:p>
            <a:pPr algn="ctr"/>
            <a:r>
              <a:rPr lang="en-GB" sz="2400" dirty="0"/>
              <a:t>Geographical distribution of dengue cases reported worldwide, September to November 2020</a:t>
            </a:r>
            <a:br>
              <a:rPr lang="en-GB" dirty="0"/>
            </a:br>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7</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31" t="1778" r="1118" b="21037"/>
          <a:stretch/>
        </p:blipFill>
        <p:spPr>
          <a:xfrm>
            <a:off x="1390990" y="768673"/>
            <a:ext cx="9420174" cy="5706873"/>
          </a:xfrm>
          <a:prstGeom prst="rect">
            <a:avLst/>
          </a:prstGeom>
        </p:spPr>
      </p:pic>
    </p:spTree>
    <p:extLst>
      <p:ext uri="{BB962C8B-B14F-4D97-AF65-F5344CB8AC3E}">
        <p14:creationId xmlns:p14="http://schemas.microsoft.com/office/powerpoint/2010/main" val="399470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18 November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3" name="Picture 2">
            <a:extLst>
              <a:ext uri="{FF2B5EF4-FFF2-40B4-BE49-F238E27FC236}">
                <a16:creationId xmlns:a16="http://schemas.microsoft.com/office/drawing/2014/main" id="{531CADDF-7DF0-42B0-82F5-66BF78E92B5F}"/>
              </a:ext>
            </a:extLst>
          </p:cNvPr>
          <p:cNvPicPr>
            <a:picLocks noChangeAspect="1"/>
          </p:cNvPicPr>
          <p:nvPr/>
        </p:nvPicPr>
        <p:blipFill>
          <a:blip r:embed="rId2"/>
          <a:stretch>
            <a:fillRect/>
          </a:stretch>
        </p:blipFill>
        <p:spPr>
          <a:xfrm>
            <a:off x="0" y="1639824"/>
            <a:ext cx="12192000" cy="3578352"/>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18</a:t>
            </a:r>
            <a:r>
              <a:rPr lang="en-GB" altLang="en-US" sz="2000" dirty="0">
                <a:solidFill>
                  <a:prstClr val="black"/>
                </a:solidFill>
              </a:rPr>
              <a:t> November </a:t>
            </a:r>
            <a:r>
              <a:rPr lang="en-GB" sz="2000" dirty="0">
                <a:solidFill>
                  <a:prstClr val="black"/>
                </a:solidFill>
              </a:rPr>
              <a:t>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3" name="Picture 2">
            <a:extLst>
              <a:ext uri="{FF2B5EF4-FFF2-40B4-BE49-F238E27FC236}">
                <a16:creationId xmlns:a16="http://schemas.microsoft.com/office/drawing/2014/main" id="{873AF96A-1968-4920-8966-D8C8A59E7D53}"/>
              </a:ext>
            </a:extLst>
          </p:cNvPr>
          <p:cNvPicPr>
            <a:picLocks noChangeAspect="1"/>
          </p:cNvPicPr>
          <p:nvPr/>
        </p:nvPicPr>
        <p:blipFill>
          <a:blip r:embed="rId2"/>
          <a:stretch>
            <a:fillRect/>
          </a:stretch>
        </p:blipFill>
        <p:spPr>
          <a:xfrm>
            <a:off x="1340708" y="1322975"/>
            <a:ext cx="9510584" cy="5005250"/>
          </a:xfrm>
          <a:prstGeom prst="rect">
            <a:avLst/>
          </a:prstGeom>
        </p:spPr>
      </p:pic>
    </p:spTree>
    <p:extLst>
      <p:ext uri="{BB962C8B-B14F-4D97-AF65-F5344CB8AC3E}">
        <p14:creationId xmlns:p14="http://schemas.microsoft.com/office/powerpoint/2010/main" val="2148559894"/>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schemas.microsoft.com/office/2006/documentManagement/types"/>
    <ds:schemaRef ds:uri="http://purl.org/dc/terms/"/>
    <ds:schemaRef ds:uri="http://purl.org/dc/elements/1.1/"/>
    <ds:schemaRef ds:uri="d23a570b-d7a9-49ca-a34c-8afb8206b4bf"/>
    <ds:schemaRef ds:uri="http://www.w3.org/XML/1998/namespace"/>
    <ds:schemaRef ds:uri="http://schemas.microsoft.com/office/2006/metadata/properties"/>
    <ds:schemaRef ds:uri="http://schemas.microsoft.com/sharepoint/v3"/>
    <ds:schemaRef ds:uri="http://schemas.openxmlformats.org/package/2006/metadata/core-properties"/>
    <ds:schemaRef ds:uri="http://schemas.microsoft.com/office/infopath/2007/PartnerControls"/>
    <ds:schemaRef ds:uri="376727eb-354b-45e4-998d-f84ea079474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25668</TotalTime>
  <Words>922</Words>
  <Application>Microsoft Office PowerPoint</Application>
  <PresentationFormat>Widescreen</PresentationFormat>
  <Paragraphs>35</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Tahoma</vt:lpstr>
      <vt:lpstr>Theme_ECDC</vt:lpstr>
      <vt:lpstr>Reusable maps and graphs from ECDC Communicable Disease Threats Report   Week 47, 2020 </vt:lpstr>
      <vt:lpstr>Distribution of COVID-19 cases* in accordance with the applied case definitions in the affected countries, as of 20 November 2020</vt:lpstr>
      <vt:lpstr>Distribution of COVID-19 deaths* worldwide, as of 20 November 2020 </vt:lpstr>
      <vt:lpstr>Distribution of laboratory-confirmed cases* of COVID-19 in the EU/EEA and the UK, as of 20 November 2020</vt:lpstr>
      <vt:lpstr>Geographic distribution of 14-day cumulative number of reported COVID-19 cases per 100 000 population, worldwide, as of 20 November 2020</vt:lpstr>
      <vt:lpstr>Geographical distribution of chikungunya cases reported worldwide, September to November 2020 </vt:lpstr>
      <vt:lpstr>Geographical distribution of dengue cases reported worldwide, September to November 2020 </vt:lpstr>
      <vt:lpstr>Ebola virus disease case distribution in Equateur Province,  Democratic Republic of the Congo, as of 18 November 2020</vt:lpstr>
      <vt:lpstr>Distribution of confirmed and probable cases of Ebola virus disease by week of reporting in Equateur Province, Democratic Republic of the Congo,  as of 18 November 2020</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2088</cp:revision>
  <cp:lastPrinted>2017-03-24T07:50:18Z</cp:lastPrinted>
  <dcterms:created xsi:type="dcterms:W3CDTF">2015-11-05T13:02:54Z</dcterms:created>
  <dcterms:modified xsi:type="dcterms:W3CDTF">2020-11-20T11:48:55Z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