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260" r:id="rId12"/>
    <p:sldId id="258" r:id="rId13"/>
    <p:sldId id="335" r:id="rId14"/>
    <p:sldId id="336"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7662" autoAdjust="0"/>
  </p:normalViewPr>
  <p:slideViewPr>
    <p:cSldViewPr snapToGrid="0">
      <p:cViewPr varScale="1">
        <p:scale>
          <a:sx n="67" d="100"/>
          <a:sy n="67" d="100"/>
        </p:scale>
        <p:origin x="62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Median age 38.5 years, average 36</a:t>
            </a:r>
          </a:p>
        </p:txBody>
      </p:sp>
      <p:sp>
        <p:nvSpPr>
          <p:cNvPr id="4" name="Slide Number Placeholder 3"/>
          <p:cNvSpPr>
            <a:spLocks noGrp="1"/>
          </p:cNvSpPr>
          <p:nvPr>
            <p:ph type="sldNum" sz="quarter" idx="10"/>
          </p:nvPr>
        </p:nvSpPr>
        <p:spPr/>
        <p:txBody>
          <a:bodyPr/>
          <a:lstStyle/>
          <a:p>
            <a:fld id="{C87C4438-05CF-4422-80F6-43EA6CF53316}" type="slidenum">
              <a:rPr lang="en-GB" smtClean="0"/>
              <a:t>7</a:t>
            </a:fld>
            <a:endParaRPr lang="en-GB"/>
          </a:p>
        </p:txBody>
      </p:sp>
    </p:spTree>
    <p:extLst>
      <p:ext uri="{BB962C8B-B14F-4D97-AF65-F5344CB8AC3E}">
        <p14:creationId xmlns:p14="http://schemas.microsoft.com/office/powerpoint/2010/main" val="386777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Median age 38.5 years, average 36</a:t>
            </a:r>
          </a:p>
        </p:txBody>
      </p:sp>
      <p:sp>
        <p:nvSpPr>
          <p:cNvPr id="4" name="Slide Number Placeholder 3"/>
          <p:cNvSpPr>
            <a:spLocks noGrp="1"/>
          </p:cNvSpPr>
          <p:nvPr>
            <p:ph type="sldNum" sz="quarter" idx="10"/>
          </p:nvPr>
        </p:nvSpPr>
        <p:spPr/>
        <p:txBody>
          <a:bodyPr/>
          <a:lstStyle/>
          <a:p>
            <a:fld id="{C87C4438-05CF-4422-80F6-43EA6CF53316}" type="slidenum">
              <a:rPr lang="en-GB" smtClean="0"/>
              <a:t>9</a:t>
            </a:fld>
            <a:endParaRPr lang="en-GB"/>
          </a:p>
        </p:txBody>
      </p:sp>
    </p:spTree>
    <p:extLst>
      <p:ext uri="{BB962C8B-B14F-4D97-AF65-F5344CB8AC3E}">
        <p14:creationId xmlns:p14="http://schemas.microsoft.com/office/powerpoint/2010/main" val="386777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0250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a:solidFill>
                  <a:prstClr val="white"/>
                </a:solidFill>
                <a:ea typeface="+mn-ea"/>
              </a:rPr>
              <a:t>Week 46 </a:t>
            </a:r>
            <a:r>
              <a:rPr lang="en-GB" sz="1800" kern="0" dirty="0">
                <a:solidFill>
                  <a:prstClr val="white"/>
                </a:solidFill>
                <a:ea typeface="+mn-ea"/>
              </a:rPr>
              <a:t>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45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D2B03A02-B235-473C-8D48-BE113B7FC6D3}"/>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45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917346B7-2421-40F4-9010-F26C2349005D}"/>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45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9D2000C3-8371-4F57-A288-BA0413DDACFD}"/>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44 to week 45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80C83DE9-69F4-4830-89AB-16BCC500489B}"/>
              </a:ext>
            </a:extLst>
          </p:cNvPr>
          <p:cNvPicPr>
            <a:picLocks/>
          </p:cNvPicPr>
          <p:nvPr/>
        </p:nvPicPr>
        <p:blipFill>
          <a:blip r:embed="rId3" cstate="print"/>
          <a:stretch>
            <a:fillRect/>
          </a:stretch>
        </p:blipFill>
        <p:spPr>
          <a:xfrm>
            <a:off x="1828800" y="960120"/>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7" y="223936"/>
            <a:ext cx="10506513" cy="751942"/>
          </a:xfrm>
        </p:spPr>
        <p:txBody>
          <a:bodyPr>
            <a:normAutofit fontScale="90000"/>
          </a:bodyPr>
          <a:lstStyle/>
          <a:p>
            <a:pPr algn="ctr">
              <a:lnSpc>
                <a:spcPct val="100000"/>
              </a:lnSpc>
              <a:spcBef>
                <a:spcPts val="0"/>
              </a:spcBef>
            </a:pPr>
            <a:r>
              <a:rPr lang="en-GB" sz="1800" b="0" dirty="0">
                <a:solidFill>
                  <a:srgbClr val="000000">
                    <a:alpha val="100000"/>
                  </a:srgbClr>
                </a:solidFill>
                <a:latin typeface="Tahoma"/>
                <a:cs typeface="Tahoma"/>
              </a:rPr>
              <a:t>Distribution of confirmed human cases of avian influenza A(H5N6) virus infection by year of onset and country,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2014–2021 (n=52)</a:t>
            </a:r>
          </a:p>
        </p:txBody>
      </p:sp>
      <p:pic>
        <p:nvPicPr>
          <p:cNvPr id="3" name="Picture 2">
            <a:extLst>
              <a:ext uri="{FF2B5EF4-FFF2-40B4-BE49-F238E27FC236}">
                <a16:creationId xmlns:a16="http://schemas.microsoft.com/office/drawing/2014/main" id="{93F746CC-196B-46AF-94F4-11D7D9906E50}"/>
              </a:ext>
            </a:extLst>
          </p:cNvPr>
          <p:cNvPicPr>
            <a:picLocks noChangeAspect="1"/>
          </p:cNvPicPr>
          <p:nvPr/>
        </p:nvPicPr>
        <p:blipFill>
          <a:blip r:embed="rId2"/>
          <a:stretch>
            <a:fillRect/>
          </a:stretch>
        </p:blipFill>
        <p:spPr>
          <a:xfrm>
            <a:off x="987396" y="975878"/>
            <a:ext cx="10217207" cy="5251836"/>
          </a:xfrm>
          <a:prstGeom prst="rect">
            <a:avLst/>
          </a:prstGeom>
        </p:spPr>
      </p:pic>
      <p:sp>
        <p:nvSpPr>
          <p:cNvPr id="4" name="Text Box 4">
            <a:extLst>
              <a:ext uri="{FF2B5EF4-FFF2-40B4-BE49-F238E27FC236}">
                <a16:creationId xmlns:a16="http://schemas.microsoft.com/office/drawing/2014/main" id="{DC27CE32-72F7-49C0-8BC3-5B5D3EA54F33}"/>
              </a:ext>
            </a:extLst>
          </p:cNvPr>
          <p:cNvSpPr txBox="1">
            <a:spLocks noChangeArrowheads="1"/>
          </p:cNvSpPr>
          <p:nvPr/>
        </p:nvSpPr>
        <p:spPr bwMode="auto">
          <a:xfrm>
            <a:off x="281354" y="6172263"/>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effectLst/>
                <a:uLnTx/>
                <a:uFillTx/>
                <a:latin typeface="Tahoma" pitchFamily="34" charset="0"/>
                <a:ea typeface="+mn-ea"/>
                <a:cs typeface="+mn-cs"/>
              </a:rPr>
            </a:br>
            <a:r>
              <a:rPr lang="en-GB" sz="1400" dirty="0">
                <a:cs typeface="Tahoma" pitchFamily="34" charset="0"/>
              </a:rPr>
              <a:t>Last update on 17 November 2021 </a:t>
            </a:r>
            <a:endParaRPr kumimoji="0" lang="en-GB" sz="1400" b="0" i="0" u="none" strike="noStrike" kern="1200" cap="none" spc="0" normalizeH="0" baseline="0" noProof="0" dirty="0">
              <a:ln>
                <a:noFill/>
              </a:ln>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5885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algn="ctr">
              <a:lnSpc>
                <a:spcPct val="100000"/>
              </a:lnSpc>
              <a:spcBef>
                <a:spcPts val="0"/>
              </a:spcBef>
            </a:pPr>
            <a:r>
              <a:rPr lang="en-GB" sz="1800" b="0" dirty="0">
                <a:solidFill>
                  <a:srgbClr val="000000">
                    <a:alpha val="100000"/>
                  </a:srgbClr>
                </a:solidFill>
                <a:latin typeface="Tahoma"/>
                <a:cs typeface="Tahoma"/>
              </a:rPr>
              <a:t>Age and sex distribution of confirmed human cases with influenza A(H5N6) virus infection,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2014–2021, China and Laos (n=52)</a:t>
            </a:r>
            <a:endParaRPr sz="1800" b="0" i="0" u="none" cap="none" dirty="0">
              <a:solidFill>
                <a:srgbClr val="000000">
                  <a:alpha val="100000"/>
                </a:srgbClr>
              </a:solidFill>
              <a:latin typeface="Tahoma"/>
              <a:cs typeface="Tahoma"/>
            </a:endParaRPr>
          </a:p>
        </p:txBody>
      </p:sp>
      <p:pic>
        <p:nvPicPr>
          <p:cNvPr id="3" name="Picture 2">
            <a:extLst>
              <a:ext uri="{FF2B5EF4-FFF2-40B4-BE49-F238E27FC236}">
                <a16:creationId xmlns:a16="http://schemas.microsoft.com/office/drawing/2014/main" id="{C15B2298-5190-4685-9CD4-63DBCB067765}"/>
              </a:ext>
            </a:extLst>
          </p:cNvPr>
          <p:cNvPicPr>
            <a:picLocks noChangeAspect="1"/>
          </p:cNvPicPr>
          <p:nvPr/>
        </p:nvPicPr>
        <p:blipFill>
          <a:blip r:embed="rId3"/>
          <a:stretch>
            <a:fillRect/>
          </a:stretch>
        </p:blipFill>
        <p:spPr>
          <a:xfrm>
            <a:off x="1151394" y="1175658"/>
            <a:ext cx="8983206" cy="5198281"/>
          </a:xfrm>
          <a:prstGeom prst="rect">
            <a:avLst/>
          </a:prstGeom>
        </p:spPr>
      </p:pic>
      <p:sp>
        <p:nvSpPr>
          <p:cNvPr id="5" name="Text Box 4">
            <a:extLst>
              <a:ext uri="{FF2B5EF4-FFF2-40B4-BE49-F238E27FC236}">
                <a16:creationId xmlns:a16="http://schemas.microsoft.com/office/drawing/2014/main" id="{4823D193-7A97-47BC-B666-35C3205A77B1}"/>
              </a:ext>
            </a:extLst>
          </p:cNvPr>
          <p:cNvSpPr txBox="1">
            <a:spLocks noChangeArrowheads="1"/>
          </p:cNvSpPr>
          <p:nvPr/>
        </p:nvSpPr>
        <p:spPr bwMode="auto">
          <a:xfrm>
            <a:off x="281354" y="6172263"/>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effectLst/>
                <a:uLnTx/>
                <a:uFillTx/>
                <a:latin typeface="Tahoma" pitchFamily="34" charset="0"/>
                <a:ea typeface="+mn-ea"/>
                <a:cs typeface="+mn-cs"/>
              </a:rPr>
            </a:br>
            <a:r>
              <a:rPr lang="en-GB" sz="1400" dirty="0">
                <a:cs typeface="Tahoma" pitchFamily="34" charset="0"/>
              </a:rPr>
              <a:t>Last update on 17 November 2021 </a:t>
            </a:r>
            <a:endParaRPr kumimoji="0" lang="en-GB" sz="1400" b="0" i="0" u="none" strike="noStrike" kern="1200" cap="none" spc="0" normalizeH="0" baseline="0" noProof="0" dirty="0">
              <a:ln>
                <a:noFill/>
              </a:ln>
              <a:effectLst/>
              <a:uLnTx/>
              <a:uFillTx/>
              <a:latin typeface="Tahoma" pitchFamily="34" charset="0"/>
              <a:ea typeface="+mn-ea"/>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96" y="223936"/>
            <a:ext cx="10322014" cy="751942"/>
          </a:xfrm>
        </p:spPr>
        <p:txBody>
          <a:bodyPr>
            <a:normAutofit fontScale="90000"/>
          </a:bodyPr>
          <a:lstStyle/>
          <a:p>
            <a:pPr algn="ctr">
              <a:lnSpc>
                <a:spcPct val="100000"/>
              </a:lnSpc>
              <a:spcBef>
                <a:spcPts val="0"/>
              </a:spcBef>
            </a:pPr>
            <a:r>
              <a:rPr lang="en-GB" sz="1800" b="0" dirty="0">
                <a:solidFill>
                  <a:srgbClr val="000000">
                    <a:alpha val="100000"/>
                  </a:srgbClr>
                </a:solidFill>
                <a:latin typeface="Tahoma"/>
                <a:cs typeface="Tahoma"/>
              </a:rPr>
              <a:t>Distribution of confirmed human cases of avian influenza A(H9N2) virus infection by year of onset and country,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1998–2021 (updated on 17 November 2021)</a:t>
            </a:r>
          </a:p>
        </p:txBody>
      </p:sp>
      <p:pic>
        <p:nvPicPr>
          <p:cNvPr id="4" name="Picture 3">
            <a:extLst>
              <a:ext uri="{FF2B5EF4-FFF2-40B4-BE49-F238E27FC236}">
                <a16:creationId xmlns:a16="http://schemas.microsoft.com/office/drawing/2014/main" id="{4A961C12-6AA2-46E9-BB45-160219192966}"/>
              </a:ext>
            </a:extLst>
          </p:cNvPr>
          <p:cNvPicPr>
            <a:picLocks noChangeAspect="1"/>
          </p:cNvPicPr>
          <p:nvPr/>
        </p:nvPicPr>
        <p:blipFill>
          <a:blip r:embed="rId2"/>
          <a:stretch>
            <a:fillRect/>
          </a:stretch>
        </p:blipFill>
        <p:spPr>
          <a:xfrm>
            <a:off x="640359" y="975878"/>
            <a:ext cx="10392855" cy="5323790"/>
          </a:xfrm>
          <a:prstGeom prst="rect">
            <a:avLst/>
          </a:prstGeom>
        </p:spPr>
      </p:pic>
      <p:sp>
        <p:nvSpPr>
          <p:cNvPr id="5" name="Text Box 4">
            <a:extLst>
              <a:ext uri="{FF2B5EF4-FFF2-40B4-BE49-F238E27FC236}">
                <a16:creationId xmlns:a16="http://schemas.microsoft.com/office/drawing/2014/main" id="{FC2652E4-167B-4A79-AD8F-D4E57FB7AFA6}"/>
              </a:ext>
            </a:extLst>
          </p:cNvPr>
          <p:cNvSpPr txBox="1">
            <a:spLocks noChangeArrowheads="1"/>
          </p:cNvSpPr>
          <p:nvPr/>
        </p:nvSpPr>
        <p:spPr bwMode="auto">
          <a:xfrm>
            <a:off x="281354" y="6172263"/>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effectLst/>
                <a:uLnTx/>
                <a:uFillTx/>
                <a:latin typeface="Tahoma" pitchFamily="34" charset="0"/>
                <a:ea typeface="+mn-ea"/>
                <a:cs typeface="+mn-cs"/>
              </a:rPr>
            </a:br>
            <a:r>
              <a:rPr lang="en-GB" sz="1400" dirty="0">
                <a:cs typeface="Tahoma" pitchFamily="34" charset="0"/>
              </a:rPr>
              <a:t>Last update on 17 November 2021 </a:t>
            </a:r>
            <a:endParaRPr kumimoji="0" lang="en-GB" sz="1400" b="0" i="0" u="none" strike="noStrike" kern="1200" cap="none" spc="0" normalizeH="0" baseline="0" noProof="0" dirty="0">
              <a:ln>
                <a:noFill/>
              </a:ln>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40415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3936"/>
            <a:ext cx="10504834" cy="951722"/>
          </a:xfrm>
        </p:spPr>
        <p:txBody>
          <a:bodyPr/>
          <a:lstStyle/>
          <a:p>
            <a:pPr algn="ctr">
              <a:lnSpc>
                <a:spcPct val="100000"/>
              </a:lnSpc>
              <a:spcBef>
                <a:spcPts val="0"/>
              </a:spcBef>
            </a:pPr>
            <a:r>
              <a:rPr lang="en-GB" sz="1800" b="0" dirty="0">
                <a:solidFill>
                  <a:srgbClr val="000000">
                    <a:alpha val="100000"/>
                  </a:srgbClr>
                </a:solidFill>
                <a:latin typeface="Tahoma"/>
                <a:cs typeface="Tahoma"/>
              </a:rPr>
              <a:t>Age and sex distribution of confirmed human cases with influenza A(H9N2) virus infection, 1998–2021</a:t>
            </a:r>
            <a:endParaRPr sz="1800" b="0" i="0" u="none" cap="none" dirty="0">
              <a:solidFill>
                <a:srgbClr val="000000">
                  <a:alpha val="100000"/>
                </a:srgbClr>
              </a:solidFill>
              <a:latin typeface="Tahoma"/>
              <a:cs typeface="Tahoma"/>
            </a:endParaRPr>
          </a:p>
        </p:txBody>
      </p:sp>
      <p:pic>
        <p:nvPicPr>
          <p:cNvPr id="3" name="Picture 2">
            <a:extLst>
              <a:ext uri="{FF2B5EF4-FFF2-40B4-BE49-F238E27FC236}">
                <a16:creationId xmlns:a16="http://schemas.microsoft.com/office/drawing/2014/main" id="{39EDAD2A-63BF-4204-8F03-2F7496F99B1A}"/>
              </a:ext>
            </a:extLst>
          </p:cNvPr>
          <p:cNvPicPr>
            <a:picLocks noChangeAspect="1"/>
          </p:cNvPicPr>
          <p:nvPr/>
        </p:nvPicPr>
        <p:blipFill>
          <a:blip r:embed="rId3"/>
          <a:stretch>
            <a:fillRect/>
          </a:stretch>
        </p:blipFill>
        <p:spPr>
          <a:xfrm>
            <a:off x="1460147" y="1448976"/>
            <a:ext cx="8147248" cy="4725404"/>
          </a:xfrm>
          <a:prstGeom prst="rect">
            <a:avLst/>
          </a:prstGeom>
        </p:spPr>
      </p:pic>
      <p:sp>
        <p:nvSpPr>
          <p:cNvPr id="4" name="Text Box 4">
            <a:extLst>
              <a:ext uri="{FF2B5EF4-FFF2-40B4-BE49-F238E27FC236}">
                <a16:creationId xmlns:a16="http://schemas.microsoft.com/office/drawing/2014/main" id="{8A49414C-4F89-45CB-B471-402643995DEC}"/>
              </a:ext>
            </a:extLst>
          </p:cNvPr>
          <p:cNvSpPr txBox="1">
            <a:spLocks noChangeArrowheads="1"/>
          </p:cNvSpPr>
          <p:nvPr/>
        </p:nvSpPr>
        <p:spPr bwMode="auto">
          <a:xfrm>
            <a:off x="281354" y="6172263"/>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effectLst/>
                <a:uLnTx/>
                <a:uFillTx/>
                <a:latin typeface="Tahoma" pitchFamily="34" charset="0"/>
                <a:ea typeface="+mn-ea"/>
                <a:cs typeface="+mn-cs"/>
              </a:rPr>
            </a:br>
            <a:r>
              <a:rPr lang="en-GB" sz="1400" dirty="0">
                <a:cs typeface="Tahoma" pitchFamily="34" charset="0"/>
              </a:rPr>
              <a:t>Last update on 17 November 2021 </a:t>
            </a:r>
            <a:endParaRPr kumimoji="0" lang="en-GB" sz="1400" b="0" i="0" u="none" strike="noStrike" kern="1200" cap="none" spc="0" normalizeH="0" baseline="0" noProof="0" dirty="0">
              <a:ln>
                <a:noFill/>
              </a:ln>
              <a:effectLst/>
              <a:uLnTx/>
              <a:uFillTx/>
              <a:latin typeface="Tahoma" pitchFamily="34" charset="0"/>
              <a:ea typeface="+mn-ea"/>
              <a:cs typeface="Tahoma"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www.w3.org/XML/1998/namespace"/>
    <ds:schemaRef ds:uri="d23a570b-d7a9-49ca-a34c-8afb8206b4bf"/>
    <ds:schemaRef ds:uri="http://purl.org/dc/elements/1.1/"/>
    <ds:schemaRef ds:uri="http://schemas.openxmlformats.org/package/2006/metadata/core-properties"/>
    <ds:schemaRef ds:uri="http://schemas.microsoft.com/office/2006/documentManagement/types"/>
    <ds:schemaRef ds:uri="http://schemas.microsoft.com/sharepoint/v3"/>
    <ds:schemaRef ds:uri="376727eb-354b-45e4-998d-f84ea079474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28322</TotalTime>
  <Words>417</Words>
  <Application>Microsoft Office PowerPoint</Application>
  <PresentationFormat>Widescreen</PresentationFormat>
  <Paragraphs>27</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46 2021 </vt:lpstr>
      <vt:lpstr>Distribution of COVID-19 cases worldwide, in accordance with the applied case definitions in the affected countries, as of week 45 2021</vt:lpstr>
      <vt:lpstr>Distribution of COVID-19 deaths worldwide, as of week 45 2021 </vt:lpstr>
      <vt:lpstr>Distribution of laboratory-confirmed cases of COVID-19  in the EU/EEA, as of week 45 2021</vt:lpstr>
      <vt:lpstr>Geographical distribution of 14-day cumulative number of reported COVID-19 cases  per 100 000 population, worldwide, week 44 to week 45 2021</vt:lpstr>
      <vt:lpstr>Distribution of confirmed human cases of avian influenza A(H5N6) virus infection by year of onset and country,  2014–2021 (n=52)</vt:lpstr>
      <vt:lpstr>Age and sex distribution of confirmed human cases with influenza A(H5N6) virus infection,  2014–2021, China and Laos (n=52)</vt:lpstr>
      <vt:lpstr>Distribution of confirmed human cases of avian influenza A(H9N2) virus infection by year of onset and country,  1998–2021 (updated on 17 November 2021)</vt:lpstr>
      <vt:lpstr>Age and sex distribution of confirmed human cases with influenza A(H9N2) virus infection, 1998–2021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2197</cp:revision>
  <cp:lastPrinted>2017-03-24T07:50:18Z</cp:lastPrinted>
  <dcterms:created xsi:type="dcterms:W3CDTF">2015-11-05T13:02:54Z</dcterms:created>
  <dcterms:modified xsi:type="dcterms:W3CDTF">2021-11-19T12:34:30Z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