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9"/>
  </p:notesMasterIdLst>
  <p:handoutMasterIdLst>
    <p:handoutMasterId r:id="rId20"/>
  </p:handoutMasterIdLst>
  <p:sldIdLst>
    <p:sldId id="256" r:id="rId7"/>
    <p:sldId id="276" r:id="rId8"/>
    <p:sldId id="363" r:id="rId9"/>
    <p:sldId id="279" r:id="rId10"/>
    <p:sldId id="280" r:id="rId11"/>
    <p:sldId id="372" r:id="rId12"/>
    <p:sldId id="373" r:id="rId13"/>
    <p:sldId id="374" r:id="rId14"/>
    <p:sldId id="375" r:id="rId15"/>
    <p:sldId id="376" r:id="rId16"/>
    <p:sldId id="377" r:id="rId17"/>
    <p:sldId id="378" r:id="rId18"/>
  </p:sldIdLst>
  <p:sldSz cx="12192000" cy="6858000"/>
  <p:notesSz cx="7010400" cy="9296400"/>
  <p:custDataLst>
    <p:tags r:id="rId21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826332-E00A-4AFA-AEBB-3C0907166BE4}" v="14" dt="2023-11-10T11:40:41.972"/>
    <p1510:client id="{F8B52127-8B6F-0F40-510D-46C62421040B}" v="3" dt="2023-11-10T08:10:09.542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2023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 dirty="0">
                <a:ea typeface="+mn-ea"/>
              </a:rPr>
            </a:br>
            <a:br>
              <a:rPr lang="en-GB" sz="1800" kern="0" dirty="0">
                <a:ea typeface="+mn-ea"/>
              </a:rPr>
            </a:br>
            <a:r>
              <a:rPr lang="en-GB" sz="1800" kern="0">
                <a:latin typeface="Tahoma"/>
                <a:ea typeface="Tahoma"/>
                <a:cs typeface="Tahoma"/>
              </a:rPr>
              <a:t>Week 45, </a:t>
            </a:r>
            <a:r>
              <a:rPr lang="en-GB" sz="1800" kern="0" dirty="0">
                <a:latin typeface="Tahoma"/>
                <a:ea typeface="Tahoma"/>
                <a:cs typeface="Tahoma"/>
              </a:rPr>
              <a:t>2023</a:t>
            </a:r>
            <a:br>
              <a:rPr lang="en-GB" sz="1800" b="0" kern="0" dirty="0"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0759B-139C-03D2-B318-7CD4A0A7E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Three-month Chikungunya virus disease case notification rate per 100 000 population, August-October 2023</a:t>
            </a:r>
            <a:endParaRPr lang="en-US" dirty="0"/>
          </a:p>
        </p:txBody>
      </p:sp>
      <p:pic>
        <p:nvPicPr>
          <p:cNvPr id="6" name="Content Placeholder 5" descr="A map of the world&#10;&#10;Description automatically generated">
            <a:extLst>
              <a:ext uri="{FF2B5EF4-FFF2-40B4-BE49-F238E27FC236}">
                <a16:creationId xmlns:a16="http://schemas.microsoft.com/office/drawing/2014/main" id="{3FA9D68D-2FDC-C356-1E59-673FC3A2E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06" y="1474788"/>
            <a:ext cx="7725001" cy="47021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7DEDD-33D4-A7AF-BF1F-CE66739BA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302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86C13-CB07-D71C-91EF-C70156AB1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12-month Chikungunya virus disease case notification rate per 100 000 population, November 2022-October 2023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BFB20-0CCA-455F-4AF4-FC1DCFF40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13" name="Content Placeholder 12" descr="A map of the world&#10;&#10;Description automatically generated">
            <a:extLst>
              <a:ext uri="{FF2B5EF4-FFF2-40B4-BE49-F238E27FC236}">
                <a16:creationId xmlns:a16="http://schemas.microsoft.com/office/drawing/2014/main" id="{DA0DC306-DC86-D21D-2FAA-6F3E0CFC8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06" y="1474788"/>
            <a:ext cx="7725001" cy="4702175"/>
          </a:xfrm>
        </p:spPr>
      </p:pic>
    </p:spTree>
    <p:extLst>
      <p:ext uri="{BB962C8B-B14F-4D97-AF65-F5344CB8AC3E}">
        <p14:creationId xmlns:p14="http://schemas.microsoft.com/office/powerpoint/2010/main" val="4089561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7CD73-39F3-0645-8E12-82140F32A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Countries/territories reporting Chikungunya cases since the beginning of 2023 and as of November 2023</a:t>
            </a:r>
            <a:endParaRPr lang="en-US" dirty="0"/>
          </a:p>
        </p:txBody>
      </p:sp>
      <p:pic>
        <p:nvPicPr>
          <p:cNvPr id="6" name="Content Placeholder 5" descr="A map of the world&#10;&#10;Description automatically generated">
            <a:extLst>
              <a:ext uri="{FF2B5EF4-FFF2-40B4-BE49-F238E27FC236}">
                <a16:creationId xmlns:a16="http://schemas.microsoft.com/office/drawing/2014/main" id="{CA9E0713-F4BF-C6C2-1F6C-34FF4E64B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06" y="1474788"/>
            <a:ext cx="7725001" cy="47021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A0A8C-EA9C-AB0C-ECF3-01A6263C0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445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884DE-67B1-1A88-78D5-F314BD689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Tahoma"/>
                <a:ea typeface="Tahoma"/>
                <a:cs typeface="Tahoma"/>
              </a:rPr>
              <a:t>Distribution of confirmed MERS-CoV cases, by place of infection and month of onset, March 2012 – October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8CD71-3731-E259-70C1-42662A01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6" name="Picture 5" descr="A graph of infection with green and orange bars&#10;&#10;Description automatically generated">
            <a:extLst>
              <a:ext uri="{FF2B5EF4-FFF2-40B4-BE49-F238E27FC236}">
                <a16:creationId xmlns:a16="http://schemas.microsoft.com/office/drawing/2014/main" id="{AFCC03EB-E2D5-00D2-590C-D54D72453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9082"/>
            <a:ext cx="10492509" cy="548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31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B441C-5AF1-49AB-BF73-754471A4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235D29-C562-024D-36D5-1BFD1327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31" y="472850"/>
            <a:ext cx="10518767" cy="951722"/>
          </a:xfrm>
        </p:spPr>
        <p:txBody>
          <a:bodyPr>
            <a:normAutofit fontScale="90000"/>
          </a:bodyPr>
          <a:lstStyle/>
          <a:p>
            <a:r>
              <a:rPr lang="en-GB" dirty="0"/>
              <a:t>Geographical distribution of confirmed cases of MERS-CoV by probable region of infection and exposure,</a:t>
            </a:r>
            <a:br>
              <a:rPr lang="en-GB" dirty="0"/>
            </a:br>
            <a:r>
              <a:rPr lang="en-GB" dirty="0"/>
              <a:t>1 January – 6 November 2023</a:t>
            </a:r>
            <a:br>
              <a:rPr lang="en-GB" dirty="0"/>
            </a:br>
            <a:endParaRPr lang="en-GB" dirty="0"/>
          </a:p>
        </p:txBody>
      </p:sp>
      <p:pic>
        <p:nvPicPr>
          <p:cNvPr id="3" name="Picture 2" descr="A map of saudi arabia with a green spot&#10;&#10;Description automatically generated">
            <a:extLst>
              <a:ext uri="{FF2B5EF4-FFF2-40B4-BE49-F238E27FC236}">
                <a16:creationId xmlns:a16="http://schemas.microsoft.com/office/drawing/2014/main" id="{B04E66FD-46CE-9934-0B1D-2AF915156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31" y="1321997"/>
            <a:ext cx="6802039" cy="525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42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ADFB6-9E3B-4E54-A8AE-046A2C319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>
                <a:latin typeface="Tahoma"/>
                <a:ea typeface="Tahoma"/>
                <a:cs typeface="Tahoma"/>
              </a:rPr>
              <a:t>Geographical distribution of confirmed cases of MERS-CoV, by country of infection and year, from April 2012 to October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7EEE3-60A9-E8FC-671B-85EF0968E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6" name="Picture 5" descr="A map of middle east with different colored bars&#10;&#10;Description automatically generated">
            <a:extLst>
              <a:ext uri="{FF2B5EF4-FFF2-40B4-BE49-F238E27FC236}">
                <a16:creationId xmlns:a16="http://schemas.microsoft.com/office/drawing/2014/main" id="{11DA89A9-4619-2280-BA98-C7E64EA37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106730"/>
            <a:ext cx="7153021" cy="552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31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1F693-590A-2559-FA34-774FBF229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/>
                <a:ea typeface="Tahoma"/>
                <a:cs typeface="Tahoma"/>
              </a:rPr>
              <a:t>Geographical distribution of confirmed MERS-CoV cases, by reporting country, April 2012 – October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504C0-B5BE-387E-FA96-8181968F4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6" name="Picture 5" descr="A map of the world with different countries/regions&#10;&#10;Description automatically generated">
            <a:extLst>
              <a:ext uri="{FF2B5EF4-FFF2-40B4-BE49-F238E27FC236}">
                <a16:creationId xmlns:a16="http://schemas.microsoft.com/office/drawing/2014/main" id="{38E5EF99-2FA7-14B9-AD3B-B809EAA7B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7" y="1109893"/>
            <a:ext cx="9459534" cy="546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62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a number of cases&#10;&#10;Description automatically generated">
            <a:extLst>
              <a:ext uri="{FF2B5EF4-FFF2-40B4-BE49-F238E27FC236}">
                <a16:creationId xmlns:a16="http://schemas.microsoft.com/office/drawing/2014/main" id="{7181A433-4AFC-F261-43C8-A2C621D8B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4206" y="1313895"/>
            <a:ext cx="7580704" cy="5130513"/>
          </a:xfr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2635F521-7C1A-303D-08E7-E6993766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F9E29A8E-A0F1-419A-8E8B-A78BF9C70DE8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14DACC-1F69-22EB-6765-EDE08325A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r>
              <a:rPr lang="en-GB" dirty="0">
                <a:latin typeface="Tahoma"/>
                <a:ea typeface="Tahoma"/>
                <a:cs typeface="Tahoma"/>
              </a:rPr>
              <a:t>Diphtheria cases reported to </a:t>
            </a:r>
            <a:r>
              <a:rPr lang="en-GB" dirty="0" err="1">
                <a:latin typeface="Tahoma"/>
                <a:ea typeface="Tahoma"/>
                <a:cs typeface="Tahoma"/>
              </a:rPr>
              <a:t>TESSy</a:t>
            </a:r>
            <a:r>
              <a:rPr lang="en-GB" dirty="0">
                <a:latin typeface="Tahoma"/>
                <a:ea typeface="Tahoma"/>
                <a:cs typeface="Tahoma"/>
              </a:rPr>
              <a:t> by pathogen and month of reporting, January 2022 – November 2023</a:t>
            </a:r>
          </a:p>
        </p:txBody>
      </p:sp>
    </p:spTree>
    <p:extLst>
      <p:ext uri="{BB962C8B-B14F-4D97-AF65-F5344CB8AC3E}">
        <p14:creationId xmlns:p14="http://schemas.microsoft.com/office/powerpoint/2010/main" val="522456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3C5B2-D839-781E-FDD7-D443761FA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Three-month dengue virus disease case notification rate per 100 000 population, August-October 2023</a:t>
            </a:r>
            <a:endParaRPr lang="en-US" dirty="0"/>
          </a:p>
        </p:txBody>
      </p:sp>
      <p:pic>
        <p:nvPicPr>
          <p:cNvPr id="6" name="Content Placeholder 5" descr="A map of the world&#10;&#10;Description automatically generated">
            <a:extLst>
              <a:ext uri="{FF2B5EF4-FFF2-40B4-BE49-F238E27FC236}">
                <a16:creationId xmlns:a16="http://schemas.microsoft.com/office/drawing/2014/main" id="{676C7A19-1065-1EA4-AACD-90E46F6CC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06" y="1474788"/>
            <a:ext cx="7725001" cy="47021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32AF3-71E2-A7F8-8AC0-473099454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062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1C56A-7061-A276-D2F8-90364CBB5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12-month dengue virus disease case notification rate per 100 000 population, November 2022-October 2023</a:t>
            </a:r>
            <a:endParaRPr lang="en-US" dirty="0"/>
          </a:p>
        </p:txBody>
      </p:sp>
      <p:pic>
        <p:nvPicPr>
          <p:cNvPr id="6" name="Content Placeholder 5" descr="A map of the world&#10;&#10;Description automatically generated">
            <a:extLst>
              <a:ext uri="{FF2B5EF4-FFF2-40B4-BE49-F238E27FC236}">
                <a16:creationId xmlns:a16="http://schemas.microsoft.com/office/drawing/2014/main" id="{90D39DD4-CF3B-A837-8EDB-9C88137C6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06" y="1474788"/>
            <a:ext cx="7725001" cy="47021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9EA6B-7720-F4AD-19DD-042CAC62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392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30690-FFEC-8A5C-0383-005E0CC79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12-month dengue virus disease case notification rate per 100 000 population, November 2022-October 2023</a:t>
            </a:r>
            <a:endParaRPr lang="en-US" dirty="0"/>
          </a:p>
        </p:txBody>
      </p:sp>
      <p:pic>
        <p:nvPicPr>
          <p:cNvPr id="6" name="Content Placeholder 5" descr="A map of the world&#10;&#10;Description automatically generated">
            <a:extLst>
              <a:ext uri="{FF2B5EF4-FFF2-40B4-BE49-F238E27FC236}">
                <a16:creationId xmlns:a16="http://schemas.microsoft.com/office/drawing/2014/main" id="{D2CB2FDC-3163-065A-DAF3-F3E7FE879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06" y="1474788"/>
            <a:ext cx="7725001" cy="47021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B6801-AB47-4099-E7A3-1ABF2081B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5762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110" ma:contentTypeDescription="Create a new document." ma:contentTypeScope="" ma:versionID="25487ca4aed32ada196a0f791a487953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xmlns:ns5="603f25e7-7e5f-4593-b1ce-df9d1cf8771a" targetNamespace="http://schemas.microsoft.com/office/2006/metadata/properties" ma:root="true" ma:fieldsID="d95950600a1f664889833a5d8925b11b" ns2:_="" ns3:_="" ns4:_="" ns5:_="">
    <xsd:import namespace="4240f11c-4df2-4a37-9be1-bdf0d4dfc218"/>
    <xsd:import namespace="fe73b3f6-a427-4a99-886e-da32c6de835d"/>
    <xsd:import namespace="26707851-2300-44a1-a4f6-7b3a1532295f"/>
    <xsd:import namespace="603f25e7-7e5f-4593-b1ce-df9d1cf8771a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5:MediaServiceLocation" minOccurs="0"/>
                <xsd:element ref="ns4:_dlc_DocId" minOccurs="0"/>
                <xsd:element ref="ns4:_dlc_DocIdUrl" minOccurs="0"/>
                <xsd:element ref="ns4:_dlc_DocIdPersistId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default="457;#Epidemic intelligence|0d4249dd-f51a-4f01-af69-6ba5ed704b14" ma:fieldId="{c67668d6-730c-4bc2-a26c-654fc875ab99}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25e7-7e5f-4593-b1ce-df9d1cf8771a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3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Props1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C81F65-DC3E-444D-BE81-8049485C4E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40f11c-4df2-4a37-9be1-bdf0d4dfc218"/>
    <ds:schemaRef ds:uri="fe73b3f6-a427-4a99-886e-da32c6de835d"/>
    <ds:schemaRef ds:uri="26707851-2300-44a1-a4f6-7b3a1532295f"/>
    <ds:schemaRef ds:uri="603f25e7-7e5f-4593-b1ce-df9d1cf877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A98013DF-7568-4DE1-A15A-B72D0DA1D637}">
  <ds:schemaRefs>
    <ds:schemaRef ds:uri="http://purl.org/dc/terms/"/>
    <ds:schemaRef ds:uri="http://schemas.microsoft.com/office/2006/metadata/properties"/>
    <ds:schemaRef ds:uri="4240f11c-4df2-4a37-9be1-bdf0d4dfc218"/>
    <ds:schemaRef ds:uri="603f25e7-7e5f-4593-b1ce-df9d1cf8771a"/>
    <ds:schemaRef ds:uri="fe73b3f6-a427-4a99-886e-da32c6de835d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26707851-2300-44a1-a4f6-7b3a1532295f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248</Words>
  <Application>Microsoft Office PowerPoint</Application>
  <PresentationFormat>Widescreen</PresentationFormat>
  <Paragraphs>25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Theme_ECDC</vt:lpstr>
      <vt:lpstr>Reusable maps and graphs from ECDC Communicable Disease Threats Report  Week 45, 2023 </vt:lpstr>
      <vt:lpstr>Distribution of confirmed MERS-CoV cases, by place of infection and month of onset, March 2012 – October 2023</vt:lpstr>
      <vt:lpstr>Geographical distribution of confirmed cases of MERS-CoV by probable region of infection and exposure, 1 January – 6 November 2023 </vt:lpstr>
      <vt:lpstr>Geographical distribution of confirmed cases of MERS-CoV, by country of infection and year, from April 2012 to October 2023</vt:lpstr>
      <vt:lpstr>Geographical distribution of confirmed MERS-CoV cases, by reporting country, April 2012 – October 2023</vt:lpstr>
      <vt:lpstr>Diphtheria cases reported to TESSy by pathogen and month of reporting, January 2022 – November 2023</vt:lpstr>
      <vt:lpstr>Three-month dengue virus disease case notification rate per 100 000 population, August-October 2023</vt:lpstr>
      <vt:lpstr>12-month dengue virus disease case notification rate per 100 000 population, November 2022-October 2023</vt:lpstr>
      <vt:lpstr>12-month dengue virus disease case notification rate per 100 000 population, November 2022-October 2023</vt:lpstr>
      <vt:lpstr>Three-month Chikungunya virus disease case notification rate per 100 000 population, August-October 2023</vt:lpstr>
      <vt:lpstr>12-month Chikungunya virus disease case notification rate per 100 000 population, November 2022-October 2023</vt:lpstr>
      <vt:lpstr>Countries/territories reporting Chikungunya cases since the beginning of 2023 and as of November 2023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Jon Bilbatua</cp:lastModifiedBy>
  <cp:revision>13</cp:revision>
  <cp:lastPrinted>2017-03-24T07:50:18Z</cp:lastPrinted>
  <dcterms:created xsi:type="dcterms:W3CDTF">2015-11-05T13:02:54Z</dcterms:created>
  <dcterms:modified xsi:type="dcterms:W3CDTF">2023-11-10T13:30:58Z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lcf76f155ced4ddcb4097134ff3c332f">
    <vt:lpwstr/>
  </property>
  <property fmtid="{D5CDD505-2E9C-101B-9397-08002B2CF9AE}" pid="34" name="MediaServiceImageTags">
    <vt:lpwstr/>
  </property>
  <property fmtid="{D5CDD505-2E9C-101B-9397-08002B2CF9AE}" pid="35" name="SharedWithUsers">
    <vt:lpwstr>127;#Jeremy Duns;#199;#Editors;#197;#Anirban Dey</vt:lpwstr>
  </property>
</Properties>
</file>