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34" r:id="rId12"/>
    <p:sldId id="332"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7662" autoAdjust="0"/>
  </p:normalViewPr>
  <p:slideViewPr>
    <p:cSldViewPr snapToGrid="0">
      <p:cViewPr varScale="1">
        <p:scale>
          <a:sx n="67" d="100"/>
          <a:sy n="67" d="100"/>
        </p:scale>
        <p:origin x="62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45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44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373626DA-3CF6-4C33-982F-3E4F80A55445}"/>
              </a:ext>
            </a:extLst>
          </p:cNvPr>
          <p:cNvPicPr>
            <a:picLocks noChangeAspect="1"/>
          </p:cNvPicPr>
          <p:nvPr/>
        </p:nvPicPr>
        <p:blipFill>
          <a:blip r:embed="rId3"/>
          <a:stretch>
            <a:fillRect/>
          </a:stretch>
        </p:blipFill>
        <p:spPr>
          <a:xfrm>
            <a:off x="471952" y="107751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44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DB838E60-E9E2-494B-94D2-F71B2596A76D}"/>
              </a:ext>
            </a:extLst>
          </p:cNvPr>
          <p:cNvPicPr>
            <a:picLocks noChangeAspect="1"/>
          </p:cNvPicPr>
          <p:nvPr/>
        </p:nvPicPr>
        <p:blipFill>
          <a:blip r:embed="rId4"/>
          <a:stretch>
            <a:fillRect/>
          </a:stretch>
        </p:blipFill>
        <p:spPr>
          <a:xfrm>
            <a:off x="471952" y="124220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44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F4C549F8-FFCC-441B-BF4C-E164FE48FA2C}"/>
              </a:ext>
            </a:extLst>
          </p:cNvPr>
          <p:cNvPicPr>
            <a:picLocks noChangeAspect="1"/>
          </p:cNvPicPr>
          <p:nvPr/>
        </p:nvPicPr>
        <p:blipFill>
          <a:blip r:embed="rId4"/>
          <a:stretch>
            <a:fillRect/>
          </a:stretch>
        </p:blipFill>
        <p:spPr>
          <a:xfrm>
            <a:off x="465883" y="1239059"/>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43 to week 44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0CCD7318-AAEE-4730-80DA-D0368C225B37}"/>
              </a:ext>
            </a:extLst>
          </p:cNvPr>
          <p:cNvPicPr>
            <a:picLocks noChangeAspect="1"/>
          </p:cNvPicPr>
          <p:nvPr/>
        </p:nvPicPr>
        <p:blipFill>
          <a:blip r:embed="rId3"/>
          <a:stretch>
            <a:fillRect/>
          </a:stretch>
        </p:blipFill>
        <p:spPr>
          <a:xfrm>
            <a:off x="2209463" y="685562"/>
            <a:ext cx="7773074" cy="5486876"/>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05F6C3-A982-469A-A8F9-3EE98C0D984A}"/>
              </a:ext>
            </a:extLst>
          </p:cNvPr>
          <p:cNvSpPr>
            <a:spLocks noGrp="1"/>
          </p:cNvSpPr>
          <p:nvPr>
            <p:ph type="sldNum" sz="quarter" idx="12"/>
          </p:nvPr>
        </p:nvSpPr>
        <p:spPr/>
        <p:txBody>
          <a:bodyPr/>
          <a:lstStyle/>
          <a:p>
            <a:fld id="{F9E29A8E-A0F1-419A-8E8B-A78BF9C70DE8}" type="slidenum">
              <a:rPr lang="en-GB" smtClean="0"/>
              <a:pPr/>
              <a:t>6</a:t>
            </a:fld>
            <a:endParaRPr lang="en-GB" dirty="0"/>
          </a:p>
        </p:txBody>
      </p:sp>
      <p:sp>
        <p:nvSpPr>
          <p:cNvPr id="3" name="TextBox 2">
            <a:extLst>
              <a:ext uri="{FF2B5EF4-FFF2-40B4-BE49-F238E27FC236}">
                <a16:creationId xmlns:a16="http://schemas.microsoft.com/office/drawing/2014/main" id="{EE1E985E-9C87-4877-8992-88734AEC9F5F}"/>
              </a:ext>
            </a:extLst>
          </p:cNvPr>
          <p:cNvSpPr txBox="1"/>
          <p:nvPr/>
        </p:nvSpPr>
        <p:spPr>
          <a:xfrm>
            <a:off x="558800" y="281493"/>
            <a:ext cx="10443845" cy="590931"/>
          </a:xfrm>
          <a:prstGeom prst="rect">
            <a:avLst/>
          </a:prstGeom>
          <a:noFill/>
        </p:spPr>
        <p:txBody>
          <a:bodyPr wrap="square" rtlCol="0">
            <a:spAutoFit/>
          </a:bodyPr>
          <a:lstStyle/>
          <a:p>
            <a:r>
              <a:rPr lang="en-GB" sz="1800" b="1" dirty="0">
                <a:ea typeface="Tahoma" panose="020B0604030504040204" pitchFamily="34" charset="0"/>
                <a:cs typeface="Tahoma" panose="020B0604030504040204" pitchFamily="34" charset="0"/>
              </a:rPr>
              <a:t>Distribution of human West Nile virus infections by affected areas, as of 11 November 2021</a:t>
            </a:r>
          </a:p>
        </p:txBody>
      </p:sp>
      <p:pic>
        <p:nvPicPr>
          <p:cNvPr id="2" name="Picture 1">
            <a:extLst>
              <a:ext uri="{FF2B5EF4-FFF2-40B4-BE49-F238E27FC236}">
                <a16:creationId xmlns:a16="http://schemas.microsoft.com/office/drawing/2014/main" id="{C46E00B8-5459-4D77-AF42-2116561DC51B}"/>
              </a:ext>
            </a:extLst>
          </p:cNvPr>
          <p:cNvPicPr>
            <a:picLocks noChangeAspect="1"/>
          </p:cNvPicPr>
          <p:nvPr/>
        </p:nvPicPr>
        <p:blipFill>
          <a:blip r:embed="rId2"/>
          <a:stretch>
            <a:fillRect/>
          </a:stretch>
        </p:blipFill>
        <p:spPr>
          <a:xfrm>
            <a:off x="2074312" y="795439"/>
            <a:ext cx="8043375" cy="5680103"/>
          </a:xfrm>
          <a:prstGeom prst="rect">
            <a:avLst/>
          </a:prstGeom>
        </p:spPr>
      </p:pic>
    </p:spTree>
    <p:extLst>
      <p:ext uri="{BB962C8B-B14F-4D97-AF65-F5344CB8AC3E}">
        <p14:creationId xmlns:p14="http://schemas.microsoft.com/office/powerpoint/2010/main" val="146597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AB8FA3-2C7A-4DD2-B6E0-996223E7EC07}"/>
              </a:ext>
            </a:extLst>
          </p:cNvPr>
          <p:cNvSpPr>
            <a:spLocks noGrp="1"/>
          </p:cNvSpPr>
          <p:nvPr>
            <p:ph type="sldNum" sz="quarter" idx="12"/>
          </p:nvPr>
        </p:nvSpPr>
        <p:spPr/>
        <p:txBody>
          <a:bodyPr/>
          <a:lstStyle/>
          <a:p>
            <a:fld id="{F9E29A8E-A0F1-419A-8E8B-A78BF9C70DE8}" type="slidenum">
              <a:rPr lang="en-GB" smtClean="0"/>
              <a:pPr/>
              <a:t>7</a:t>
            </a:fld>
            <a:endParaRPr lang="en-GB" dirty="0"/>
          </a:p>
        </p:txBody>
      </p:sp>
      <p:sp>
        <p:nvSpPr>
          <p:cNvPr id="7" name="TextBox 6">
            <a:extLst>
              <a:ext uri="{FF2B5EF4-FFF2-40B4-BE49-F238E27FC236}">
                <a16:creationId xmlns:a16="http://schemas.microsoft.com/office/drawing/2014/main" id="{D38F2CFF-69A1-47DB-A2FB-D44C44B802D7}"/>
              </a:ext>
            </a:extLst>
          </p:cNvPr>
          <p:cNvSpPr txBox="1"/>
          <p:nvPr/>
        </p:nvSpPr>
        <p:spPr>
          <a:xfrm>
            <a:off x="843281" y="108773"/>
            <a:ext cx="10322560" cy="590931"/>
          </a:xfrm>
          <a:prstGeom prst="rect">
            <a:avLst/>
          </a:prstGeom>
          <a:noFill/>
        </p:spPr>
        <p:txBody>
          <a:bodyPr wrap="square" rtlCol="0">
            <a:spAutoFit/>
          </a:bodyPr>
          <a:lstStyle/>
          <a:p>
            <a:pPr algn="ctr"/>
            <a:r>
              <a:rPr lang="en-GB" sz="1800" b="1" dirty="0">
                <a:ea typeface="Tahoma" panose="020B0604030504040204" pitchFamily="34" charset="0"/>
                <a:cs typeface="Tahoma" panose="020B0604030504040204" pitchFamily="34" charset="0"/>
              </a:rPr>
              <a:t>Distribution of West Nile virus infections among humans and outbreaks among equids and/or birds in the EU, as of 11 November 2021</a:t>
            </a:r>
          </a:p>
        </p:txBody>
      </p:sp>
      <p:pic>
        <p:nvPicPr>
          <p:cNvPr id="2" name="Picture 1">
            <a:extLst>
              <a:ext uri="{FF2B5EF4-FFF2-40B4-BE49-F238E27FC236}">
                <a16:creationId xmlns:a16="http://schemas.microsoft.com/office/drawing/2014/main" id="{C3DBBF59-B1B7-4C1E-9BD3-C8E3BC1F9960}"/>
              </a:ext>
            </a:extLst>
          </p:cNvPr>
          <p:cNvPicPr>
            <a:picLocks noChangeAspect="1"/>
          </p:cNvPicPr>
          <p:nvPr/>
        </p:nvPicPr>
        <p:blipFill>
          <a:blip r:embed="rId2"/>
          <a:stretch>
            <a:fillRect/>
          </a:stretch>
        </p:blipFill>
        <p:spPr>
          <a:xfrm>
            <a:off x="2042562" y="750596"/>
            <a:ext cx="8106875" cy="5724946"/>
          </a:xfrm>
          <a:prstGeom prst="rect">
            <a:avLst/>
          </a:prstGeom>
        </p:spPr>
      </p:pic>
    </p:spTree>
    <p:extLst>
      <p:ext uri="{BB962C8B-B14F-4D97-AF65-F5344CB8AC3E}">
        <p14:creationId xmlns:p14="http://schemas.microsoft.com/office/powerpoint/2010/main" val="192261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schemas.openxmlformats.org/package/2006/metadata/core-properties"/>
    <ds:schemaRef ds:uri="http://purl.org/dc/elements/1.1/"/>
    <ds:schemaRef ds:uri="376727eb-354b-45e4-998d-f84ea079474e"/>
    <ds:schemaRef ds:uri="http://schemas.microsoft.com/office/2006/documentManagement/types"/>
    <ds:schemaRef ds:uri="http://purl.org/dc/terms/"/>
    <ds:schemaRef ds:uri="http://www.w3.org/XML/1998/namespace"/>
    <ds:schemaRef ds:uri="http://schemas.microsoft.com/office/infopath/2007/PartnerControls"/>
    <ds:schemaRef ds:uri="d23a570b-d7a9-49ca-a34c-8afb8206b4bf"/>
    <ds:schemaRef ds:uri="http://schemas.microsoft.com/sharepoint/v3"/>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28290</TotalTime>
  <Words>312</Words>
  <Application>Microsoft Office PowerPoint</Application>
  <PresentationFormat>Widescreen</PresentationFormat>
  <Paragraphs>19</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45 2021 </vt:lpstr>
      <vt:lpstr>Distribution of COVID-19 cases worldwide, in accordance with the applied case definitions in the affected countries, as of week 44 2021</vt:lpstr>
      <vt:lpstr>Distribution of COVID-19 deaths worldwide, as of week 44 2021 </vt:lpstr>
      <vt:lpstr>Distribution of laboratory-confirmed cases of COVID-19  in the EU/EEA, as of week 44 2021</vt:lpstr>
      <vt:lpstr>Geographical distribution of 14-day cumulative number of reported COVID-19 cases  per 100 000 population, worldwide, week 43 to week 44 2021</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2197</cp:revision>
  <cp:lastPrinted>2017-03-24T07:50:18Z</cp:lastPrinted>
  <dcterms:created xsi:type="dcterms:W3CDTF">2015-11-05T13:02:54Z</dcterms:created>
  <dcterms:modified xsi:type="dcterms:W3CDTF">2021-11-12T12:34:50Z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