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5"/>
  </p:notesMasterIdLst>
  <p:handoutMasterIdLst>
    <p:handoutMasterId r:id="rId26"/>
  </p:handoutMasterIdLst>
  <p:sldIdLst>
    <p:sldId id="256" r:id="rId7"/>
    <p:sldId id="322" r:id="rId8"/>
    <p:sldId id="323" r:id="rId9"/>
    <p:sldId id="324" r:id="rId10"/>
    <p:sldId id="325" r:id="rId11"/>
    <p:sldId id="313" r:id="rId12"/>
    <p:sldId id="318" r:id="rId13"/>
    <p:sldId id="268" r:id="rId14"/>
    <p:sldId id="326" r:id="rId15"/>
    <p:sldId id="327" r:id="rId16"/>
    <p:sldId id="328" r:id="rId17"/>
    <p:sldId id="329" r:id="rId18"/>
    <p:sldId id="332" r:id="rId19"/>
    <p:sldId id="333" r:id="rId20"/>
    <p:sldId id="334" r:id="rId21"/>
    <p:sldId id="335" r:id="rId22"/>
    <p:sldId id="336" r:id="rId23"/>
    <p:sldId id="337" r:id="rId24"/>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30/10/2020</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44, 2020</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70991" y="108070"/>
            <a:ext cx="9324916" cy="6581261"/>
          </a:xfrm>
          <a:prstGeom prst="rect">
            <a:avLst/>
          </a:prstGeom>
        </p:spPr>
      </p:pic>
    </p:spTree>
    <p:extLst>
      <p:ext uri="{BB962C8B-B14F-4D97-AF65-F5344CB8AC3E}">
        <p14:creationId xmlns:p14="http://schemas.microsoft.com/office/powerpoint/2010/main" val="318674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2209" y="143813"/>
            <a:ext cx="9293086" cy="6558796"/>
          </a:xfrm>
          <a:prstGeom prst="rect">
            <a:avLst/>
          </a:prstGeom>
        </p:spPr>
      </p:pic>
    </p:spTree>
    <p:extLst>
      <p:ext uri="{BB962C8B-B14F-4D97-AF65-F5344CB8AC3E}">
        <p14:creationId xmlns:p14="http://schemas.microsoft.com/office/powerpoint/2010/main" val="416358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03459" y="188844"/>
            <a:ext cx="9083726" cy="6411036"/>
          </a:xfrm>
          <a:prstGeom prst="rect">
            <a:avLst/>
          </a:prstGeom>
        </p:spPr>
      </p:pic>
    </p:spTree>
    <p:extLst>
      <p:ext uri="{BB962C8B-B14F-4D97-AF65-F5344CB8AC3E}">
        <p14:creationId xmlns:p14="http://schemas.microsoft.com/office/powerpoint/2010/main" val="186049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4287" y="286477"/>
            <a:ext cx="8331283" cy="646331"/>
          </a:xfrm>
          <a:prstGeom prst="rect">
            <a:avLst/>
          </a:prstGeom>
        </p:spPr>
        <p:txBody>
          <a:bodyPr wrap="square">
            <a:spAutoFit/>
          </a:bodyPr>
          <a:lstStyle/>
          <a:p>
            <a:r>
              <a:rPr lang="en-GB" sz="2000" b="1" dirty="0">
                <a:ea typeface="Tahoma" panose="020B0604030504040204" pitchFamily="34" charset="0"/>
                <a:cs typeface="Tahoma" panose="020B0604030504040204" pitchFamily="34" charset="0"/>
              </a:rPr>
              <a:t>Distribution of confirmed cases of MERS-CoV by place of infection and month of onset, March 2012–27 October 2020</a:t>
            </a:r>
          </a:p>
        </p:txBody>
      </p:sp>
      <p:pic>
        <p:nvPicPr>
          <p:cNvPr id="5" name="Picture 4">
            <a:extLst>
              <a:ext uri="{FF2B5EF4-FFF2-40B4-BE49-F238E27FC236}">
                <a16:creationId xmlns:a16="http://schemas.microsoft.com/office/drawing/2014/main" id="{C17E3F8F-D06E-4912-8F7C-0198239C9AA8}"/>
              </a:ext>
            </a:extLst>
          </p:cNvPr>
          <p:cNvPicPr>
            <a:picLocks noChangeAspect="1"/>
          </p:cNvPicPr>
          <p:nvPr/>
        </p:nvPicPr>
        <p:blipFill rotWithShape="1">
          <a:blip r:embed="rId2"/>
          <a:srcRect l="7460" b="8186"/>
          <a:stretch/>
        </p:blipFill>
        <p:spPr>
          <a:xfrm>
            <a:off x="1127103" y="1027109"/>
            <a:ext cx="9937793" cy="5133059"/>
          </a:xfrm>
          <a:prstGeom prst="rect">
            <a:avLst/>
          </a:prstGeom>
        </p:spPr>
      </p:pic>
    </p:spTree>
    <p:extLst>
      <p:ext uri="{BB962C8B-B14F-4D97-AF65-F5344CB8AC3E}">
        <p14:creationId xmlns:p14="http://schemas.microsoft.com/office/powerpoint/2010/main" val="193270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318" y="0"/>
            <a:ext cx="9824202" cy="951722"/>
          </a:xfrm>
        </p:spPr>
        <p:txBody>
          <a:bodyPr>
            <a:normAutofit/>
          </a:bodyPr>
          <a:lstStyle/>
          <a:p>
            <a:pPr lvl="0" fontAlgn="auto">
              <a:lnSpc>
                <a:spcPct val="100000"/>
              </a:lnSpc>
              <a:spcBef>
                <a:spcPts val="0"/>
              </a:spcBef>
              <a:spcAft>
                <a:spcPts val="0"/>
              </a:spcAft>
            </a:pPr>
            <a:r>
              <a:rPr lang="en-GB" sz="2000" dirty="0"/>
              <a:t>Geographical distribution of confirmed MERS-CoV cases by probable region of infection and exposure, from 1 January 2020 to 27 October 2020</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9363" y="951722"/>
            <a:ext cx="7320473" cy="5656729"/>
          </a:xfrm>
          <a:prstGeom prst="rect">
            <a:avLst/>
          </a:prstGeom>
        </p:spPr>
      </p:pic>
    </p:spTree>
    <p:extLst>
      <p:ext uri="{BB962C8B-B14F-4D97-AF65-F5344CB8AC3E}">
        <p14:creationId xmlns:p14="http://schemas.microsoft.com/office/powerpoint/2010/main" val="334046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12752" y="185987"/>
            <a:ext cx="8933101"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algn="ctr" fontAlgn="auto">
              <a:lnSpc>
                <a:spcPct val="100000"/>
              </a:lnSpc>
              <a:spcBef>
                <a:spcPts val="0"/>
              </a:spcBef>
              <a:spcAft>
                <a:spcPts val="0"/>
              </a:spcAft>
            </a:pP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Geographical distribution of confirmed MERS-CoV cases by     country of infection and year, from April 2012 to 27 October 2020</a:t>
            </a:r>
          </a:p>
        </p:txBody>
      </p:sp>
      <p:pic>
        <p:nvPicPr>
          <p:cNvPr id="5" name="Picture 4">
            <a:extLst>
              <a:ext uri="{FF2B5EF4-FFF2-40B4-BE49-F238E27FC236}">
                <a16:creationId xmlns:a16="http://schemas.microsoft.com/office/drawing/2014/main" id="{EBC19ECE-E3D7-4974-A9FD-A52F95548FEC}"/>
              </a:ext>
            </a:extLst>
          </p:cNvPr>
          <p:cNvPicPr>
            <a:picLocks noChangeAspect="1"/>
          </p:cNvPicPr>
          <p:nvPr/>
        </p:nvPicPr>
        <p:blipFill>
          <a:blip r:embed="rId2"/>
          <a:stretch>
            <a:fillRect/>
          </a:stretch>
        </p:blipFill>
        <p:spPr>
          <a:xfrm>
            <a:off x="2435348" y="915437"/>
            <a:ext cx="7321303" cy="5661651"/>
          </a:xfrm>
          <a:prstGeom prst="rect">
            <a:avLst/>
          </a:prstGeom>
        </p:spPr>
      </p:pic>
    </p:spTree>
    <p:extLst>
      <p:ext uri="{BB962C8B-B14F-4D97-AF65-F5344CB8AC3E}">
        <p14:creationId xmlns:p14="http://schemas.microsoft.com/office/powerpoint/2010/main" val="129672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4795" y="258953"/>
            <a:ext cx="8403665"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fontAlgn="auto">
              <a:lnSpc>
                <a:spcPct val="100000"/>
              </a:lnSpc>
              <a:spcBef>
                <a:spcPts val="0"/>
              </a:spcBef>
              <a:spcAft>
                <a:spcPts val="0"/>
              </a:spcAft>
            </a:pP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Geographical distribution of confirmed MERS-CoV cases by reporting country from April 2012 to 27 October 2020</a:t>
            </a:r>
          </a:p>
        </p:txBody>
      </p:sp>
      <p:pic>
        <p:nvPicPr>
          <p:cNvPr id="5" name="Picture 4">
            <a:extLst>
              <a:ext uri="{FF2B5EF4-FFF2-40B4-BE49-F238E27FC236}">
                <a16:creationId xmlns:a16="http://schemas.microsoft.com/office/drawing/2014/main" id="{D8A2417F-6D4E-46A8-85CE-2827AC6056E7}"/>
              </a:ext>
            </a:extLst>
          </p:cNvPr>
          <p:cNvPicPr>
            <a:picLocks noChangeAspect="1"/>
          </p:cNvPicPr>
          <p:nvPr/>
        </p:nvPicPr>
        <p:blipFill>
          <a:blip r:embed="rId2"/>
          <a:stretch>
            <a:fillRect/>
          </a:stretch>
        </p:blipFill>
        <p:spPr>
          <a:xfrm>
            <a:off x="1460750" y="978209"/>
            <a:ext cx="9270499" cy="5523872"/>
          </a:xfrm>
          <a:prstGeom prst="rect">
            <a:avLst/>
          </a:prstGeom>
        </p:spPr>
      </p:pic>
    </p:spTree>
    <p:extLst>
      <p:ext uri="{BB962C8B-B14F-4D97-AF65-F5344CB8AC3E}">
        <p14:creationId xmlns:p14="http://schemas.microsoft.com/office/powerpoint/2010/main" val="77666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4795" y="258953"/>
            <a:ext cx="8403665"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fontAlgn="auto">
              <a:lnSpc>
                <a:spcPct val="100000"/>
              </a:lnSpc>
              <a:spcBef>
                <a:spcPts val="0"/>
              </a:spcBef>
              <a:spcAft>
                <a:spcPts val="0"/>
              </a:spcAft>
            </a:pPr>
            <a:r>
              <a:rPr lang="en-GB" sz="2000"/>
              <a:t>Geographical distribution of cholera cases reported worldwide from August to October 2020 </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721AC3C1-250B-4865-A78B-BF7505EAC009}"/>
              </a:ext>
            </a:extLst>
          </p:cNvPr>
          <p:cNvPicPr>
            <a:picLocks noChangeAspect="1"/>
          </p:cNvPicPr>
          <p:nvPr/>
        </p:nvPicPr>
        <p:blipFill>
          <a:blip r:embed="rId2"/>
          <a:stretch>
            <a:fillRect/>
          </a:stretch>
        </p:blipFill>
        <p:spPr>
          <a:xfrm>
            <a:off x="2236763" y="1036522"/>
            <a:ext cx="7827803" cy="5364483"/>
          </a:xfrm>
          <a:prstGeom prst="rect">
            <a:avLst/>
          </a:prstGeom>
        </p:spPr>
      </p:pic>
    </p:spTree>
    <p:extLst>
      <p:ext uri="{BB962C8B-B14F-4D97-AF65-F5344CB8AC3E}">
        <p14:creationId xmlns:p14="http://schemas.microsoft.com/office/powerpoint/2010/main" val="277684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08295" y="258952"/>
            <a:ext cx="9230165" cy="568345"/>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fontAlgn="auto">
              <a:lnSpc>
                <a:spcPct val="100000"/>
              </a:lnSpc>
              <a:spcBef>
                <a:spcPts val="0"/>
              </a:spcBef>
              <a:spcAft>
                <a:spcPts val="0"/>
              </a:spcAft>
            </a:pPr>
            <a:r>
              <a:rPr lang="en-GB" sz="2000" dirty="0"/>
              <a:t>Geographical distribution of cholera cases reported worldwide in 2020 </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28FCC436-E3D6-47F1-B03E-EDE5C35BBDAE}"/>
              </a:ext>
            </a:extLst>
          </p:cNvPr>
          <p:cNvPicPr>
            <a:picLocks noChangeAspect="1"/>
          </p:cNvPicPr>
          <p:nvPr/>
        </p:nvPicPr>
        <p:blipFill>
          <a:blip r:embed="rId2"/>
          <a:stretch>
            <a:fillRect/>
          </a:stretch>
        </p:blipFill>
        <p:spPr>
          <a:xfrm>
            <a:off x="2484826" y="1080515"/>
            <a:ext cx="7447429" cy="5099538"/>
          </a:xfrm>
          <a:prstGeom prst="rect">
            <a:avLst/>
          </a:prstGeom>
        </p:spPr>
      </p:pic>
    </p:spTree>
    <p:extLst>
      <p:ext uri="{BB962C8B-B14F-4D97-AF65-F5344CB8AC3E}">
        <p14:creationId xmlns:p14="http://schemas.microsoft.com/office/powerpoint/2010/main" val="230839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30 October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1324978"/>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the end of August 2020, Swedish authorities have been performing daily data consolidation leading to data retro-corrections. From week 38, the Swedish Public Health Agency update COVID-19 daily data four times per week, Tuesday to 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p:cNvPicPr>
            <a:picLocks noChangeAspect="1"/>
          </p:cNvPicPr>
          <p:nvPr/>
        </p:nvPicPr>
        <p:blipFill>
          <a:blip r:embed="rId2"/>
          <a:stretch>
            <a:fillRect/>
          </a:stretch>
        </p:blipFill>
        <p:spPr>
          <a:xfrm>
            <a:off x="739224" y="1011511"/>
            <a:ext cx="9902782" cy="4465645"/>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30 October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97032"/>
          </a:xfrm>
          <a:prstGeom prst="rect">
            <a:avLst/>
          </a:prstGeom>
        </p:spPr>
        <p:txBody>
          <a:bodyPr wrap="square">
            <a:spAutoFit/>
          </a:bodyPr>
          <a:lstStyle/>
          <a:p>
            <a:r>
              <a:rPr lang="en-GB" sz="1100" dirty="0"/>
              <a:t>*According to media reports,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1" y="5298561"/>
            <a:ext cx="11196731" cy="124187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the end of August 2020, Swedish authorities have been performing daily data consolidation leading to data retro-corrections. From week 38, the Swedish Public Health Agency update COVID-19 daily data four times per week, Tuesday to Friday. This can result in a decrease of cumulative figures (cases or deaths) and related outputs. </a:t>
            </a:r>
            <a:endParaRPr lang="en-GB" sz="1050" dirty="0"/>
          </a:p>
          <a:p>
            <a:endParaRPr lang="en-GB" sz="2800" dirty="0"/>
          </a:p>
        </p:txBody>
      </p:sp>
      <p:sp>
        <p:nvSpPr>
          <p:cNvPr id="8" name="TextBox 7"/>
          <p:cNvSpPr txBox="1"/>
          <p:nvPr/>
        </p:nvSpPr>
        <p:spPr>
          <a:xfrm>
            <a:off x="454392" y="6122223"/>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6334998"/>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that were previously not reported.</a:t>
            </a:r>
          </a:p>
          <a:p>
            <a:endParaRPr lang="en-GB" sz="1200" dirty="0"/>
          </a:p>
        </p:txBody>
      </p:sp>
      <p:pic>
        <p:nvPicPr>
          <p:cNvPr id="3" name="Picture 2"/>
          <p:cNvPicPr>
            <a:picLocks noChangeAspect="1"/>
          </p:cNvPicPr>
          <p:nvPr/>
        </p:nvPicPr>
        <p:blipFill>
          <a:blip r:embed="rId7"/>
          <a:stretch>
            <a:fillRect/>
          </a:stretch>
        </p:blipFill>
        <p:spPr>
          <a:xfrm>
            <a:off x="1358900" y="696990"/>
            <a:ext cx="9167347" cy="4134002"/>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of 30 October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update COVID-19 daily data four times per week, Tuesdays to Fridays. This can result in a decrease of cumulative figures (cases or deaths) and related outputs. </a:t>
            </a:r>
          </a:p>
          <a:p>
            <a:endParaRPr lang="en-GB" sz="1100" dirty="0"/>
          </a:p>
          <a:p>
            <a:endParaRPr lang="en-GB" sz="1100" dirty="0"/>
          </a:p>
        </p:txBody>
      </p:sp>
      <p:pic>
        <p:nvPicPr>
          <p:cNvPr id="3" name="Picture 2"/>
          <p:cNvPicPr>
            <a:picLocks noChangeAspect="1"/>
          </p:cNvPicPr>
          <p:nvPr/>
        </p:nvPicPr>
        <p:blipFill>
          <a:blip r:embed="rId4"/>
          <a:stretch>
            <a:fillRect/>
          </a:stretch>
        </p:blipFill>
        <p:spPr>
          <a:xfrm>
            <a:off x="1125227" y="1204123"/>
            <a:ext cx="9370547" cy="4225634"/>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30 October 2020</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2"/>
          <a:stretch>
            <a:fillRect/>
          </a:stretch>
        </p:blipFill>
        <p:spPr>
          <a:xfrm>
            <a:off x="2069711" y="720432"/>
            <a:ext cx="7569976" cy="5353794"/>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28 October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E9FE0BA4-1759-4D2E-98CF-41E9A0EBD47D}"/>
              </a:ext>
            </a:extLst>
          </p:cNvPr>
          <p:cNvPicPr>
            <a:picLocks noChangeAspect="1"/>
          </p:cNvPicPr>
          <p:nvPr/>
        </p:nvPicPr>
        <p:blipFill>
          <a:blip r:embed="rId2"/>
          <a:stretch>
            <a:fillRect/>
          </a:stretch>
        </p:blipFill>
        <p:spPr>
          <a:xfrm>
            <a:off x="0" y="1639824"/>
            <a:ext cx="12192000" cy="3578352"/>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28</a:t>
            </a:r>
            <a:r>
              <a:rPr lang="en-GB" altLang="en-US" sz="2000" dirty="0">
                <a:solidFill>
                  <a:prstClr val="black"/>
                </a:solidFill>
              </a:rPr>
              <a:t> October </a:t>
            </a:r>
            <a:r>
              <a:rPr lang="en-GB" sz="2000" dirty="0">
                <a:solidFill>
                  <a:prstClr val="black"/>
                </a:solidFill>
              </a:rPr>
              <a:t>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3" name="Picture 2">
            <a:extLst>
              <a:ext uri="{FF2B5EF4-FFF2-40B4-BE49-F238E27FC236}">
                <a16:creationId xmlns:a16="http://schemas.microsoft.com/office/drawing/2014/main" id="{C3DC0891-3FA2-48E1-9811-0CF0AADEE8E0}"/>
              </a:ext>
            </a:extLst>
          </p:cNvPr>
          <p:cNvPicPr>
            <a:picLocks noChangeAspect="1"/>
          </p:cNvPicPr>
          <p:nvPr/>
        </p:nvPicPr>
        <p:blipFill>
          <a:blip r:embed="rId2"/>
          <a:stretch>
            <a:fillRect/>
          </a:stretch>
        </p:blipFill>
        <p:spPr>
          <a:xfrm>
            <a:off x="1511681" y="1462768"/>
            <a:ext cx="9168638" cy="4823732"/>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of 28</a:t>
            </a:r>
            <a:r>
              <a:rPr lang="en-GB" altLang="en-US" sz="2000" dirty="0">
                <a:solidFill>
                  <a:prstClr val="black"/>
                </a:solidFill>
              </a:rPr>
              <a:t> October </a:t>
            </a:r>
            <a:r>
              <a:rPr lang="en-GB" sz="2000" dirty="0"/>
              <a:t>2020</a:t>
            </a:r>
            <a:br>
              <a:rPr lang="en-GB" sz="2000" dirty="0">
                <a:solidFill>
                  <a:srgbClr val="002060"/>
                </a:solidFill>
              </a:rPr>
            </a:br>
            <a:endParaRPr lang="en-GB" sz="2000" dirty="0">
              <a:solidFill>
                <a:srgbClr val="002060"/>
              </a:solidFill>
            </a:endParaRPr>
          </a:p>
        </p:txBody>
      </p:sp>
      <p:pic>
        <p:nvPicPr>
          <p:cNvPr id="3" name="Picture 2">
            <a:extLst>
              <a:ext uri="{FF2B5EF4-FFF2-40B4-BE49-F238E27FC236}">
                <a16:creationId xmlns:a16="http://schemas.microsoft.com/office/drawing/2014/main" id="{5B38BD35-953D-4100-B620-4662D4FB10ED}"/>
              </a:ext>
            </a:extLst>
          </p:cNvPr>
          <p:cNvPicPr>
            <a:picLocks noChangeAspect="1"/>
          </p:cNvPicPr>
          <p:nvPr/>
        </p:nvPicPr>
        <p:blipFill>
          <a:blip r:embed="rId2"/>
          <a:stretch>
            <a:fillRect/>
          </a:stretch>
        </p:blipFill>
        <p:spPr>
          <a:xfrm>
            <a:off x="2209774" y="1069163"/>
            <a:ext cx="7218830" cy="5578187"/>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1904" y="111569"/>
            <a:ext cx="9235463" cy="6518128"/>
          </a:xfrm>
          <a:prstGeom prst="rect">
            <a:avLst/>
          </a:prstGeom>
        </p:spPr>
      </p:pic>
    </p:spTree>
    <p:extLst>
      <p:ext uri="{BB962C8B-B14F-4D97-AF65-F5344CB8AC3E}">
        <p14:creationId xmlns:p14="http://schemas.microsoft.com/office/powerpoint/2010/main" val="3480667153"/>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schemas.microsoft.com/sharepoint/v3"/>
    <ds:schemaRef ds:uri="http://schemas.microsoft.com/office/2006/documentManagement/types"/>
    <ds:schemaRef ds:uri="http://purl.org/dc/elements/1.1/"/>
    <ds:schemaRef ds:uri="http://schemas.microsoft.com/office/2006/metadata/properties"/>
    <ds:schemaRef ds:uri="http://www.w3.org/XML/1998/namespace"/>
    <ds:schemaRef ds:uri="d23a570b-d7a9-49ca-a34c-8afb8206b4bf"/>
    <ds:schemaRef ds:uri="http://schemas.microsoft.com/office/infopath/2007/PartnerControls"/>
    <ds:schemaRef ds:uri="http://schemas.openxmlformats.org/package/2006/metadata/core-properties"/>
    <ds:schemaRef ds:uri="376727eb-354b-45e4-998d-f84ea079474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25557</TotalTime>
  <Words>989</Words>
  <Application>Microsoft Office PowerPoint</Application>
  <PresentationFormat>Widescreen</PresentationFormat>
  <Paragraphs>37</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vt:lpstr>
      <vt:lpstr>Tahoma</vt:lpstr>
      <vt:lpstr>Theme_ECDC</vt:lpstr>
      <vt:lpstr>Reusable maps and graphs from ECDC Communicable Disease Threats Report   Week 44, 2020 </vt:lpstr>
      <vt:lpstr>Distribution of COVID-19 cases* in accordance with the applied case definitions in the affected countries, as of 30 October 2020</vt:lpstr>
      <vt:lpstr>Distribution of COVID-19 deaths* worldwide, as of 30 October 2020 </vt:lpstr>
      <vt:lpstr>Distribution of laboratory-confirmed cases* of COVID-19 in the EU/EEA and the UK, as of 30 October 2020</vt:lpstr>
      <vt:lpstr>Geographic distribution of 14-day cumulative number of reported COVID-19 cases per 100 000 population, worldwide, as of 30 October 2020</vt:lpstr>
      <vt:lpstr>Ebola virus disease case distribution in Equateur Province,  Democratic Republic of the Congo, as of 28 October 2020</vt:lpstr>
      <vt:lpstr>Distribution of confirmed and probable cases of Ebola virus disease by week of reporting in Equateur Province, Democratic Republic of the Congo,  as of 28 October 2020</vt:lpstr>
      <vt:lpstr>PowerPoint Presentation</vt:lpstr>
      <vt:lpstr>PowerPoint Presentation</vt:lpstr>
      <vt:lpstr>PowerPoint Presentation</vt:lpstr>
      <vt:lpstr>PowerPoint Presentation</vt:lpstr>
      <vt:lpstr>PowerPoint Presentation</vt:lpstr>
      <vt:lpstr>PowerPoint Presentation</vt:lpstr>
      <vt:lpstr>Geographical distribution of confirmed MERS-CoV cases by probable region of infection and exposure, from 1 January 2020 to 27 October 2020</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2069</cp:revision>
  <cp:lastPrinted>2017-03-24T07:50:18Z</cp:lastPrinted>
  <dcterms:created xsi:type="dcterms:W3CDTF">2015-11-05T13:02:54Z</dcterms:created>
  <dcterms:modified xsi:type="dcterms:W3CDTF">2020-10-30T13:05:25Z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