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334" r:id="rId12"/>
    <p:sldId id="332" r:id="rId13"/>
    <p:sldId id="259" r:id="rId14"/>
    <p:sldId id="337" r:id="rId15"/>
    <p:sldId id="338" r:id="rId16"/>
    <p:sldId id="262"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662" autoAdjust="0"/>
  </p:normalViewPr>
  <p:slideViewPr>
    <p:cSldViewPr snapToGrid="0">
      <p:cViewPr varScale="1">
        <p:scale>
          <a:sx n="75" d="100"/>
          <a:sy n="75" d="100"/>
        </p:scale>
        <p:origin x="946"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43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59" y="146863"/>
            <a:ext cx="7740282" cy="790606"/>
          </a:xfrm>
        </p:spPr>
        <p:txBody>
          <a:bodyPr>
            <a:normAutofit/>
          </a:bodyPr>
          <a:lstStyle/>
          <a:p>
            <a:pPr algn="ctr"/>
            <a:r>
              <a:rPr lang="en-GB" sz="2200" dirty="0"/>
              <a:t>Geographical distribution of dengue cases</a:t>
            </a:r>
            <a:br>
              <a:rPr lang="en-GB" sz="2200" dirty="0"/>
            </a:br>
            <a:r>
              <a:rPr lang="en-GB" sz="2200" dirty="0"/>
              <a:t>reported worldwide, August to October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FC043D0-9482-41BD-BE6A-9672BEA76C1A}"/>
              </a:ext>
            </a:extLst>
          </p:cNvPr>
          <p:cNvPicPr>
            <a:picLocks noChangeAspect="1"/>
          </p:cNvPicPr>
          <p:nvPr/>
        </p:nvPicPr>
        <p:blipFill rotWithShape="1">
          <a:blip r:embed="rId2">
            <a:extLst>
              <a:ext uri="{28A0092B-C50C-407E-A947-70E740481C1C}">
                <a14:useLocalDpi xmlns:a14="http://schemas.microsoft.com/office/drawing/2010/main" val="0"/>
              </a:ext>
            </a:extLst>
          </a:blip>
          <a:srcRect t="8440" b="19394"/>
          <a:stretch/>
        </p:blipFill>
        <p:spPr>
          <a:xfrm>
            <a:off x="1567867" y="1189140"/>
            <a:ext cx="9056266" cy="5050173"/>
          </a:xfrm>
          <a:prstGeom prst="rect">
            <a:avLst/>
          </a:prstGeom>
        </p:spPr>
      </p:pic>
    </p:spTree>
    <p:extLst>
      <p:ext uri="{BB962C8B-B14F-4D97-AF65-F5344CB8AC3E}">
        <p14:creationId xmlns:p14="http://schemas.microsoft.com/office/powerpoint/2010/main" val="166656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267D9-4BB2-4EA1-94F8-43AE29D595F6}"/>
              </a:ext>
            </a:extLst>
          </p:cNvPr>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a:extLst>
              <a:ext uri="{FF2B5EF4-FFF2-40B4-BE49-F238E27FC236}">
                <a16:creationId xmlns:a16="http://schemas.microsoft.com/office/drawing/2014/main" id="{2A27EEC3-666B-468D-A780-871D90D820A0}"/>
              </a:ext>
            </a:extLst>
          </p:cNvPr>
          <p:cNvSpPr txBox="1">
            <a:spLocks/>
          </p:cNvSpPr>
          <p:nvPr/>
        </p:nvSpPr>
        <p:spPr>
          <a:xfrm>
            <a:off x="2225859" y="163641"/>
            <a:ext cx="7740282" cy="792000"/>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200" dirty="0"/>
              <a:t>Geographical distribution of dengue cases</a:t>
            </a:r>
          </a:p>
          <a:p>
            <a:pPr algn="ctr"/>
            <a:r>
              <a:rPr lang="en-GB" sz="2200" dirty="0"/>
              <a:t>reported worldwide, January to October 2021</a:t>
            </a:r>
          </a:p>
        </p:txBody>
      </p:sp>
      <p:pic>
        <p:nvPicPr>
          <p:cNvPr id="4" name="Picture 3">
            <a:extLst>
              <a:ext uri="{FF2B5EF4-FFF2-40B4-BE49-F238E27FC236}">
                <a16:creationId xmlns:a16="http://schemas.microsoft.com/office/drawing/2014/main" id="{557EE287-25C4-40C0-BF0E-1670D88038BB}"/>
              </a:ext>
            </a:extLst>
          </p:cNvPr>
          <p:cNvPicPr>
            <a:picLocks noChangeAspect="1"/>
          </p:cNvPicPr>
          <p:nvPr/>
        </p:nvPicPr>
        <p:blipFill rotWithShape="1">
          <a:blip r:embed="rId2">
            <a:extLst>
              <a:ext uri="{28A0092B-C50C-407E-A947-70E740481C1C}">
                <a14:useLocalDpi xmlns:a14="http://schemas.microsoft.com/office/drawing/2010/main" val="0"/>
              </a:ext>
            </a:extLst>
          </a:blip>
          <a:srcRect t="7509" b="17939"/>
          <a:stretch/>
        </p:blipFill>
        <p:spPr>
          <a:xfrm>
            <a:off x="1758427" y="1191236"/>
            <a:ext cx="8839078" cy="5092117"/>
          </a:xfrm>
          <a:prstGeom prst="rect">
            <a:avLst/>
          </a:prstGeom>
        </p:spPr>
      </p:pic>
    </p:spTree>
    <p:extLst>
      <p:ext uri="{BB962C8B-B14F-4D97-AF65-F5344CB8AC3E}">
        <p14:creationId xmlns:p14="http://schemas.microsoft.com/office/powerpoint/2010/main" val="294541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42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7" name="Content Placeholder 2">
            <a:extLst>
              <a:ext uri="{FF2B5EF4-FFF2-40B4-BE49-F238E27FC236}">
                <a16:creationId xmlns:a16="http://schemas.microsoft.com/office/drawing/2014/main" id="{DF309968-80E2-40C5-9E3E-C636DD5BCADF}"/>
              </a:ext>
            </a:extLst>
          </p:cNvPr>
          <p:cNvPicPr>
            <a:picLocks/>
          </p:cNvPicPr>
          <p:nvPr/>
        </p:nvPicPr>
        <p:blipFill>
          <a:blip r:embed="rId3" cstate="print"/>
          <a:stretch>
            <a:fillRect/>
          </a:stretch>
        </p:blipFill>
        <p:spPr>
          <a:xfrm>
            <a:off x="277996" y="130054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42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6" name="Content Placeholder 2">
            <a:extLst>
              <a:ext uri="{FF2B5EF4-FFF2-40B4-BE49-F238E27FC236}">
                <a16:creationId xmlns:a16="http://schemas.microsoft.com/office/drawing/2014/main" id="{BF0F5E52-E62D-42B2-B6C1-5DB435C889B0}"/>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42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85369720-369C-45C2-BA95-BED541CE13DE}"/>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2">
            <a:extLst>
              <a:ext uri="{FF2B5EF4-FFF2-40B4-BE49-F238E27FC236}">
                <a16:creationId xmlns:a16="http://schemas.microsoft.com/office/drawing/2014/main" id="{71EBC8DC-D7B1-4355-B1A4-66CF77C61AF9}"/>
              </a:ext>
            </a:extLst>
          </p:cNvPr>
          <p:cNvPicPr>
            <a:picLocks/>
          </p:cNvPicPr>
          <p:nvPr/>
        </p:nvPicPr>
        <p:blipFill>
          <a:blip r:embed="rId3" cstate="print"/>
          <a:stretch>
            <a:fillRect/>
          </a:stretch>
        </p:blipFill>
        <p:spPr>
          <a:xfrm>
            <a:off x="1977830" y="685800"/>
            <a:ext cx="7772400" cy="5486400"/>
          </a:xfrm>
          <a:prstGeom prst="rect">
            <a:avLst/>
          </a:prstGeom>
        </p:spPr>
      </p:pic>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41 to week 42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05F6C3-A982-469A-A8F9-3EE98C0D984A}"/>
              </a:ext>
            </a:extLst>
          </p:cNvPr>
          <p:cNvSpPr>
            <a:spLocks noGrp="1"/>
          </p:cNvSpPr>
          <p:nvPr>
            <p:ph type="sldNum" sz="quarter" idx="12"/>
          </p:nvPr>
        </p:nvSpPr>
        <p:spPr/>
        <p:txBody>
          <a:bodyPr/>
          <a:lstStyle/>
          <a:p>
            <a:fld id="{F9E29A8E-A0F1-419A-8E8B-A78BF9C70DE8}" type="slidenum">
              <a:rPr lang="en-GB" smtClean="0"/>
              <a:pPr/>
              <a:t>6</a:t>
            </a:fld>
            <a:endParaRPr lang="en-GB" dirty="0"/>
          </a:p>
        </p:txBody>
      </p:sp>
      <p:sp>
        <p:nvSpPr>
          <p:cNvPr id="3" name="TextBox 2">
            <a:extLst>
              <a:ext uri="{FF2B5EF4-FFF2-40B4-BE49-F238E27FC236}">
                <a16:creationId xmlns:a16="http://schemas.microsoft.com/office/drawing/2014/main" id="{EE1E985E-9C87-4877-8992-88734AEC9F5F}"/>
              </a:ext>
            </a:extLst>
          </p:cNvPr>
          <p:cNvSpPr txBox="1"/>
          <p:nvPr/>
        </p:nvSpPr>
        <p:spPr>
          <a:xfrm>
            <a:off x="558800" y="281493"/>
            <a:ext cx="10443845" cy="341632"/>
          </a:xfrm>
          <a:prstGeom prst="rect">
            <a:avLst/>
          </a:prstGeom>
          <a:noFill/>
        </p:spPr>
        <p:txBody>
          <a:bodyPr wrap="square" rtlCol="0">
            <a:spAutoFit/>
          </a:bodyPr>
          <a:lstStyle/>
          <a:p>
            <a:r>
              <a:rPr lang="en-GB" sz="1800" b="1" dirty="0">
                <a:ea typeface="Tahoma" panose="020B0604030504040204" pitchFamily="34" charset="0"/>
                <a:cs typeface="Tahoma" panose="020B0604030504040204" pitchFamily="34" charset="0"/>
              </a:rPr>
              <a:t>Distribution of human West Nile virus infections by affected areas, as of 28 October 2021</a:t>
            </a:r>
          </a:p>
        </p:txBody>
      </p:sp>
      <p:pic>
        <p:nvPicPr>
          <p:cNvPr id="5" name="Picture 4">
            <a:extLst>
              <a:ext uri="{FF2B5EF4-FFF2-40B4-BE49-F238E27FC236}">
                <a16:creationId xmlns:a16="http://schemas.microsoft.com/office/drawing/2014/main" id="{10E1D700-66C8-4B74-96C1-98EDDCFB6530}"/>
              </a:ext>
            </a:extLst>
          </p:cNvPr>
          <p:cNvPicPr>
            <a:picLocks noChangeAspect="1"/>
          </p:cNvPicPr>
          <p:nvPr/>
        </p:nvPicPr>
        <p:blipFill>
          <a:blip r:embed="rId2"/>
          <a:stretch>
            <a:fillRect/>
          </a:stretch>
        </p:blipFill>
        <p:spPr>
          <a:xfrm>
            <a:off x="1871446" y="608264"/>
            <a:ext cx="8449107" cy="5966625"/>
          </a:xfrm>
          <a:prstGeom prst="rect">
            <a:avLst/>
          </a:prstGeom>
        </p:spPr>
      </p:pic>
    </p:spTree>
    <p:extLst>
      <p:ext uri="{BB962C8B-B14F-4D97-AF65-F5344CB8AC3E}">
        <p14:creationId xmlns:p14="http://schemas.microsoft.com/office/powerpoint/2010/main" val="146597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AB8FA3-2C7A-4DD2-B6E0-996223E7EC07}"/>
              </a:ext>
            </a:extLst>
          </p:cNvPr>
          <p:cNvSpPr>
            <a:spLocks noGrp="1"/>
          </p:cNvSpPr>
          <p:nvPr>
            <p:ph type="sldNum" sz="quarter" idx="12"/>
          </p:nvPr>
        </p:nvSpPr>
        <p:spPr/>
        <p:txBody>
          <a:bodyPr/>
          <a:lstStyle/>
          <a:p>
            <a:fld id="{F9E29A8E-A0F1-419A-8E8B-A78BF9C70DE8}" type="slidenum">
              <a:rPr lang="en-GB" smtClean="0"/>
              <a:pPr/>
              <a:t>7</a:t>
            </a:fld>
            <a:endParaRPr lang="en-GB" dirty="0"/>
          </a:p>
        </p:txBody>
      </p:sp>
      <p:sp>
        <p:nvSpPr>
          <p:cNvPr id="7" name="TextBox 6">
            <a:extLst>
              <a:ext uri="{FF2B5EF4-FFF2-40B4-BE49-F238E27FC236}">
                <a16:creationId xmlns:a16="http://schemas.microsoft.com/office/drawing/2014/main" id="{D38F2CFF-69A1-47DB-A2FB-D44C44B802D7}"/>
              </a:ext>
            </a:extLst>
          </p:cNvPr>
          <p:cNvSpPr txBox="1"/>
          <p:nvPr/>
        </p:nvSpPr>
        <p:spPr>
          <a:xfrm>
            <a:off x="843281" y="108773"/>
            <a:ext cx="10322560" cy="590931"/>
          </a:xfrm>
          <a:prstGeom prst="rect">
            <a:avLst/>
          </a:prstGeom>
          <a:noFill/>
        </p:spPr>
        <p:txBody>
          <a:bodyPr wrap="square" rtlCol="0">
            <a:spAutoFit/>
          </a:bodyPr>
          <a:lstStyle/>
          <a:p>
            <a:pPr algn="ctr"/>
            <a:r>
              <a:rPr lang="en-GB" sz="1800" b="1" dirty="0">
                <a:ea typeface="Tahoma" panose="020B0604030504040204" pitchFamily="34" charset="0"/>
                <a:cs typeface="Tahoma" panose="020B0604030504040204" pitchFamily="34" charset="0"/>
              </a:rPr>
              <a:t>Distribution of West Nile virus infections among humans and outbreaks among equids and/or birds in </a:t>
            </a:r>
            <a:r>
              <a:rPr lang="en-GB" sz="1800" b="1">
                <a:ea typeface="Tahoma" panose="020B0604030504040204" pitchFamily="34" charset="0"/>
                <a:cs typeface="Tahoma" panose="020B0604030504040204" pitchFamily="34" charset="0"/>
              </a:rPr>
              <a:t>the EU, </a:t>
            </a:r>
            <a:r>
              <a:rPr lang="en-GB" sz="1800" b="1" dirty="0">
                <a:ea typeface="Tahoma" panose="020B0604030504040204" pitchFamily="34" charset="0"/>
                <a:cs typeface="Tahoma" panose="020B0604030504040204" pitchFamily="34" charset="0"/>
              </a:rPr>
              <a:t>as of 28 October 2021</a:t>
            </a:r>
          </a:p>
        </p:txBody>
      </p:sp>
      <p:pic>
        <p:nvPicPr>
          <p:cNvPr id="6" name="Picture 5">
            <a:extLst>
              <a:ext uri="{FF2B5EF4-FFF2-40B4-BE49-F238E27FC236}">
                <a16:creationId xmlns:a16="http://schemas.microsoft.com/office/drawing/2014/main" id="{49EF844E-3D57-4A20-B31A-AF92510231DB}"/>
              </a:ext>
            </a:extLst>
          </p:cNvPr>
          <p:cNvPicPr>
            <a:picLocks noChangeAspect="1"/>
          </p:cNvPicPr>
          <p:nvPr/>
        </p:nvPicPr>
        <p:blipFill>
          <a:blip r:embed="rId2"/>
          <a:stretch>
            <a:fillRect/>
          </a:stretch>
        </p:blipFill>
        <p:spPr>
          <a:xfrm>
            <a:off x="1907790" y="632911"/>
            <a:ext cx="8400980" cy="5932638"/>
          </a:xfrm>
          <a:prstGeom prst="rect">
            <a:avLst/>
          </a:prstGeom>
        </p:spPr>
      </p:pic>
    </p:spTree>
    <p:extLst>
      <p:ext uri="{BB962C8B-B14F-4D97-AF65-F5344CB8AC3E}">
        <p14:creationId xmlns:p14="http://schemas.microsoft.com/office/powerpoint/2010/main" val="192261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54818" y="143993"/>
            <a:ext cx="7882364" cy="751909"/>
          </a:xfrm>
        </p:spPr>
        <p:txBody>
          <a:bodyPr>
            <a:noAutofit/>
          </a:bodyPr>
          <a:lstStyle/>
          <a:p>
            <a:pPr algn="ctr"/>
            <a:r>
              <a:rPr lang="en-GB" sz="2200" dirty="0"/>
              <a:t>Geographical distribution of chikungunya cases reported worldwide, August to October 2021</a:t>
            </a:r>
          </a:p>
        </p:txBody>
      </p:sp>
      <p:pic>
        <p:nvPicPr>
          <p:cNvPr id="7" name="Picture 6">
            <a:extLst>
              <a:ext uri="{FF2B5EF4-FFF2-40B4-BE49-F238E27FC236}">
                <a16:creationId xmlns:a16="http://schemas.microsoft.com/office/drawing/2014/main" id="{67495016-BA4A-457E-B1C4-1A000EC7BBBE}"/>
              </a:ext>
            </a:extLst>
          </p:cNvPr>
          <p:cNvPicPr>
            <a:picLocks noChangeAspect="1"/>
          </p:cNvPicPr>
          <p:nvPr/>
        </p:nvPicPr>
        <p:blipFill rotWithShape="1">
          <a:blip r:embed="rId2">
            <a:extLst>
              <a:ext uri="{28A0092B-C50C-407E-A947-70E740481C1C}">
                <a14:useLocalDpi xmlns:a14="http://schemas.microsoft.com/office/drawing/2010/main" val="0"/>
              </a:ext>
            </a:extLst>
          </a:blip>
          <a:srcRect t="17492" b="5577"/>
          <a:stretch/>
        </p:blipFill>
        <p:spPr>
          <a:xfrm>
            <a:off x="1658470" y="1156165"/>
            <a:ext cx="8875059" cy="5275920"/>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110-1950-4BAD-87CD-6EC1B336068D}"/>
              </a:ext>
            </a:extLst>
          </p:cNvPr>
          <p:cNvSpPr>
            <a:spLocks noGrp="1"/>
          </p:cNvSpPr>
          <p:nvPr>
            <p:ph type="title"/>
          </p:nvPr>
        </p:nvSpPr>
        <p:spPr>
          <a:xfrm>
            <a:off x="2154000" y="114879"/>
            <a:ext cx="7884000" cy="764245"/>
          </a:xfrm>
        </p:spPr>
        <p:txBody>
          <a:bodyPr vert="horz" lIns="91440" tIns="45720" rIns="91440" bIns="45720" rtlCol="0" anchor="ctr">
            <a:noAutofit/>
          </a:bodyPr>
          <a:lstStyle/>
          <a:p>
            <a:pPr algn="ctr"/>
            <a:r>
              <a:rPr lang="en-GB" sz="2200" dirty="0"/>
              <a:t>Geographical distribution of chikungunya cases reported worldwide, January to October 2021</a:t>
            </a:r>
          </a:p>
        </p:txBody>
      </p:sp>
      <p:sp>
        <p:nvSpPr>
          <p:cNvPr id="5" name="Slide Number Placeholder 4">
            <a:extLst>
              <a:ext uri="{FF2B5EF4-FFF2-40B4-BE49-F238E27FC236}">
                <a16:creationId xmlns:a16="http://schemas.microsoft.com/office/drawing/2014/main" id="{9DBC7B0D-489F-4939-802E-465E74C6897D}"/>
              </a:ext>
            </a:extLst>
          </p:cNvPr>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6" name="Picture 5">
            <a:extLst>
              <a:ext uri="{FF2B5EF4-FFF2-40B4-BE49-F238E27FC236}">
                <a16:creationId xmlns:a16="http://schemas.microsoft.com/office/drawing/2014/main" id="{AF1F7107-1540-4A65-AB6B-DE64DB4F09CB}"/>
              </a:ext>
            </a:extLst>
          </p:cNvPr>
          <p:cNvPicPr>
            <a:picLocks noChangeAspect="1"/>
          </p:cNvPicPr>
          <p:nvPr/>
        </p:nvPicPr>
        <p:blipFill rotWithShape="1">
          <a:blip r:embed="rId2">
            <a:extLst>
              <a:ext uri="{28A0092B-C50C-407E-A947-70E740481C1C}">
                <a14:useLocalDpi xmlns:a14="http://schemas.microsoft.com/office/drawing/2010/main" val="0"/>
              </a:ext>
            </a:extLst>
          </a:blip>
          <a:srcRect t="18715" b="3487"/>
          <a:stretch/>
        </p:blipFill>
        <p:spPr>
          <a:xfrm>
            <a:off x="1658470" y="1140148"/>
            <a:ext cx="8875059" cy="5335398"/>
          </a:xfrm>
          <a:prstGeom prst="rect">
            <a:avLst/>
          </a:prstGeom>
        </p:spPr>
      </p:pic>
    </p:spTree>
    <p:extLst>
      <p:ext uri="{BB962C8B-B14F-4D97-AF65-F5344CB8AC3E}">
        <p14:creationId xmlns:p14="http://schemas.microsoft.com/office/powerpoint/2010/main" val="848624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purl.org/dc/elements/1.1/"/>
    <ds:schemaRef ds:uri="http://purl.org/dc/dcmitype/"/>
    <ds:schemaRef ds:uri="http://schemas.microsoft.com/office/2006/documentManagement/types"/>
    <ds:schemaRef ds:uri="http://www.w3.org/XML/1998/namespace"/>
    <ds:schemaRef ds:uri="d23a570b-d7a9-49ca-a34c-8afb8206b4bf"/>
    <ds:schemaRef ds:uri="http://purl.org/dc/terms/"/>
    <ds:schemaRef ds:uri="http://schemas.microsoft.com/office/infopath/2007/PartnerControls"/>
    <ds:schemaRef ds:uri="http://schemas.openxmlformats.org/package/2006/metadata/core-properties"/>
    <ds:schemaRef ds:uri="376727eb-354b-45e4-998d-f84ea079474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28145</TotalTime>
  <Words>365</Words>
  <Application>Microsoft Office PowerPoint</Application>
  <PresentationFormat>Widescreen</PresentationFormat>
  <Paragraphs>28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43 2021 </vt:lpstr>
      <vt:lpstr>Distribution of COVID-19 cases worldwide, in accordance with the applied case definitions in the affected countries, as of week 42 2021</vt:lpstr>
      <vt:lpstr>Distribution of COVID-19 deaths worldwide, as of week 42 2021 </vt:lpstr>
      <vt:lpstr>Distribution of laboratory-confirmed cases of COVID-19  in the EU/EEA, as of week 42 2021</vt:lpstr>
      <vt:lpstr>Geographical distribution of 14-day cumulative number of reported COVID-19 cases  per 100 000 population, worldwide, week 41 to week 42 2021</vt:lpstr>
      <vt:lpstr>PowerPoint Presentation</vt:lpstr>
      <vt:lpstr>PowerPoint Presentation</vt:lpstr>
      <vt:lpstr>Geographical distribution of chikungunya cases reported worldwide, August to October 2021</vt:lpstr>
      <vt:lpstr>Geographical distribution of chikungunya cases reported worldwide, January to October 2021</vt:lpstr>
      <vt:lpstr>Geographical distribution of dengue cases reported worldwide, August to October 2021</vt:lpstr>
      <vt:lpstr>PowerPoint Presentation</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Tracy Stefanucci Hellstrom</cp:lastModifiedBy>
  <cp:revision>2194</cp:revision>
  <cp:lastPrinted>2017-03-24T07:50:18Z</cp:lastPrinted>
  <dcterms:created xsi:type="dcterms:W3CDTF">2015-11-05T13:02:54Z</dcterms:created>
  <dcterms:modified xsi:type="dcterms:W3CDTF">2021-10-29T11:33:51Z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