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5"/>
  </p:notesMasterIdLst>
  <p:handoutMasterIdLst>
    <p:handoutMasterId r:id="rId16"/>
  </p:handoutMasterIdLst>
  <p:sldIdLst>
    <p:sldId id="256" r:id="rId7"/>
    <p:sldId id="267" r:id="rId8"/>
    <p:sldId id="280" r:id="rId9"/>
    <p:sldId id="268" r:id="rId10"/>
    <p:sldId id="294" r:id="rId11"/>
    <p:sldId id="298" r:id="rId12"/>
    <p:sldId id="300" r:id="rId13"/>
    <p:sldId id="301" r:id="rId14"/>
  </p:sldIdLst>
  <p:sldSz cx="12192000" cy="6858000"/>
  <p:notesSz cx="7010400" cy="9296400"/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1" autoAdjust="0"/>
    <p:restoredTop sz="91026" autoAdjust="0"/>
  </p:normalViewPr>
  <p:slideViewPr>
    <p:cSldViewPr snapToGrid="0">
      <p:cViewPr varScale="1">
        <p:scale>
          <a:sx n="105" d="100"/>
          <a:sy n="105" d="100"/>
        </p:scale>
        <p:origin x="252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892" y="10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 dirty="0" smtClean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2019</a:t>
            </a:r>
            <a:endParaRPr lang="en-GB" sz="800" kern="1200" dirty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C71EB-E3AF-4F5A-ACD6-510F33677DF7}" type="datetime1">
              <a:rPr lang="en-GB" smtClean="0"/>
              <a:t>25/10/2019</a:t>
            </a:fld>
            <a:r>
              <a:rPr lang="en-GB" sz="1200" kern="0" smtClean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200" kern="0" dirty="0" smtClean="0">
                <a:solidFill>
                  <a:prstClr val="white"/>
                </a:solidFill>
                <a:ea typeface="+mn-ea"/>
              </a:rPr>
              <a:t>39, 2018</a:t>
            </a:r>
            <a:r>
              <a:rPr lang="en-GB" sz="1200" b="0" kern="0" dirty="0" smtClean="0">
                <a:solidFill>
                  <a:prstClr val="white"/>
                </a:solidFill>
                <a:ea typeface="+mn-ea"/>
              </a:rPr>
              <a:t/>
            </a:r>
            <a:br>
              <a:rPr lang="en-GB" sz="1200" b="0" kern="0" dirty="0" smtClean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 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 dirty="0" smtClean="0">
                <a:solidFill>
                  <a:schemeClr val="tx1"/>
                </a:solidFill>
              </a:rPr>
              <a:t>Week 39, 2018</a:t>
            </a:r>
            <a:br>
              <a:rPr lang="en-GB" kern="0" dirty="0" smtClean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solidFill>
                  <a:prstClr val="white"/>
                </a:solidFill>
                <a:ea typeface="+mn-ea"/>
              </a:rPr>
              <a:t>Reusable maps and graphs from ECDC Communicable Disease Threats Report</a:t>
            </a:r>
            <a:br>
              <a:rPr lang="en-GB" sz="23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800" kern="0" dirty="0" smtClean="0">
                <a:solidFill>
                  <a:prstClr val="white"/>
                </a:solidFill>
                <a:ea typeface="+mn-ea"/>
              </a:rPr>
              <a:t>43, </a:t>
            </a:r>
            <a:r>
              <a:rPr lang="en-GB" sz="1800" kern="0" dirty="0">
                <a:solidFill>
                  <a:prstClr val="white"/>
                </a:solidFill>
                <a:ea typeface="+mn-ea"/>
              </a:rPr>
              <a:t>2019</a:t>
            </a:r>
            <a:r>
              <a:rPr lang="en-GB" sz="1800" b="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b="0" kern="0" dirty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/>
            </a:r>
            <a:b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free to translate, provided the content is not altered and the source is acknowledged. </a:t>
            </a:r>
          </a:p>
        </p:txBody>
      </p:sp>
    </p:spTree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71600" y="137918"/>
            <a:ext cx="9787581" cy="702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GB" sz="1400" dirty="0" smtClean="0">
                <a:solidFill>
                  <a:prstClr val="black"/>
                </a:solidFill>
                <a:ea typeface="+mn-ea"/>
                <a:cs typeface="+mn-cs"/>
              </a:rPr>
              <a:t>Distribution of confirmed and probable cases of Ebola virus disease by week of reporting, Democratic Republic of the Congo and Uganda, as of </a:t>
            </a:r>
            <a:r>
              <a:rPr lang="en-GB" sz="1400" dirty="0" smtClean="0">
                <a:solidFill>
                  <a:prstClr val="black"/>
                </a:solidFill>
                <a:ea typeface="+mn-ea"/>
                <a:cs typeface="+mn-cs"/>
              </a:rPr>
              <a:t>23</a:t>
            </a:r>
            <a:r>
              <a:rPr lang="en-GB" sz="1400" dirty="0" smtClean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en-GB" sz="1400" dirty="0" smtClean="0">
                <a:solidFill>
                  <a:prstClr val="black"/>
                </a:solidFill>
                <a:ea typeface="+mn-ea"/>
                <a:cs typeface="+mn-cs"/>
              </a:rPr>
              <a:t>October 2019</a:t>
            </a:r>
            <a:r>
              <a:rPr lang="en-GB" sz="1400" b="0" dirty="0" smtClean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en-GB" sz="1400" b="0" dirty="0" smtClean="0">
                <a:solidFill>
                  <a:srgbClr val="FF0000"/>
                </a:solidFill>
                <a:ea typeface="+mn-ea"/>
                <a:cs typeface="+mn-cs"/>
              </a:rPr>
            </a:br>
            <a:endParaRPr lang="en-GB" sz="14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87" t="2393" r="6692" b="7384"/>
          <a:stretch/>
        </p:blipFill>
        <p:spPr>
          <a:xfrm>
            <a:off x="1104370" y="672153"/>
            <a:ext cx="9155198" cy="58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1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602" y="150957"/>
            <a:ext cx="10354188" cy="486278"/>
          </a:xfrm>
        </p:spPr>
        <p:txBody>
          <a:bodyPr>
            <a:normAutofit/>
          </a:bodyPr>
          <a:lstStyle/>
          <a:p>
            <a:r>
              <a:rPr lang="en-GB" altLang="en-US" sz="1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Ebola Virus Disease </a:t>
            </a:r>
            <a:r>
              <a:rPr lang="en-GB" altLang="en-US" sz="1800" dirty="0" smtClean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case </a:t>
            </a:r>
            <a:r>
              <a:rPr lang="en-GB" altLang="en-US" sz="1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distribution in DRC </a:t>
            </a:r>
            <a:r>
              <a:rPr lang="en-GB" altLang="en-US" sz="1800" dirty="0" smtClean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and Uganda as </a:t>
            </a:r>
            <a:r>
              <a:rPr lang="en-GB" altLang="en-US" sz="1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of </a:t>
            </a:r>
            <a:r>
              <a:rPr lang="en-GB" altLang="en-US" sz="1800" dirty="0" smtClean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23</a:t>
            </a:r>
            <a:r>
              <a:rPr lang="en-GB" altLang="en-US" sz="1800" dirty="0" smtClean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altLang="en-US" sz="1800" dirty="0" smtClean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October</a:t>
            </a:r>
            <a:r>
              <a:rPr lang="en-GB" sz="1800" dirty="0" smtClean="0">
                <a:solidFill>
                  <a:prstClr val="black"/>
                </a:solidFill>
              </a:rPr>
              <a:t> </a:t>
            </a:r>
            <a:r>
              <a:rPr lang="en-GB" altLang="en-US" sz="1800" dirty="0" smtClean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2019</a:t>
            </a:r>
            <a:endParaRPr lang="en-GB" sz="18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015" y="637235"/>
            <a:ext cx="9553427" cy="583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69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28690" y="0"/>
            <a:ext cx="8983059" cy="1047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GB" sz="1500" dirty="0" smtClean="0">
                <a:solidFill>
                  <a:prstClr val="black"/>
                </a:solidFill>
                <a:ea typeface="+mn-ea"/>
                <a:cs typeface="+mn-cs"/>
              </a:rPr>
              <a:t>Geographical distribution of confirmed and probable cases of Ebola virus disease, </a:t>
            </a:r>
          </a:p>
          <a:p>
            <a:r>
              <a:rPr lang="en-GB" sz="1500" dirty="0" smtClean="0">
                <a:solidFill>
                  <a:prstClr val="black"/>
                </a:solidFill>
                <a:ea typeface="+mn-ea"/>
                <a:cs typeface="+mn-cs"/>
              </a:rPr>
              <a:t>Democratic Republic of the Congo and Uganda as of </a:t>
            </a:r>
            <a:r>
              <a:rPr lang="en-GB" sz="1600" dirty="0" smtClean="0">
                <a:solidFill>
                  <a:prstClr val="black"/>
                </a:solidFill>
              </a:rPr>
              <a:t>23</a:t>
            </a:r>
            <a:r>
              <a:rPr lang="en-GB" sz="1600" dirty="0" smtClean="0">
                <a:solidFill>
                  <a:prstClr val="black"/>
                </a:solidFill>
              </a:rPr>
              <a:t> </a:t>
            </a:r>
            <a:r>
              <a:rPr lang="en-GB" sz="1600" dirty="0" smtClean="0">
                <a:solidFill>
                  <a:prstClr val="black"/>
                </a:solidFill>
              </a:rPr>
              <a:t>October </a:t>
            </a:r>
            <a:r>
              <a:rPr lang="en-GB" sz="1500" dirty="0" smtClean="0">
                <a:solidFill>
                  <a:prstClr val="black"/>
                </a:solidFill>
                <a:ea typeface="+mn-ea"/>
                <a:cs typeface="+mn-cs"/>
              </a:rPr>
              <a:t>2019</a:t>
            </a:r>
            <a:r>
              <a:rPr lang="en-GB" sz="2000" b="0" dirty="0" smtClean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en-GB" sz="2000" b="0" dirty="0" smtClean="0">
                <a:solidFill>
                  <a:srgbClr val="FF0000"/>
                </a:solidFill>
                <a:ea typeface="+mn-ea"/>
                <a:cs typeface="+mn-cs"/>
              </a:rPr>
            </a:b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" t="2534" r="1953" b="2000"/>
          <a:stretch/>
        </p:blipFill>
        <p:spPr>
          <a:xfrm>
            <a:off x="1801367" y="523702"/>
            <a:ext cx="7927849" cy="609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0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070" y="209862"/>
            <a:ext cx="8894108" cy="628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4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129" y="239843"/>
            <a:ext cx="8923006" cy="630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436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016" y="141640"/>
            <a:ext cx="10354188" cy="951722"/>
          </a:xfrm>
        </p:spPr>
        <p:txBody>
          <a:bodyPr/>
          <a:lstStyle/>
          <a:p>
            <a:pPr algn="ctr"/>
            <a:r>
              <a:rPr lang="en-GB" dirty="0"/>
              <a:t>Geographical distribution of new cholera cases reported worldwide between August to October 2019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014" y="1175658"/>
            <a:ext cx="8645958" cy="538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69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016" y="141640"/>
            <a:ext cx="10354188" cy="951722"/>
          </a:xfrm>
        </p:spPr>
        <p:txBody>
          <a:bodyPr/>
          <a:lstStyle/>
          <a:p>
            <a:pPr algn="ctr"/>
            <a:r>
              <a:rPr lang="en-GB" dirty="0"/>
              <a:t>Geographical distribution of cholera cases reported worldwide in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572" y="1091094"/>
            <a:ext cx="8518180" cy="542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90700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DC_Description xmlns="http://schemas.microsoft.com/sharepoint/v3" xsi:nil="true"/>
    <TaxKeywordTaxHTField xmlns="d23a570b-d7a9-49ca-a34c-8afb8206b4bf">
      <Terms xmlns="http://schemas.microsoft.com/office/infopath/2007/PartnerControls"/>
    </TaxKeywordTaxHTField>
    <TaxCatchAll xmlns="d23a570b-d7a9-49ca-a34c-8afb8206b4bf">
      <Value>124</Value>
      <Value>1624</Value>
      <Value>588</Value>
    </TaxCatchAll>
    <ECDC_Subject_whatTaxHTField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</TermName>
          <TermId xmlns="http://schemas.microsoft.com/office/infopath/2007/PartnerControls">ad1f1585-b938-4db1-992a-8af3e2bf831f</TermId>
        </TermInfo>
      </Terms>
    </ECDC_Subject_whatTaxHTField0>
    <ECDC_DMS_Project0 xmlns="376727eb-354b-45e4-998d-f84ea079474e">
      <Terms xmlns="http://schemas.microsoft.com/office/infopath/2007/PartnerControls"/>
    </ECDC_DMS_Project0>
    <ECDC_DMS_MIS_Activity_code0 xmlns="376727eb-354b-45e4-998d-f84ea079474e">
      <Terms xmlns="http://schemas.microsoft.com/office/infopath/2007/PartnerControls"/>
    </ECDC_DMS_MIS_Activity_code0>
    <ECDC_DMS_Section xmlns="376727eb-354b-45e4-998d-f84ea079474e">Epidemic Intelligence and Emergency Operations</ECDC_DMS_Section>
    <ECDC_DMS_Author xmlns="376727eb-354b-45e4-998d-f84ea079474e">
      <UserInfo>
        <DisplayName>Thomas Mollet</DisplayName>
        <AccountId>501</AccountId>
        <AccountType/>
      </UserInfo>
    </ECDC_DMS_Author>
    <ECDC_DMS_Group xmlns="376727eb-354b-45e4-998d-f84ea079474e">Epidemic Intelligence</ECDC_DMS_Group>
    <ECDC_DMS_Contains_Personal_Data xmlns="376727eb-354b-45e4-998d-f84ea079474e">false</ECDC_DMS_Contains_Personal_Data>
    <ECDC_DMS_Organization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 and Emergency Operations</TermName>
          <TermId xmlns="http://schemas.microsoft.com/office/infopath/2007/PartnerControls">14e38dbb-bccc-4c34-ac2f-9f24d991c96d</TermId>
        </TermInfo>
      </Terms>
    </ECDC_DMS_Organization0>
    <ECDC_DMS_Epi_and_Emergency_Document_Type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Non-Classified Epidemic Intelligence and Emergency Operations</TermName>
          <TermId xmlns="http://schemas.microsoft.com/office/infopath/2007/PartnerControls">37ea999c-e28f-4073-bd66-a51bd1b190b5</TermId>
        </TermInfo>
      </Terms>
    </ECDC_DMS_Epi_and_Emergency_Document_Type0>
    <ECDC_DMS_Data_Controller xmlns="376727eb-354b-45e4-998d-f84ea079474e">
      <UserInfo>
        <DisplayName/>
        <AccountId xsi:nil="true"/>
        <AccountType/>
      </UserInfo>
    </ECDC_DMS_Data_Controller>
    <ECDC_DMS_Classification xmlns="376727eb-354b-45e4-998d-f84ea079474e" xsi:nil="true"/>
    <ECDC_DMS_Effective_Date xmlns="376727eb-354b-45e4-998d-f84ea079474e">2016-10-31T09:44:00+00:00</ECDC_DMS_Effective_Date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de887f88-4a24-49db-a549-4c3cbb517053" ContentTypeId="0x010100D736C7ACE9B64A2887FC840CE64E73CD00360B9ACB809F49C1884CB141DE574707007F106902CA0648509223A5AB6FB37150" PreviousValue="false"/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Epidemic Intelligence and Emergency Operations" ma:contentTypeID="0x010100D736C7ACE9B64A2887FC840CE64E73CD00360B9ACB809F49C1884CB141DE574707007F106902CA0648509223A5AB6FB3715000B80CADFD35067648B85EBA8BF6B3929D" ma:contentTypeVersion="37" ma:contentTypeDescription="Epidemic Intelligence and Emergency Operations Content Type" ma:contentTypeScope="" ma:versionID="8f0cb0a25a289c4a32324af94a921498">
  <xsd:schema xmlns:xsd="http://www.w3.org/2001/XMLSchema" xmlns:xs="http://www.w3.org/2001/XMLSchema" xmlns:p="http://schemas.microsoft.com/office/2006/metadata/properties" xmlns:ns1="http://schemas.microsoft.com/sharepoint/v3" xmlns:ns2="376727eb-354b-45e4-998d-f84ea079474e" xmlns:ns3="d23a570b-d7a9-49ca-a34c-8afb8206b4bf" targetNamespace="http://schemas.microsoft.com/office/2006/metadata/properties" ma:root="true" ma:fieldsID="de28d7e1e387f98cca7eb7d69937aac5" ns1:_="" ns2:_="" ns3:_="">
    <xsd:import namespace="http://schemas.microsoft.com/sharepoint/v3"/>
    <xsd:import namespace="376727eb-354b-45e4-998d-f84ea079474e"/>
    <xsd:import namespace="d23a570b-d7a9-49ca-a34c-8afb8206b4bf"/>
    <xsd:element name="properties">
      <xsd:complexType>
        <xsd:sequence>
          <xsd:element name="documentManagement">
            <xsd:complexType>
              <xsd:all>
                <xsd:element ref="ns1:ECDC_Description" minOccurs="0"/>
                <xsd:element ref="ns2:ECDC_DMS_Author" minOccurs="0"/>
                <xsd:element ref="ns2:ECDC_DMS_Organization0" minOccurs="0"/>
                <xsd:element ref="ns3:TaxCatchAll" minOccurs="0"/>
                <xsd:element ref="ns3:TaxCatchAllLabel" minOccurs="0"/>
                <xsd:element ref="ns2:ECDC_DMS_Epi_and_Emergency_Document_Type0" minOccurs="0"/>
                <xsd:element ref="ns2:ECDC_Subject_whatTaxHTField0" minOccurs="0"/>
                <xsd:element ref="ns2:ECDC_DMS_Project0" minOccurs="0"/>
                <xsd:element ref="ns2:ECDC_DMS_MIS_Activity_code0" minOccurs="0"/>
                <xsd:element ref="ns3:TaxKeywordTaxHTField" minOccurs="0"/>
                <xsd:element ref="ns2:ECDC_DMS_Classification" minOccurs="0"/>
                <xsd:element ref="ns2:ECDC_DMS_Contains_Personal_Data" minOccurs="0"/>
                <xsd:element ref="ns2:ECDC_DMS_Data_Controller" minOccurs="0"/>
                <xsd:element ref="ns2:ECDC_DMS_Effective_Date" minOccurs="0"/>
                <xsd:element ref="ns2:ECDC_DMS_Section" minOccurs="0"/>
                <xsd:element ref="ns2:ECDC_DMS_Gro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CDC_Description" ma:index="2" nillable="true" ma:displayName="Description" ma:internalName="ECDC_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727eb-354b-45e4-998d-f84ea079474e" elementFormDefault="qualified">
    <xsd:import namespace="http://schemas.microsoft.com/office/2006/documentManagement/types"/>
    <xsd:import namespace="http://schemas.microsoft.com/office/infopath/2007/PartnerControls"/>
    <xsd:element name="ECDC_DMS_Author" ma:index="3" nillable="true" ma:displayName="Owner" ma:description="An ECDC user or group(s) of users that are responsible for the document" ma:format="Hyperlink" ma:internalName="ECDC_DMS_Autho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Organization0" ma:index="4" nillable="true" ma:taxonomy="true" ma:internalName="ECDC_DMS_Organization0" ma:taxonomyFieldName="ECDC_DMS_Organization" ma:displayName="Organisation" ma:readOnly="false" ma:default="" ma:fieldId="{35fb11e9-a18d-4b50-add6-447ef1d65648}" ma:taxonomyMulti="true" ma:sspId="de887f88-4a24-49db-a549-4c3cbb517053" ma:termSetId="0a8715e9-9613-4f3d-9487-c066723ad7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Epi_and_Emergency_Document_Type0" ma:index="8" ma:taxonomy="true" ma:internalName="ECDC_DMS_Epi_and_Emergency_Document_Type0" ma:taxonomyFieldName="ECDC_DMS_Epi_and_Emergency_Document_Type" ma:displayName="Document Type" ma:readOnly="false" ma:fieldId="{db5d7a09-fdd7-41fd-b02e-d1d803890622}" ma:taxonomyMulti="true" ma:sspId="de887f88-4a24-49db-a549-4c3cbb517053" ma:termSetId="05694767-788d-4e99-ad07-3dd6ddb61ccc" ma:anchorId="fd2d67fc-49ba-4ea3-bbfc-a0893a7af3e7" ma:open="false" ma:isKeyword="false">
      <xsd:complexType>
        <xsd:sequence>
          <xsd:element ref="pc:Terms" minOccurs="0" maxOccurs="1"/>
        </xsd:sequence>
      </xsd:complexType>
    </xsd:element>
    <xsd:element name="ECDC_Subject_whatTaxHTField0" ma:index="10" ma:taxonomy="true" ma:internalName="ECDC_Subject_whatTaxHTField0" ma:taxonomyFieldName="ECDC_Subject_what" ma:displayName="Topic" ma:default="" ma:fieldId="{7525aafd-95ab-48e0-925f-ead7584e2866}" ma:taxonomyMulti="true" ma:sspId="de887f88-4a24-49db-a549-4c3cbb517053" ma:termSetId="b09c8666-4e2c-4f19-91e4-8f1fe34bcc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Project0" ma:index="12" nillable="true" ma:taxonomy="true" ma:internalName="ECDC_DMS_Project0" ma:taxonomyFieldName="ECDC_DMS_Project" ma:displayName="Project" ma:readOnly="false" ma:default="" ma:fieldId="{951a5c61-3e7d-4f5e-ad41-b76025ccfaa6}" ma:taxonomyMulti="true" ma:sspId="de887f88-4a24-49db-a549-4c3cbb517053" ma:termSetId="83bc1c21-e08b-4faa-97f2-3f7a70f36f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MIS_Activity_code0" ma:index="14" nillable="true" ma:taxonomy="true" ma:internalName="ECDC_DMS_MIS_Activity_code0" ma:taxonomyFieldName="ECDC_DMS_MIS_Activity_code" ma:displayName="MIS Activity code" ma:readOnly="false" ma:default="" ma:fieldId="{8cb6b235-d851-4acc-9843-ae912a313215}" ma:taxonomyMulti="true" ma:sspId="de887f88-4a24-49db-a549-4c3cbb517053" ma:termSetId="141081f5-dfc8-474c-9d5b-c9b39840f6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Classification" ma:index="18" nillable="true" ma:displayName="Classification" ma:format="Dropdown" ma:internalName="ECDC_DMS_Classification" ma:readOnly="false">
      <xsd:simpleType>
        <xsd:restriction base="dms:Choice">
          <xsd:enumeration value="Public"/>
          <xsd:enumeration value="Restricted"/>
          <xsd:enumeration value="Confidential"/>
        </xsd:restriction>
      </xsd:simpleType>
    </xsd:element>
    <xsd:element name="ECDC_DMS_Contains_Personal_Data" ma:index="19" nillable="true" ma:displayName="Contains Personal Data" ma:default="0" ma:internalName="ECDC_DMS_Contains_Personal_Data" ma:readOnly="false">
      <xsd:simpleType>
        <xsd:restriction base="dms:Boolean"/>
      </xsd:simpleType>
    </xsd:element>
    <xsd:element name="ECDC_DMS_Data_Controller" ma:index="20" nillable="true" ma:displayName="Data Controller" ma:format="Hyperlink" ma:SearchPeopleOnly="false" ma:SharePointGroup="0" ma:internalName="ECDC_DMS_Data_Controlle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Effective_Date" ma:index="21" nillable="true" ma:displayName="Effective Date" ma:default="[today]" ma:internalName="ECDC_DMS_Effective_Date" ma:readOnly="false">
      <xsd:simpleType>
        <xsd:restriction base="dms:DateTime"/>
      </xsd:simpleType>
    </xsd:element>
    <xsd:element name="ECDC_DMS_Section" ma:index="22" nillable="true" ma:displayName="Section" ma:description="Indicates the creator users ECDC Unit" ma:hidden="true" ma:internalName="ECDC_DMS_Section" ma:readOnly="false">
      <xsd:simpleType>
        <xsd:restriction base="dms:Text"/>
      </xsd:simpleType>
    </xsd:element>
    <xsd:element name="ECDC_DMS_Group" ma:index="23" nillable="true" ma:displayName="Group" ma:description="Indicates the creator users ECDC Group" ma:hidden="true" ma:internalName="ECDC_DMS_Group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a570b-d7a9-49ca-a34c-8afb8206b4bf" elementFormDefault="qualified">
    <xsd:import namespace="http://schemas.microsoft.com/office/2006/documentManagement/types"/>
    <xsd:import namespace="http://schemas.microsoft.com/office/infopath/2007/PartnerControls"/>
    <xsd:element name="TaxCatchAll" ma:index="5" nillable="true" ma:displayName="Taxonomy Catch All Column" ma:description="" ma:hidden="true" ma:list="{f540d323-f29b-4666-8500-d25439f05077}" ma:internalName="TaxCatchAll" ma:showField="CatchAllData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description="" ma:hidden="true" ma:list="{f540d323-f29b-4666-8500-d25439f05077}" ma:internalName="TaxCatchAllLabel" ma:readOnly="true" ma:showField="CatchAllDataLabel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6" nillable="true" ma:taxonomy="true" ma:internalName="TaxKeywordTaxHTField" ma:taxonomyFieldName="TaxKeyword" ma:displayName="Additional Keywords" ma:fieldId="{23f27201-bee3-471e-b2e7-b64fd8b7ca38}" ma:taxonomyMulti="true" ma:sspId="de887f88-4a24-49db-a549-4c3cbb5170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8013DF-7568-4DE1-A15A-B72D0DA1D637}">
  <ds:schemaRefs>
    <ds:schemaRef ds:uri="http://schemas.microsoft.com/office/2006/metadata/properties"/>
    <ds:schemaRef ds:uri="http://schemas.microsoft.com/sharepoint/v3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elements/1.1/"/>
    <ds:schemaRef ds:uri="376727eb-354b-45e4-998d-f84ea079474e"/>
    <ds:schemaRef ds:uri="http://schemas.openxmlformats.org/package/2006/metadata/core-properties"/>
    <ds:schemaRef ds:uri="d23a570b-d7a9-49ca-a34c-8afb8206b4b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2586917-95D1-403B-9907-4F45793AFAF0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8EED194-C37D-4977-AE20-81936875A2E9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5BA77A72-71BB-4886-9700-B0F8355946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76727eb-354b-45e4-998d-f84ea079474e"/>
    <ds:schemaRef ds:uri="d23a570b-d7a9-49ca-a34c-8afb8206b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ECDC_PowerPoint_Template_2009_rev_1_2</Template>
  <TotalTime>21537</TotalTime>
  <Words>103</Words>
  <Application>Microsoft Office PowerPoint</Application>
  <PresentationFormat>Widescreen</PresentationFormat>
  <Paragraphs>13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Tahoma</vt:lpstr>
      <vt:lpstr>Theme_ECDC</vt:lpstr>
      <vt:lpstr>Reusable maps and graphs from ECDC Communicable Disease Threats Report   Week 43, 2019 </vt:lpstr>
      <vt:lpstr>PowerPoint Presentation</vt:lpstr>
      <vt:lpstr>Ebola Virus Disease case distribution in DRC and Uganda as of 23 October 2019</vt:lpstr>
      <vt:lpstr>PowerPoint Presentation</vt:lpstr>
      <vt:lpstr>PowerPoint Presentation</vt:lpstr>
      <vt:lpstr>PowerPoint Presentation</vt:lpstr>
      <vt:lpstr>Geographical distribution of new cholera cases reported worldwide between August to October 2019 </vt:lpstr>
      <vt:lpstr>Geographical distribution of cholera cases reported worldwide in 2019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5, 2019</dc:title>
  <dc:creator>ECDC</dc:creator>
  <cp:keywords/>
  <cp:lastModifiedBy>Ariana Wijermans</cp:lastModifiedBy>
  <cp:revision>1699</cp:revision>
  <cp:lastPrinted>2017-03-24T07:50:18Z</cp:lastPrinted>
  <dcterms:created xsi:type="dcterms:W3CDTF">2015-11-05T13:02:54Z</dcterms:created>
  <dcterms:modified xsi:type="dcterms:W3CDTF">2019-10-25T07:10:18Z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0x010100D736C7ACE9B64A2887FC840CE64E73CD00360B9ACB809F49C1884CB141DE574707007F106902CA0648509223A5AB6FB3715000B80CADFD35067648B85EBA8BF6B3929D</vt:lpwstr>
  </property>
  <property fmtid="{D5CDD505-2E9C-101B-9397-08002B2CF9AE}" pid="3" name="_dlc_DocIdItemGuid">
    <vt:lpwstr>5d091477-0474-4b81-8d0d-8f15ba811882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</Properties>
</file>