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Lst>
  <p:notesMasterIdLst>
    <p:notesMasterId r:id="rId15"/>
  </p:notesMasterIdLst>
  <p:handoutMasterIdLst>
    <p:handoutMasterId r:id="rId16"/>
  </p:handoutMasterIdLst>
  <p:sldIdLst>
    <p:sldId id="256" r:id="rId8"/>
    <p:sldId id="412" r:id="rId9"/>
    <p:sldId id="413" r:id="rId10"/>
    <p:sldId id="411" r:id="rId11"/>
    <p:sldId id="414" r:id="rId12"/>
    <p:sldId id="415" r:id="rId13"/>
    <p:sldId id="416" r:id="rId14"/>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BF7F"/>
    <a:srgbClr val="FFE471"/>
    <a:srgbClr val="FF9999"/>
    <a:srgbClr val="FF99CC"/>
    <a:srgbClr val="FFCC00"/>
    <a:srgbClr val="FF9933"/>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90251" autoAdjust="0"/>
  </p:normalViewPr>
  <p:slideViewPr>
    <p:cSldViewPr snapToGrid="0">
      <p:cViewPr varScale="1">
        <p:scale>
          <a:sx n="112" d="100"/>
          <a:sy n="112" d="100"/>
        </p:scale>
        <p:origin x="1266"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9" d="100"/>
          <a:sy n="79" d="100"/>
        </p:scale>
        <p:origin x="3960"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dms.ecdcnet.europa.eu/sites/projects/phe/madagascar/epidata/Plague_Madagascar_2017_Aggr_DataSet_EI_ECDC.xlsm"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http://dms.ecdcnet.europa.eu/sites/projects/phe/madagascar/epidata/Plague_Madagascar_2017_Pulmonary_Cases.xlsm"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[Plague_Madagascar_2017_Aggr_DataSet_EI_ECDC.xlsm]Epicurve!PivotTable1</c:name>
    <c:fmtId val="-1"/>
  </c:pivotSource>
  <c:chart>
    <c:autoTitleDeleted val="1"/>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
        <c:idx val="12"/>
        <c:spPr>
          <a:solidFill>
            <a:srgbClr val="9BBB59">
              <a:lumMod val="50000"/>
            </a:srgbClr>
          </a:solidFill>
        </c:spPr>
        <c:marker>
          <c:symbol val="none"/>
        </c:marker>
      </c:pivotFmt>
      <c:pivotFmt>
        <c:idx val="13"/>
        <c:spPr>
          <a:solidFill>
            <a:srgbClr val="9BBB59">
              <a:lumMod val="75000"/>
            </a:srgbClr>
          </a:solidFill>
        </c:spPr>
        <c:marker>
          <c:symbol val="none"/>
        </c:marker>
      </c:pivotFmt>
      <c:pivotFmt>
        <c:idx val="14"/>
        <c:spPr>
          <a:solidFill>
            <a:srgbClr val="9BBB59">
              <a:lumMod val="75000"/>
            </a:srgbClr>
          </a:solidFill>
        </c:spPr>
        <c:marker>
          <c:symbol val="none"/>
        </c:marker>
      </c:pivotFmt>
      <c:pivotFmt>
        <c:idx val="15"/>
        <c:spPr>
          <a:solidFill>
            <a:srgbClr val="9BBB59">
              <a:lumMod val="75000"/>
            </a:srgbClr>
          </a:solidFill>
        </c:spPr>
        <c:marker>
          <c:symbol val="none"/>
        </c:marker>
      </c:pivotFmt>
      <c:pivotFmt>
        <c:idx val="16"/>
        <c:spPr>
          <a:solidFill>
            <a:srgbClr val="9BBB59">
              <a:lumMod val="75000"/>
            </a:srgbClr>
          </a:solidFill>
        </c:spPr>
        <c:marker>
          <c:symbol val="none"/>
        </c:marker>
      </c:pivotFmt>
      <c:pivotFmt>
        <c:idx val="17"/>
        <c:spPr>
          <a:solidFill>
            <a:srgbClr val="9BBB59">
              <a:lumMod val="75000"/>
            </a:srgbClr>
          </a:solidFill>
        </c:spPr>
        <c:marker>
          <c:symbol val="none"/>
        </c:marker>
      </c:pivotFmt>
    </c:pivotFmts>
    <c:plotArea>
      <c:layout>
        <c:manualLayout>
          <c:layoutTarget val="inner"/>
          <c:xMode val="edge"/>
          <c:yMode val="edge"/>
          <c:x val="0.10432736825448009"/>
          <c:y val="0.11384650683563804"/>
          <c:w val="0.83493841725999851"/>
          <c:h val="0.72503242178554228"/>
        </c:manualLayout>
      </c:layout>
      <c:barChart>
        <c:barDir val="col"/>
        <c:grouping val="stacked"/>
        <c:varyColors val="0"/>
        <c:ser>
          <c:idx val="0"/>
          <c:order val="0"/>
          <c:tx>
            <c:strRef>
              <c:f>Epicurve!$B$1:$B$2</c:f>
              <c:strCache>
                <c:ptCount val="1"/>
                <c:pt idx="0">
                  <c:v>Madagascar</c:v>
                </c:pt>
              </c:strCache>
            </c:strRef>
          </c:tx>
          <c:spPr>
            <a:solidFill>
              <a:srgbClr val="9BBB59">
                <a:lumMod val="75000"/>
              </a:srgbClr>
            </a:solidFill>
          </c:spPr>
          <c:invertIfNegative val="0"/>
          <c:cat>
            <c:strRef>
              <c:f>Epicurve!$A$3:$A$9</c:f>
              <c:strCache>
                <c:ptCount val="6"/>
                <c:pt idx="0">
                  <c:v>2017-37</c:v>
                </c:pt>
                <c:pt idx="1">
                  <c:v>2017-38</c:v>
                </c:pt>
                <c:pt idx="2">
                  <c:v>2017-39</c:v>
                </c:pt>
                <c:pt idx="3">
                  <c:v>2017-40</c:v>
                </c:pt>
                <c:pt idx="4">
                  <c:v>2017-41</c:v>
                </c:pt>
                <c:pt idx="5">
                  <c:v>2017-42</c:v>
                </c:pt>
              </c:strCache>
            </c:strRef>
          </c:cat>
          <c:val>
            <c:numRef>
              <c:f>Epicurve!$B$3:$B$9</c:f>
              <c:numCache>
                <c:formatCode>General</c:formatCode>
                <c:ptCount val="6"/>
                <c:pt idx="0">
                  <c:v>28</c:v>
                </c:pt>
                <c:pt idx="1">
                  <c:v>4</c:v>
                </c:pt>
                <c:pt idx="2">
                  <c:v>101</c:v>
                </c:pt>
                <c:pt idx="3">
                  <c:v>254</c:v>
                </c:pt>
                <c:pt idx="4">
                  <c:v>223</c:v>
                </c:pt>
                <c:pt idx="5">
                  <c:v>422</c:v>
                </c:pt>
              </c:numCache>
            </c:numRef>
          </c:val>
          <c:extLst>
            <c:ext xmlns:c16="http://schemas.microsoft.com/office/drawing/2014/chart" uri="{C3380CC4-5D6E-409C-BE32-E72D297353CC}">
              <c16:uniqueId val="{00000000-1DCC-4EF0-8F8D-2376020E5395}"/>
            </c:ext>
          </c:extLst>
        </c:ser>
        <c:dLbls>
          <c:showLegendKey val="0"/>
          <c:showVal val="0"/>
          <c:showCatName val="0"/>
          <c:showSerName val="0"/>
          <c:showPercent val="0"/>
          <c:showBubbleSize val="0"/>
        </c:dLbls>
        <c:gapWidth val="12"/>
        <c:overlap val="100"/>
        <c:axId val="820544696"/>
        <c:axId val="652786456"/>
      </c:barChart>
      <c:catAx>
        <c:axId val="820544696"/>
        <c:scaling>
          <c:orientation val="minMax"/>
        </c:scaling>
        <c:delete val="0"/>
        <c:axPos val="b"/>
        <c:title>
          <c:tx>
            <c:rich>
              <a:bodyPr/>
              <a:lstStyle/>
              <a:p>
                <a:pPr>
                  <a:defRPr sz="1200"/>
                </a:pPr>
                <a:r>
                  <a:rPr lang="en-GB" dirty="0"/>
                  <a:t>Year </a:t>
                </a:r>
                <a:r>
                  <a:rPr lang="en-GB" dirty="0" smtClean="0"/>
                  <a:t>– week of report</a:t>
                </a:r>
                <a:endParaRPr lang="en-GB" dirty="0"/>
              </a:p>
            </c:rich>
          </c:tx>
          <c:layout/>
          <c:overlay val="0"/>
        </c:title>
        <c:numFmt formatCode="General" sourceLinked="0"/>
        <c:majorTickMark val="out"/>
        <c:minorTickMark val="none"/>
        <c:tickLblPos val="low"/>
        <c:txPr>
          <a:bodyPr/>
          <a:lstStyle/>
          <a:p>
            <a:pPr>
              <a:defRPr b="1"/>
            </a:pPr>
            <a:endParaRPr lang="en-US"/>
          </a:p>
        </c:txPr>
        <c:crossAx val="652786456"/>
        <c:crosses val="autoZero"/>
        <c:auto val="1"/>
        <c:lblAlgn val="ctr"/>
        <c:lblOffset val="100"/>
        <c:noMultiLvlLbl val="0"/>
      </c:catAx>
      <c:valAx>
        <c:axId val="652786456"/>
        <c:scaling>
          <c:orientation val="minMax"/>
          <c:max val="500"/>
          <c:min val="0"/>
        </c:scaling>
        <c:delete val="0"/>
        <c:axPos val="l"/>
        <c:title>
          <c:tx>
            <c:rich>
              <a:bodyPr rot="0" vert="horz"/>
              <a:lstStyle/>
              <a:p>
                <a:pPr>
                  <a:defRPr sz="1100"/>
                </a:pPr>
                <a:r>
                  <a:rPr lang="en-GB" sz="1000" dirty="0" smtClean="0"/>
                  <a:t>Number of cases</a:t>
                </a:r>
                <a:endParaRPr lang="en-GB" sz="1000" dirty="0"/>
              </a:p>
            </c:rich>
          </c:tx>
          <c:layout>
            <c:manualLayout>
              <c:xMode val="edge"/>
              <c:yMode val="edge"/>
              <c:x val="1.0454540425727105E-2"/>
              <c:y val="2.1439918965704543E-2"/>
            </c:manualLayout>
          </c:layout>
          <c:overlay val="0"/>
        </c:title>
        <c:numFmt formatCode="General" sourceLinked="1"/>
        <c:majorTickMark val="out"/>
        <c:minorTickMark val="none"/>
        <c:tickLblPos val="nextTo"/>
        <c:txPr>
          <a:bodyPr/>
          <a:lstStyle/>
          <a:p>
            <a:pPr>
              <a:defRPr b="1"/>
            </a:pPr>
            <a:endParaRPr lang="en-US"/>
          </a:p>
        </c:txPr>
        <c:crossAx val="820544696"/>
        <c:crosses val="autoZero"/>
        <c:crossBetween val="between"/>
        <c:majorUnit val="100"/>
      </c:valAx>
    </c:plotArea>
    <c:legend>
      <c:legendPos val="r"/>
      <c:legendEntry>
        <c:idx val="0"/>
        <c:delete val="1"/>
      </c:legendEntry>
      <c:layout>
        <c:manualLayout>
          <c:xMode val="edge"/>
          <c:yMode val="edge"/>
          <c:x val="0.7426970156659698"/>
          <c:y val="3.5437012152409297E-2"/>
          <c:w val="0.18104224874411795"/>
          <c:h val="0.4288223026175782"/>
        </c:manualLayout>
      </c:layout>
      <c:overlay val="0"/>
      <c:txPr>
        <a:bodyPr/>
        <a:lstStyle/>
        <a:p>
          <a:pPr>
            <a:defRPr sz="1600"/>
          </a:pPr>
          <a:endParaRPr lang="en-US"/>
        </a:p>
      </c:txPr>
    </c:legend>
    <c:plotVisOnly val="1"/>
    <c:dispBlanksAs val="gap"/>
    <c:showDLblsOverMax val="0"/>
  </c:chart>
  <c:spPr>
    <a:ln>
      <a:noFill/>
    </a:ln>
  </c:spPr>
  <c:externalData r:id="rId2">
    <c:autoUpdate val="0"/>
  </c:externalData>
  <c:userShapes r:id="rId3"/>
  <c:extLst>
    <c:ext xmlns:c14="http://schemas.microsoft.com/office/drawing/2007/8/2/chart" uri="{781A3756-C4B2-4CAC-9D66-4F8BD8637D16}">
      <c14:pivotOptions>
        <c14:dropZoneFilter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[Plague_Madagascar_2017_Pulmonary_Cases.xlsm]Epicurve!PivotTable1</c:name>
    <c:fmtId val="25"/>
  </c:pivotSource>
  <c:chart>
    <c:autoTitleDeleted val="1"/>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
        <c:idx val="12"/>
        <c:spPr>
          <a:solidFill>
            <a:srgbClr val="9BBB59">
              <a:lumMod val="50000"/>
            </a:srgbClr>
          </a:solidFill>
        </c:spPr>
        <c:marker>
          <c:symbol val="none"/>
        </c:marker>
      </c:pivotFmt>
      <c:pivotFmt>
        <c:idx val="13"/>
        <c:spPr>
          <a:solidFill>
            <a:srgbClr val="9BBB59">
              <a:lumMod val="75000"/>
            </a:srgbClr>
          </a:solidFill>
        </c:spPr>
        <c:marker>
          <c:symbol val="none"/>
        </c:marker>
      </c:pivotFmt>
      <c:pivotFmt>
        <c:idx val="14"/>
        <c:spPr>
          <a:solidFill>
            <a:srgbClr val="9BBB59">
              <a:lumMod val="75000"/>
            </a:srgbClr>
          </a:solidFill>
        </c:spPr>
        <c:marker>
          <c:symbol val="none"/>
        </c:marker>
      </c:pivotFmt>
      <c:pivotFmt>
        <c:idx val="15"/>
        <c:spPr>
          <a:solidFill>
            <a:srgbClr val="9BBB59">
              <a:lumMod val="75000"/>
            </a:srgbClr>
          </a:solidFill>
        </c:spPr>
        <c:marker>
          <c:symbol val="none"/>
        </c:marker>
      </c:pivotFmt>
      <c:pivotFmt>
        <c:idx val="16"/>
        <c:spPr>
          <a:solidFill>
            <a:srgbClr val="9BBB59">
              <a:lumMod val="75000"/>
            </a:srgbClr>
          </a:solidFill>
        </c:spPr>
        <c:marker>
          <c:symbol val="none"/>
        </c:marker>
      </c:pivotFmt>
      <c:pivotFmt>
        <c:idx val="17"/>
        <c:spPr>
          <a:solidFill>
            <a:srgbClr val="9BBB59">
              <a:lumMod val="75000"/>
            </a:srgbClr>
          </a:solidFill>
        </c:spPr>
        <c:marker>
          <c:symbol val="none"/>
        </c:marker>
      </c:pivotFmt>
      <c:pivotFmt>
        <c:idx val="18"/>
        <c:spPr>
          <a:solidFill>
            <a:srgbClr val="9BBB59">
              <a:lumMod val="75000"/>
            </a:srgbClr>
          </a:solidFill>
        </c:spPr>
        <c:marker>
          <c:symbol val="none"/>
        </c:marker>
      </c:pivotFmt>
    </c:pivotFmts>
    <c:plotArea>
      <c:layout>
        <c:manualLayout>
          <c:layoutTarget val="inner"/>
          <c:xMode val="edge"/>
          <c:yMode val="edge"/>
          <c:x val="0.10381646124144348"/>
          <c:y val="7.9464878210978349E-2"/>
          <c:w val="0.8617765254259605"/>
          <c:h val="0.76885096119741803"/>
        </c:manualLayout>
      </c:layout>
      <c:barChart>
        <c:barDir val="col"/>
        <c:grouping val="stacked"/>
        <c:varyColors val="0"/>
        <c:ser>
          <c:idx val="0"/>
          <c:order val="0"/>
          <c:tx>
            <c:strRef>
              <c:f>Epicurve!$B$1:$B$2</c:f>
              <c:strCache>
                <c:ptCount val="1"/>
                <c:pt idx="0">
                  <c:v>Madagascar</c:v>
                </c:pt>
              </c:strCache>
            </c:strRef>
          </c:tx>
          <c:spPr>
            <a:solidFill>
              <a:srgbClr val="9BBB59">
                <a:lumMod val="75000"/>
              </a:srgbClr>
            </a:solidFill>
          </c:spPr>
          <c:invertIfNegative val="0"/>
          <c:cat>
            <c:strRef>
              <c:f>Epicurve!$A$3:$A$9</c:f>
              <c:strCache>
                <c:ptCount val="6"/>
                <c:pt idx="0">
                  <c:v>2017-37</c:v>
                </c:pt>
                <c:pt idx="1">
                  <c:v>2017-38</c:v>
                </c:pt>
                <c:pt idx="2">
                  <c:v>2017-39</c:v>
                </c:pt>
                <c:pt idx="3">
                  <c:v>2017-40</c:v>
                </c:pt>
                <c:pt idx="4">
                  <c:v>2017-41</c:v>
                </c:pt>
                <c:pt idx="5">
                  <c:v>2017-42</c:v>
                </c:pt>
              </c:strCache>
            </c:strRef>
          </c:cat>
          <c:val>
            <c:numRef>
              <c:f>Epicurve!$B$3:$B$9</c:f>
              <c:numCache>
                <c:formatCode>General</c:formatCode>
                <c:ptCount val="6"/>
                <c:pt idx="0">
                  <c:v>28</c:v>
                </c:pt>
                <c:pt idx="1">
                  <c:v>4</c:v>
                </c:pt>
                <c:pt idx="2">
                  <c:v>41</c:v>
                </c:pt>
                <c:pt idx="3">
                  <c:v>154</c:v>
                </c:pt>
                <c:pt idx="4">
                  <c:v>188</c:v>
                </c:pt>
                <c:pt idx="5">
                  <c:v>280</c:v>
                </c:pt>
              </c:numCache>
            </c:numRef>
          </c:val>
          <c:extLst>
            <c:ext xmlns:c16="http://schemas.microsoft.com/office/drawing/2014/chart" uri="{C3380CC4-5D6E-409C-BE32-E72D297353CC}">
              <c16:uniqueId val="{00000000-2C3E-404B-9882-4880580FE450}"/>
            </c:ext>
          </c:extLst>
        </c:ser>
        <c:dLbls>
          <c:showLegendKey val="0"/>
          <c:showVal val="0"/>
          <c:showCatName val="0"/>
          <c:showSerName val="0"/>
          <c:showPercent val="0"/>
          <c:showBubbleSize val="0"/>
        </c:dLbls>
        <c:gapWidth val="12"/>
        <c:overlap val="100"/>
        <c:axId val="820544696"/>
        <c:axId val="652786456"/>
      </c:barChart>
      <c:catAx>
        <c:axId val="820544696"/>
        <c:scaling>
          <c:orientation val="minMax"/>
        </c:scaling>
        <c:delete val="0"/>
        <c:axPos val="b"/>
        <c:title>
          <c:tx>
            <c:rich>
              <a:bodyPr/>
              <a:lstStyle/>
              <a:p>
                <a:pPr>
                  <a:defRPr sz="1200"/>
                </a:pPr>
                <a:r>
                  <a:rPr lang="en-GB" dirty="0"/>
                  <a:t>Year </a:t>
                </a:r>
                <a:r>
                  <a:rPr lang="en-GB" dirty="0" smtClean="0"/>
                  <a:t>– week of report</a:t>
                </a:r>
                <a:endParaRPr lang="en-GB" dirty="0"/>
              </a:p>
            </c:rich>
          </c:tx>
          <c:layout/>
          <c:overlay val="0"/>
        </c:title>
        <c:numFmt formatCode="General" sourceLinked="0"/>
        <c:majorTickMark val="out"/>
        <c:minorTickMark val="none"/>
        <c:tickLblPos val="low"/>
        <c:txPr>
          <a:bodyPr/>
          <a:lstStyle/>
          <a:p>
            <a:pPr>
              <a:defRPr b="1"/>
            </a:pPr>
            <a:endParaRPr lang="en-US"/>
          </a:p>
        </c:txPr>
        <c:crossAx val="652786456"/>
        <c:crosses val="autoZero"/>
        <c:auto val="1"/>
        <c:lblAlgn val="ctr"/>
        <c:lblOffset val="100"/>
        <c:noMultiLvlLbl val="0"/>
      </c:catAx>
      <c:valAx>
        <c:axId val="652786456"/>
        <c:scaling>
          <c:orientation val="minMax"/>
          <c:max val="300"/>
          <c:min val="0"/>
        </c:scaling>
        <c:delete val="0"/>
        <c:axPos val="l"/>
        <c:title>
          <c:tx>
            <c:rich>
              <a:bodyPr rot="0" vert="horz"/>
              <a:lstStyle/>
              <a:p>
                <a:pPr>
                  <a:defRPr sz="1100"/>
                </a:pPr>
                <a:r>
                  <a:rPr lang="en-GB" dirty="0" smtClean="0"/>
                  <a:t>Number of cases </a:t>
                </a:r>
                <a:endParaRPr lang="en-GB" dirty="0"/>
              </a:p>
            </c:rich>
          </c:tx>
          <c:layout>
            <c:manualLayout>
              <c:xMode val="edge"/>
              <c:yMode val="edge"/>
              <c:x val="4.4322676445566027E-3"/>
              <c:y val="1.4638736195711386E-3"/>
            </c:manualLayout>
          </c:layout>
          <c:overlay val="0"/>
        </c:title>
        <c:numFmt formatCode="General" sourceLinked="1"/>
        <c:majorTickMark val="out"/>
        <c:minorTickMark val="none"/>
        <c:tickLblPos val="nextTo"/>
        <c:txPr>
          <a:bodyPr/>
          <a:lstStyle/>
          <a:p>
            <a:pPr>
              <a:defRPr b="1"/>
            </a:pPr>
            <a:endParaRPr lang="en-US"/>
          </a:p>
        </c:txPr>
        <c:crossAx val="820544696"/>
        <c:crosses val="autoZero"/>
        <c:crossBetween val="between"/>
      </c:valAx>
    </c:plotArea>
    <c:legend>
      <c:legendPos val="r"/>
      <c:legendEntry>
        <c:idx val="0"/>
        <c:delete val="1"/>
      </c:legendEntry>
      <c:layout>
        <c:manualLayout>
          <c:xMode val="edge"/>
          <c:yMode val="edge"/>
          <c:x val="0.7426970156659698"/>
          <c:y val="3.5437012152409297E-2"/>
          <c:w val="0.18104224874411795"/>
          <c:h val="0.4288223026175782"/>
        </c:manualLayout>
      </c:layout>
      <c:overlay val="0"/>
      <c:txPr>
        <a:bodyPr/>
        <a:lstStyle/>
        <a:p>
          <a:pPr>
            <a:defRPr sz="1600"/>
          </a:pPr>
          <a:endParaRPr lang="en-US"/>
        </a:p>
      </c:txPr>
    </c:legend>
    <c:plotVisOnly val="1"/>
    <c:dispBlanksAs val="gap"/>
    <c:showDLblsOverMax val="0"/>
  </c:chart>
  <c:spPr>
    <a:ln>
      <a:noFill/>
    </a:ln>
  </c:spPr>
  <c:externalData r:id="rId2">
    <c:autoUpdate val="0"/>
  </c:externalData>
  <c:userShapes r:id="rId3"/>
  <c:extLst>
    <c:ext xmlns:c14="http://schemas.microsoft.com/office/drawing/2007/8/2/chart" uri="{781A3756-C4B2-4CAC-9D66-4F8BD8637D16}">
      <c14:pivotOptions>
        <c14:dropZoneFilter val="1"/>
        <c14:dropZonesVisible val="1"/>
      </c14:pivotOptions>
    </c:ext>
  </c:extLst>
</c:chartSpace>
</file>

<file path=ppt/drawings/drawing1.xml><?xml version="1.0" encoding="utf-8"?>
<c:userShapes xmlns:c="http://schemas.openxmlformats.org/drawingml/2006/chart">
  <cdr:relSizeAnchor xmlns:cdr="http://schemas.openxmlformats.org/drawingml/2006/chartDrawing">
    <cdr:from>
      <cdr:x>0.68449</cdr:x>
      <cdr:y>0.90296</cdr:y>
    </cdr:from>
    <cdr:to>
      <cdr:x>1</cdr:x>
      <cdr:y>1</cdr:y>
    </cdr:to>
    <cdr:sp macro="" textlink="">
      <cdr:nvSpPr>
        <cdr:cNvPr id="2" name="TextBox 1"/>
        <cdr:cNvSpPr txBox="1"/>
      </cdr:nvSpPr>
      <cdr:spPr>
        <a:xfrm xmlns:a="http://schemas.openxmlformats.org/drawingml/2006/main">
          <a:off x="5506408" y="4187308"/>
          <a:ext cx="2538135" cy="4500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smtClean="0"/>
            <a:t>                      *</a:t>
          </a:r>
          <a:r>
            <a:rPr lang="en-GB" sz="1100" dirty="0"/>
            <a:t>data</a:t>
          </a:r>
          <a:r>
            <a:rPr lang="en-GB" sz="1100" baseline="0" dirty="0"/>
            <a:t> up to 19 October</a:t>
          </a:r>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0.80272</cdr:x>
      <cdr:y>0.90296</cdr:y>
    </cdr:from>
    <cdr:to>
      <cdr:x>0.95623</cdr:x>
      <cdr:y>1</cdr:y>
    </cdr:to>
    <cdr:sp macro="" textlink="">
      <cdr:nvSpPr>
        <cdr:cNvPr id="2" name="TextBox 1"/>
        <cdr:cNvSpPr txBox="1"/>
      </cdr:nvSpPr>
      <cdr:spPr>
        <a:xfrm xmlns:a="http://schemas.openxmlformats.org/drawingml/2006/main">
          <a:off x="8441121" y="3929084"/>
          <a:ext cx="1614224" cy="4222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a:t>*data</a:t>
          </a:r>
          <a:r>
            <a:rPr lang="en-GB" sz="1100" baseline="0" dirty="0"/>
            <a:t> up to 19 October</a:t>
          </a:r>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42.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42,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02212"/>
            <a:ext cx="9144000" cy="6453576"/>
          </a:xfrm>
          <a:prstGeom prst="rect">
            <a:avLst/>
          </a:prstGeom>
        </p:spPr>
      </p:pic>
    </p:spTree>
    <p:extLst>
      <p:ext uri="{BB962C8B-B14F-4D97-AF65-F5344CB8AC3E}">
        <p14:creationId xmlns:p14="http://schemas.microsoft.com/office/powerpoint/2010/main" val="184395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99988"/>
            <a:ext cx="9144000" cy="6458023"/>
          </a:xfrm>
          <a:prstGeom prst="rect">
            <a:avLst/>
          </a:prstGeom>
        </p:spPr>
      </p:pic>
    </p:spTree>
    <p:extLst>
      <p:ext uri="{BB962C8B-B14F-4D97-AF65-F5344CB8AC3E}">
        <p14:creationId xmlns:p14="http://schemas.microsoft.com/office/powerpoint/2010/main" val="4101111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00690"/>
            <a:ext cx="9144000" cy="6456619"/>
          </a:xfrm>
          <a:prstGeom prst="rect">
            <a:avLst/>
          </a:prstGeom>
        </p:spPr>
      </p:pic>
    </p:spTree>
    <p:extLst>
      <p:ext uri="{BB962C8B-B14F-4D97-AF65-F5344CB8AC3E}">
        <p14:creationId xmlns:p14="http://schemas.microsoft.com/office/powerpoint/2010/main" val="3999855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064" y="1207997"/>
            <a:ext cx="7600545" cy="5467347"/>
          </a:xfrm>
          <a:prstGeom prst="rect">
            <a:avLst/>
          </a:prstGeom>
        </p:spPr>
      </p:pic>
      <p:sp>
        <p:nvSpPr>
          <p:cNvPr id="3" name="Rectangle 2"/>
          <p:cNvSpPr/>
          <p:nvPr/>
        </p:nvSpPr>
        <p:spPr>
          <a:xfrm>
            <a:off x="301226" y="450867"/>
            <a:ext cx="7876902" cy="757130"/>
          </a:xfrm>
          <a:prstGeom prst="rect">
            <a:avLst/>
          </a:prstGeom>
        </p:spPr>
        <p:txBody>
          <a:bodyPr wrap="square">
            <a:spAutoFit/>
          </a:bodyPr>
          <a:lstStyle/>
          <a:p>
            <a:r>
              <a:rPr lang="en-US" sz="2400" dirty="0"/>
              <a:t>Plague cases from 1 August 2017 to 18 October 2017 in Madagascar</a:t>
            </a:r>
            <a:endParaRPr lang="en-GB" sz="2400" dirty="0"/>
          </a:p>
        </p:txBody>
      </p:sp>
    </p:spTree>
    <p:extLst>
      <p:ext uri="{BB962C8B-B14F-4D97-AF65-F5344CB8AC3E}">
        <p14:creationId xmlns:p14="http://schemas.microsoft.com/office/powerpoint/2010/main" val="15668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541545702"/>
              </p:ext>
            </p:extLst>
          </p:nvPr>
        </p:nvGraphicFramePr>
        <p:xfrm>
          <a:off x="590006" y="1578778"/>
          <a:ext cx="8044543" cy="463731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18010" y="328003"/>
            <a:ext cx="7628709" cy="757130"/>
          </a:xfrm>
          <a:prstGeom prst="rect">
            <a:avLst/>
          </a:prstGeom>
        </p:spPr>
        <p:txBody>
          <a:bodyPr wrap="square">
            <a:spAutoFit/>
          </a:bodyPr>
          <a:lstStyle/>
          <a:p>
            <a:r>
              <a:rPr lang="en-US" sz="2400" dirty="0"/>
              <a:t>Plague cases by week of report, week 2017-37 to 2017- 42, Madagascar</a:t>
            </a:r>
            <a:endParaRPr lang="en-GB" sz="2400" dirty="0"/>
          </a:p>
        </p:txBody>
      </p:sp>
      <p:sp>
        <p:nvSpPr>
          <p:cNvPr id="4" name="Title 1"/>
          <p:cNvSpPr txBox="1">
            <a:spLocks/>
          </p:cNvSpPr>
          <p:nvPr/>
        </p:nvSpPr>
        <p:spPr>
          <a:xfrm>
            <a:off x="7475617" y="1973191"/>
            <a:ext cx="285206" cy="3272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smtClean="0"/>
              <a:t>*</a:t>
            </a:r>
            <a:endParaRPr lang="en-GB" sz="1800" dirty="0"/>
          </a:p>
        </p:txBody>
      </p:sp>
      <p:sp>
        <p:nvSpPr>
          <p:cNvPr id="5" name="TextBox 4"/>
          <p:cNvSpPr txBox="1"/>
          <p:nvPr/>
        </p:nvSpPr>
        <p:spPr>
          <a:xfrm>
            <a:off x="669467" y="6183784"/>
            <a:ext cx="7885620" cy="258532"/>
          </a:xfrm>
          <a:prstGeom prst="rect">
            <a:avLst/>
          </a:prstGeom>
          <a:noFill/>
        </p:spPr>
        <p:txBody>
          <a:bodyPr wrap="none" rtlCol="0">
            <a:spAutoFit/>
          </a:bodyPr>
          <a:lstStyle/>
          <a:p>
            <a:r>
              <a:rPr lang="en-GB" sz="1200" dirty="0" smtClean="0"/>
              <a:t>Please note that there is still uncertainty on the correct numbers due to case reclassification and reporting delays</a:t>
            </a:r>
            <a:endParaRPr lang="en-GB" sz="1200" dirty="0"/>
          </a:p>
        </p:txBody>
      </p:sp>
    </p:spTree>
    <p:extLst>
      <p:ext uri="{BB962C8B-B14F-4D97-AF65-F5344CB8AC3E}">
        <p14:creationId xmlns:p14="http://schemas.microsoft.com/office/powerpoint/2010/main" val="1894192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681852729"/>
              </p:ext>
            </p:extLst>
          </p:nvPr>
        </p:nvGraphicFramePr>
        <p:xfrm>
          <a:off x="737140" y="1685925"/>
          <a:ext cx="7683500" cy="41687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36080" y="6120284"/>
            <a:ext cx="7885620" cy="258532"/>
          </a:xfrm>
          <a:prstGeom prst="rect">
            <a:avLst/>
          </a:prstGeom>
          <a:noFill/>
        </p:spPr>
        <p:txBody>
          <a:bodyPr wrap="none" rtlCol="0">
            <a:spAutoFit/>
          </a:bodyPr>
          <a:lstStyle/>
          <a:p>
            <a:r>
              <a:rPr lang="en-GB" sz="1200" dirty="0" smtClean="0"/>
              <a:t>Please note that there is still uncertainty on the correct numbers due to case reclassification and reporting delays</a:t>
            </a:r>
            <a:endParaRPr lang="en-GB" sz="1200" dirty="0"/>
          </a:p>
        </p:txBody>
      </p:sp>
      <p:sp>
        <p:nvSpPr>
          <p:cNvPr id="4" name="Rectangle 3"/>
          <p:cNvSpPr/>
          <p:nvPr/>
        </p:nvSpPr>
        <p:spPr>
          <a:xfrm>
            <a:off x="737140" y="485596"/>
            <a:ext cx="7263860" cy="1200329"/>
          </a:xfrm>
          <a:prstGeom prst="rect">
            <a:avLst/>
          </a:prstGeom>
        </p:spPr>
        <p:txBody>
          <a:bodyPr wrap="square">
            <a:spAutoFit/>
          </a:bodyPr>
          <a:lstStyle/>
          <a:p>
            <a:r>
              <a:rPr lang="en-US" sz="2400" dirty="0" smtClean="0"/>
              <a:t>Pneumonic </a:t>
            </a:r>
            <a:r>
              <a:rPr lang="en-US" sz="2400" dirty="0"/>
              <a:t>plague cases by week of report, week 2017-37 to 2017- 42, Madagascar</a:t>
            </a:r>
            <a:r>
              <a:rPr lang="en-GB" dirty="0"/>
              <a:t/>
            </a:r>
            <a:br>
              <a:rPr lang="en-GB" dirty="0"/>
            </a:br>
            <a:endParaRPr lang="en-GB" dirty="0"/>
          </a:p>
        </p:txBody>
      </p:sp>
      <p:sp>
        <p:nvSpPr>
          <p:cNvPr id="5" name="Title 1"/>
          <p:cNvSpPr txBox="1">
            <a:spLocks/>
          </p:cNvSpPr>
          <p:nvPr/>
        </p:nvSpPr>
        <p:spPr>
          <a:xfrm>
            <a:off x="7463702" y="1951509"/>
            <a:ext cx="285206" cy="3272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smtClean="0"/>
              <a:t>*</a:t>
            </a:r>
            <a:endParaRPr lang="en-GB" sz="1800" dirty="0"/>
          </a:p>
        </p:txBody>
      </p:sp>
    </p:spTree>
    <p:extLst>
      <p:ext uri="{BB962C8B-B14F-4D97-AF65-F5344CB8AC3E}">
        <p14:creationId xmlns:p14="http://schemas.microsoft.com/office/powerpoint/2010/main" val="3502898183"/>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4.xml><?xml version="1.0" encoding="utf-8"?>
<ds:datastoreItem xmlns:ds="http://schemas.openxmlformats.org/officeDocument/2006/customXml" ds:itemID="{A98013DF-7568-4DE1-A15A-B72D0DA1D637}">
  <ds:schemaRefs>
    <ds:schemaRef ds:uri="376727eb-354b-45e4-998d-f84ea079474e"/>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d23a570b-d7a9-49ca-a34c-8afb8206b4bf"/>
    <ds:schemaRef ds:uri="http://www.w3.org/XML/1998/namespace"/>
    <ds:schemaRef ds:uri="http://purl.org/dc/dcmitype/"/>
  </ds:schemaRefs>
</ds:datastoreItem>
</file>

<file path=customXml/itemProps5.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15194</TotalTime>
  <Words>130</Words>
  <Application>Microsoft Office PowerPoint</Application>
  <PresentationFormat>On-screen Show (4:3)</PresentationFormat>
  <Paragraphs>16</Paragraphs>
  <Slides>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Tahoma</vt:lpstr>
      <vt:lpstr>Times</vt:lpstr>
      <vt:lpstr>Wingdings</vt:lpstr>
      <vt:lpstr>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Lilian van Leest</cp:lastModifiedBy>
  <cp:revision>992</cp:revision>
  <cp:lastPrinted>2017-03-24T07:50:18Z</cp:lastPrinted>
  <dcterms:created xsi:type="dcterms:W3CDTF">2015-11-05T13:02:54Z</dcterms:created>
  <dcterms:modified xsi:type="dcterms:W3CDTF">2017-10-23T11:19:49Z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