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4"/>
  </p:notesMasterIdLst>
  <p:handoutMasterIdLst>
    <p:handoutMasterId r:id="rId25"/>
  </p:handoutMasterIdLst>
  <p:sldIdLst>
    <p:sldId id="256" r:id="rId7"/>
    <p:sldId id="322" r:id="rId8"/>
    <p:sldId id="323" r:id="rId9"/>
    <p:sldId id="324" r:id="rId10"/>
    <p:sldId id="325" r:id="rId11"/>
    <p:sldId id="313" r:id="rId12"/>
    <p:sldId id="318" r:id="rId13"/>
    <p:sldId id="268" r:id="rId14"/>
    <p:sldId id="335" r:id="rId15"/>
    <p:sldId id="336" r:id="rId16"/>
    <p:sldId id="337" r:id="rId17"/>
    <p:sldId id="338" r:id="rId18"/>
    <p:sldId id="330" r:id="rId19"/>
    <p:sldId id="331" r:id="rId20"/>
    <p:sldId id="332" r:id="rId21"/>
    <p:sldId id="333" r:id="rId22"/>
    <p:sldId id="334" r:id="rId23"/>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9" d="100"/>
          <a:sy n="69" d="100"/>
        </p:scale>
        <p:origin x="95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09/10/2020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41, 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2B6F2F-7AAC-4BE1-96C2-BE89EE3286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188565" cy="6488819"/>
          </a:xfrm>
          <a:prstGeom prst="rect">
            <a:avLst/>
          </a:prstGeom>
        </p:spPr>
      </p:pic>
    </p:spTree>
    <p:extLst>
      <p:ext uri="{BB962C8B-B14F-4D97-AF65-F5344CB8AC3E}">
        <p14:creationId xmlns:p14="http://schemas.microsoft.com/office/powerpoint/2010/main" val="126909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9FB703-300B-4BEB-9804-B23FD7906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212213" cy="6505518"/>
          </a:xfrm>
          <a:prstGeom prst="rect">
            <a:avLst/>
          </a:prstGeom>
        </p:spPr>
      </p:pic>
    </p:spTree>
    <p:extLst>
      <p:ext uri="{BB962C8B-B14F-4D97-AF65-F5344CB8AC3E}">
        <p14:creationId xmlns:p14="http://schemas.microsoft.com/office/powerpoint/2010/main" val="355198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20D6-53A5-405F-B50A-151B2D5341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6" y="0"/>
            <a:ext cx="9235862" cy="6522219"/>
          </a:xfrm>
          <a:prstGeom prst="rect">
            <a:avLst/>
          </a:prstGeom>
        </p:spPr>
      </p:pic>
    </p:spTree>
    <p:extLst>
      <p:ext uri="{BB962C8B-B14F-4D97-AF65-F5344CB8AC3E}">
        <p14:creationId xmlns:p14="http://schemas.microsoft.com/office/powerpoint/2010/main" val="1162633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kern="0" dirty="0">
                <a:latin typeface="Calibri" pitchFamily="34" charset="0"/>
                <a:cs typeface="Calibri" pitchFamily="34" charset="0"/>
              </a:rPr>
              <a:t>Distribution of confirmed measles cases reported by month and year January 2019–August 2020, EU/EEA and the UK</a:t>
            </a:r>
            <a:endParaRPr lang="en-GB"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13</a:t>
            </a:fld>
            <a:endParaRPr lang="en-GB" dirty="0"/>
          </a:p>
        </p:txBody>
      </p:sp>
      <p:pic>
        <p:nvPicPr>
          <p:cNvPr id="6" name="Content Placeholder 5"/>
          <p:cNvPicPr>
            <a:picLocks noGrp="1" noChangeAspect="1"/>
          </p:cNvPicPr>
          <p:nvPr>
            <p:ph idx="1"/>
          </p:nvPr>
        </p:nvPicPr>
        <p:blipFill>
          <a:blip r:embed="rId2"/>
          <a:stretch>
            <a:fillRect/>
          </a:stretch>
        </p:blipFill>
        <p:spPr>
          <a:xfrm>
            <a:off x="2428569" y="1169928"/>
            <a:ext cx="7642363" cy="5311345"/>
          </a:xfrm>
          <a:prstGeom prst="rect">
            <a:avLst/>
          </a:prstGeom>
        </p:spPr>
      </p:pic>
    </p:spTree>
    <p:extLst>
      <p:ext uri="{BB962C8B-B14F-4D97-AF65-F5344CB8AC3E}">
        <p14:creationId xmlns:p14="http://schemas.microsoft.com/office/powerpoint/2010/main" val="258255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4287" y="286477"/>
            <a:ext cx="8331283" cy="646331"/>
          </a:xfrm>
          <a:prstGeom prst="rect">
            <a:avLst/>
          </a:prstGeom>
        </p:spPr>
        <p:txBody>
          <a:bodyPr wrap="square">
            <a:spAutoFit/>
          </a:bodyPr>
          <a:lstStyle/>
          <a:p>
            <a:r>
              <a:rPr lang="en-GB" sz="2000" b="1" dirty="0">
                <a:ea typeface="Tahoma" panose="020B0604030504040204" pitchFamily="34" charset="0"/>
                <a:cs typeface="Tahoma" panose="020B0604030504040204" pitchFamily="34" charset="0"/>
              </a:rPr>
              <a:t>Distribution of confirmed cases of MERS-CoV by place of infection and month of onset, March 2012 –  6 October 2020</a:t>
            </a:r>
          </a:p>
        </p:txBody>
      </p:sp>
      <p:pic>
        <p:nvPicPr>
          <p:cNvPr id="2" name="Picture 1"/>
          <p:cNvPicPr>
            <a:picLocks noChangeAspect="1"/>
          </p:cNvPicPr>
          <p:nvPr/>
        </p:nvPicPr>
        <p:blipFill rotWithShape="1">
          <a:blip r:embed="rId2"/>
          <a:srcRect l="8264" r="1816" b="8452"/>
          <a:stretch/>
        </p:blipFill>
        <p:spPr>
          <a:xfrm>
            <a:off x="174812" y="932808"/>
            <a:ext cx="10412506" cy="5527962"/>
          </a:xfrm>
          <a:prstGeom prst="rect">
            <a:avLst/>
          </a:prstGeom>
        </p:spPr>
      </p:pic>
    </p:spTree>
    <p:extLst>
      <p:ext uri="{BB962C8B-B14F-4D97-AF65-F5344CB8AC3E}">
        <p14:creationId xmlns:p14="http://schemas.microsoft.com/office/powerpoint/2010/main" val="193270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680" y="0"/>
            <a:ext cx="9717840" cy="951722"/>
          </a:xfrm>
        </p:spPr>
        <p:txBody>
          <a:bodyPr>
            <a:normAutofit/>
          </a:bodyPr>
          <a:lstStyle/>
          <a:p>
            <a:pPr lvl="0" fontAlgn="auto">
              <a:lnSpc>
                <a:spcPct val="100000"/>
              </a:lnSpc>
              <a:spcBef>
                <a:spcPts val="0"/>
              </a:spcBef>
              <a:spcAft>
                <a:spcPts val="0"/>
              </a:spcAft>
            </a:pPr>
            <a:r>
              <a:rPr lang="en-GB" sz="2000" dirty="0"/>
              <a:t>Geographical distribution of confirmed MERS-CoV cases by probable region of infection and exposure, from 1 January 2020 to 6 October 2020</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9363" y="951722"/>
            <a:ext cx="7320473" cy="5656729"/>
          </a:xfrm>
          <a:prstGeom prst="rect">
            <a:avLst/>
          </a:prstGeom>
        </p:spPr>
      </p:pic>
    </p:spTree>
    <p:extLst>
      <p:ext uri="{BB962C8B-B14F-4D97-AF65-F5344CB8AC3E}">
        <p14:creationId xmlns:p14="http://schemas.microsoft.com/office/powerpoint/2010/main" val="334046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12752" y="185987"/>
            <a:ext cx="8933101"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algn="ctr" fontAlgn="auto">
              <a:lnSpc>
                <a:spcPct val="100000"/>
              </a:lnSpc>
              <a:spcBef>
                <a:spcPts val="0"/>
              </a:spcBef>
              <a:spcAft>
                <a:spcPts val="0"/>
              </a:spcAft>
            </a:pP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Geographical distribution of confirmed MERS-CoV cases by     country of infection and year, from April 2012 to 6 October 2020</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329" y="936811"/>
            <a:ext cx="7270377" cy="5618019"/>
          </a:xfrm>
          <a:prstGeom prst="rect">
            <a:avLst/>
          </a:prstGeom>
        </p:spPr>
      </p:pic>
    </p:spTree>
    <p:extLst>
      <p:ext uri="{BB962C8B-B14F-4D97-AF65-F5344CB8AC3E}">
        <p14:creationId xmlns:p14="http://schemas.microsoft.com/office/powerpoint/2010/main" val="129672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4795" y="258953"/>
            <a:ext cx="8403665"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fontAlgn="auto">
              <a:lnSpc>
                <a:spcPct val="100000"/>
              </a:lnSpc>
              <a:spcBef>
                <a:spcPts val="0"/>
              </a:spcBef>
              <a:spcAft>
                <a:spcPts val="0"/>
              </a:spcAft>
            </a:pP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Geographical distribution of confirmed MERS-CoV cases by reporting country from April 2012 to 6 October 2020</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961" r="1313" b="25359"/>
          <a:stretch/>
        </p:blipFill>
        <p:spPr>
          <a:xfrm>
            <a:off x="1299884" y="981636"/>
            <a:ext cx="9466729" cy="5387411"/>
          </a:xfrm>
          <a:prstGeom prst="rect">
            <a:avLst/>
          </a:prstGeom>
        </p:spPr>
      </p:pic>
    </p:spTree>
    <p:extLst>
      <p:ext uri="{BB962C8B-B14F-4D97-AF65-F5344CB8AC3E}">
        <p14:creationId xmlns:p14="http://schemas.microsoft.com/office/powerpoint/2010/main" val="77666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09 October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1324978"/>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F2CC70B4-87F1-4CC8-A4E9-03732FBFF63A}"/>
              </a:ext>
            </a:extLst>
          </p:cNvPr>
          <p:cNvPicPr>
            <a:picLocks noChangeAspect="1"/>
          </p:cNvPicPr>
          <p:nvPr/>
        </p:nvPicPr>
        <p:blipFill>
          <a:blip r:embed="rId2"/>
          <a:stretch>
            <a:fillRect/>
          </a:stretch>
        </p:blipFill>
        <p:spPr>
          <a:xfrm>
            <a:off x="1009649" y="944047"/>
            <a:ext cx="9915899" cy="4471560"/>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9 October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1" y="4967669"/>
            <a:ext cx="11524754" cy="397032"/>
          </a:xfrm>
          <a:prstGeom prst="rect">
            <a:avLst/>
          </a:prstGeom>
        </p:spPr>
        <p:txBody>
          <a:bodyPr wrap="square">
            <a:spAutoFit/>
          </a:bodyPr>
          <a:lstStyle/>
          <a:p>
            <a:r>
              <a:rPr lang="en-GB" sz="1100" dirty="0"/>
              <a:t>*According to media,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1" y="5298561"/>
            <a:ext cx="11196731" cy="124187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endParaRPr lang="en-GB" sz="1050" dirty="0"/>
          </a:p>
          <a:p>
            <a:endParaRPr lang="en-GB" sz="2800" dirty="0"/>
          </a:p>
        </p:txBody>
      </p:sp>
      <p:sp>
        <p:nvSpPr>
          <p:cNvPr id="8" name="TextBox 7"/>
          <p:cNvSpPr txBox="1"/>
          <p:nvPr/>
        </p:nvSpPr>
        <p:spPr>
          <a:xfrm>
            <a:off x="454392" y="6122223"/>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6334998"/>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which were previously not reported.</a:t>
            </a:r>
          </a:p>
          <a:p>
            <a:endParaRPr lang="en-GB" sz="1200" dirty="0"/>
          </a:p>
        </p:txBody>
      </p:sp>
      <p:pic>
        <p:nvPicPr>
          <p:cNvPr id="4" name="Picture 3">
            <a:extLst>
              <a:ext uri="{FF2B5EF4-FFF2-40B4-BE49-F238E27FC236}">
                <a16:creationId xmlns:a16="http://schemas.microsoft.com/office/drawing/2014/main" id="{B365FFAD-B223-4351-AC7C-7F4E0ED6E0EA}"/>
              </a:ext>
            </a:extLst>
          </p:cNvPr>
          <p:cNvPicPr>
            <a:picLocks noChangeAspect="1"/>
          </p:cNvPicPr>
          <p:nvPr/>
        </p:nvPicPr>
        <p:blipFill>
          <a:blip r:embed="rId7"/>
          <a:stretch>
            <a:fillRect/>
          </a:stretch>
        </p:blipFill>
        <p:spPr>
          <a:xfrm>
            <a:off x="1139123" y="791570"/>
            <a:ext cx="9012067" cy="4063979"/>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EU/EEA and the UK, as of 9 October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519475" y="5558992"/>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p>
          <a:p>
            <a:endParaRPr lang="en-GB" sz="1100" dirty="0"/>
          </a:p>
          <a:p>
            <a:endParaRPr lang="en-GB" sz="1100" dirty="0"/>
          </a:p>
        </p:txBody>
      </p:sp>
      <p:pic>
        <p:nvPicPr>
          <p:cNvPr id="4" name="Picture 3">
            <a:extLst>
              <a:ext uri="{FF2B5EF4-FFF2-40B4-BE49-F238E27FC236}">
                <a16:creationId xmlns:a16="http://schemas.microsoft.com/office/drawing/2014/main" id="{C246395E-CF99-49C0-8190-8D5AC1B879DF}"/>
              </a:ext>
            </a:extLst>
          </p:cNvPr>
          <p:cNvPicPr>
            <a:picLocks noChangeAspect="1"/>
          </p:cNvPicPr>
          <p:nvPr/>
        </p:nvPicPr>
        <p:blipFill>
          <a:blip r:embed="rId4"/>
          <a:stretch>
            <a:fillRect/>
          </a:stretch>
        </p:blipFill>
        <p:spPr>
          <a:xfrm>
            <a:off x="694280" y="849154"/>
            <a:ext cx="10232441" cy="4614304"/>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9 October 2020</a:t>
            </a:r>
          </a:p>
        </p:txBody>
      </p:sp>
      <p:sp>
        <p:nvSpPr>
          <p:cNvPr id="6" name="Rectangle 5"/>
          <p:cNvSpPr/>
          <p:nvPr/>
        </p:nvSpPr>
        <p:spPr>
          <a:xfrm>
            <a:off x="0" y="6074226"/>
            <a:ext cx="11709399" cy="584775"/>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numbers of reported cases can have a big impact on the notification rate. In addition,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9BE75299-E014-497D-BBFF-FCE3E1141BE3}"/>
              </a:ext>
            </a:extLst>
          </p:cNvPr>
          <p:cNvPicPr>
            <a:picLocks noChangeAspect="1"/>
          </p:cNvPicPr>
          <p:nvPr/>
        </p:nvPicPr>
        <p:blipFill>
          <a:blip r:embed="rId2"/>
          <a:stretch>
            <a:fillRect/>
          </a:stretch>
        </p:blipFill>
        <p:spPr>
          <a:xfrm>
            <a:off x="2428933" y="715524"/>
            <a:ext cx="7334134" cy="5177036"/>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Ebola virus disease case distribution in Equateur Province, </a:t>
            </a:r>
            <a:br>
              <a:rPr lang="en-GB" altLang="en-US" sz="2000" dirty="0">
                <a:solidFill>
                  <a:prstClr val="black"/>
                </a:solidFill>
              </a:rPr>
            </a:br>
            <a:r>
              <a:rPr lang="en-GB" altLang="en-US" sz="2000" dirty="0">
                <a:solidFill>
                  <a:prstClr val="black"/>
                </a:solidFill>
              </a:rPr>
              <a:t>Democratic Republic of the Congo, as of 6 October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a:extLst>
              <a:ext uri="{FF2B5EF4-FFF2-40B4-BE49-F238E27FC236}">
                <a16:creationId xmlns:a16="http://schemas.microsoft.com/office/drawing/2014/main" id="{F3189F62-FB44-4455-9533-47A5F218E2A0}"/>
              </a:ext>
            </a:extLst>
          </p:cNvPr>
          <p:cNvPicPr>
            <a:picLocks noChangeAspect="1"/>
          </p:cNvPicPr>
          <p:nvPr/>
        </p:nvPicPr>
        <p:blipFill rotWithShape="1">
          <a:blip r:embed="rId2"/>
          <a:srcRect r="308"/>
          <a:stretch/>
        </p:blipFill>
        <p:spPr>
          <a:xfrm>
            <a:off x="471487" y="1385887"/>
            <a:ext cx="11214377" cy="4086225"/>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Distribution of confirmed and probable cases of Ebola virus disease by week of reporting in Equateur Province, Democratic Republic of the Congo, </a:t>
            </a:r>
            <a:br>
              <a:rPr lang="en-GB" sz="2000" dirty="0">
                <a:solidFill>
                  <a:prstClr val="black"/>
                </a:solidFill>
              </a:rPr>
            </a:br>
            <a:r>
              <a:rPr lang="en-GB" sz="2000" dirty="0">
                <a:solidFill>
                  <a:prstClr val="black"/>
                </a:solidFill>
              </a:rPr>
              <a:t>as of </a:t>
            </a:r>
            <a:r>
              <a:rPr lang="en-GB" altLang="en-US" sz="2000" dirty="0">
                <a:solidFill>
                  <a:prstClr val="black"/>
                </a:solidFill>
              </a:rPr>
              <a:t>6 October </a:t>
            </a:r>
            <a:r>
              <a:rPr lang="en-GB" sz="2000" dirty="0">
                <a:solidFill>
                  <a:prstClr val="black"/>
                </a:solidFill>
              </a:rPr>
              <a:t>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3" name="Picture 2">
            <a:extLst>
              <a:ext uri="{FF2B5EF4-FFF2-40B4-BE49-F238E27FC236}">
                <a16:creationId xmlns:a16="http://schemas.microsoft.com/office/drawing/2014/main" id="{63ED9A24-EADC-49CF-9736-AF0FDB1CCF20}"/>
              </a:ext>
            </a:extLst>
          </p:cNvPr>
          <p:cNvPicPr>
            <a:picLocks noChangeAspect="1"/>
          </p:cNvPicPr>
          <p:nvPr/>
        </p:nvPicPr>
        <p:blipFill>
          <a:blip r:embed="rId2"/>
          <a:stretch>
            <a:fillRect/>
          </a:stretch>
        </p:blipFill>
        <p:spPr>
          <a:xfrm>
            <a:off x="1922813" y="1720410"/>
            <a:ext cx="8346374" cy="4369997"/>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Geographical distribution of confirmed and probable cases of Ebola virus disease, Equateur Province, Democratic Republic of the Congo, </a:t>
            </a:r>
          </a:p>
          <a:p>
            <a:pPr algn="ctr" fontAlgn="base">
              <a:spcAft>
                <a:spcPct val="0"/>
              </a:spcAft>
            </a:pPr>
            <a:r>
              <a:rPr lang="en-GB" sz="2000" dirty="0"/>
              <a:t>as of </a:t>
            </a:r>
            <a:r>
              <a:rPr lang="en-GB" altLang="en-US" sz="2000" dirty="0">
                <a:solidFill>
                  <a:prstClr val="black"/>
                </a:solidFill>
              </a:rPr>
              <a:t>6 October </a:t>
            </a:r>
            <a:r>
              <a:rPr lang="en-GB" sz="2000" dirty="0"/>
              <a:t>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2" name="Picture 1">
            <a:extLst>
              <a:ext uri="{FF2B5EF4-FFF2-40B4-BE49-F238E27FC236}">
                <a16:creationId xmlns:a16="http://schemas.microsoft.com/office/drawing/2014/main" id="{E7C5789F-CEFF-42FC-8DCD-3E1C04C58C08}"/>
              </a:ext>
            </a:extLst>
          </p:cNvPr>
          <p:cNvPicPr>
            <a:picLocks noChangeAspect="1"/>
          </p:cNvPicPr>
          <p:nvPr/>
        </p:nvPicPr>
        <p:blipFill>
          <a:blip r:embed="rId2"/>
          <a:stretch>
            <a:fillRect/>
          </a:stretch>
        </p:blipFill>
        <p:spPr>
          <a:xfrm>
            <a:off x="2513316" y="1074019"/>
            <a:ext cx="7165367" cy="5536874"/>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FC7B51-13EB-454C-B157-A9A206585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6" y="0"/>
            <a:ext cx="9243744" cy="6527785"/>
          </a:xfrm>
          <a:prstGeom prst="rect">
            <a:avLst/>
          </a:prstGeom>
        </p:spPr>
      </p:pic>
    </p:spTree>
    <p:extLst>
      <p:ext uri="{BB962C8B-B14F-4D97-AF65-F5344CB8AC3E}">
        <p14:creationId xmlns:p14="http://schemas.microsoft.com/office/powerpoint/2010/main" val="1434257830"/>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98013DF-7568-4DE1-A15A-B72D0DA1D637}">
  <ds:schemaRefs>
    <ds:schemaRef ds:uri="http://schemas.microsoft.com/office/infopath/2007/PartnerControls"/>
    <ds:schemaRef ds:uri="http://purl.org/dc/terms/"/>
    <ds:schemaRef ds:uri="http://schemas.microsoft.com/sharepoint/v3"/>
    <ds:schemaRef ds:uri="http://schemas.microsoft.com/office/2006/documentManagement/types"/>
    <ds:schemaRef ds:uri="d23a570b-d7a9-49ca-a34c-8afb8206b4bf"/>
    <ds:schemaRef ds:uri="http://www.w3.org/XML/1998/namespace"/>
    <ds:schemaRef ds:uri="http://purl.org/dc/elements/1.1/"/>
    <ds:schemaRef ds:uri="http://schemas.openxmlformats.org/package/2006/metadata/core-properties"/>
    <ds:schemaRef ds:uri="376727eb-354b-45e4-998d-f84ea079474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62586917-95D1-403B-9907-4F45793AFA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25399</TotalTime>
  <Words>962</Words>
  <Application>Microsoft Office PowerPoint</Application>
  <PresentationFormat>Widescreen</PresentationFormat>
  <Paragraphs>37</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Helvetica</vt:lpstr>
      <vt:lpstr>Tahoma</vt:lpstr>
      <vt:lpstr>Theme_ECDC</vt:lpstr>
      <vt:lpstr>Reusable maps and graphs from ECDC Communicable Disease Threats Report   Week 41, 2020 </vt:lpstr>
      <vt:lpstr>Distribution of COVID-19 cases* in accordance with the applied case definitions in the affected countries, as of 09 October 2020</vt:lpstr>
      <vt:lpstr>Distribution of COVID-19 deaths* worldwide, as of 9 October 2020 </vt:lpstr>
      <vt:lpstr>Distribution of laboratory-confirmed cases* of COVID-19 in EU/EEA and the UK, as of 9 October 2020</vt:lpstr>
      <vt:lpstr>Geographic distribution of 14-day cumulative number of reported COVID-19 cases per 100 000 population, worldwide, as of 9 October 2020</vt:lpstr>
      <vt:lpstr>Ebola virus disease case distribution in Equateur Province,  Democratic Republic of the Congo, as of 6 October 2020</vt:lpstr>
      <vt:lpstr>Distribution of confirmed and probable cases of Ebola virus disease by week of reporting in Equateur Province, Democratic Republic of the Congo,  as of 6 October 2020</vt:lpstr>
      <vt:lpstr>PowerPoint Presentation</vt:lpstr>
      <vt:lpstr>PowerPoint Presentation</vt:lpstr>
      <vt:lpstr>PowerPoint Presentation</vt:lpstr>
      <vt:lpstr>PowerPoint Presentation</vt:lpstr>
      <vt:lpstr>PowerPoint Presentation</vt:lpstr>
      <vt:lpstr>Distribution of confirmed measles cases reported by month and year January 2019–August 2020, EU/EEA and the UK</vt:lpstr>
      <vt:lpstr>PowerPoint Presentation</vt:lpstr>
      <vt:lpstr>Geographical distribution of confirmed MERS-CoV cases by probable region of infection and exposure, from 1 January 2020 to 6 October 2020</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2045</cp:revision>
  <cp:lastPrinted>2017-03-24T07:50:18Z</cp:lastPrinted>
  <dcterms:created xsi:type="dcterms:W3CDTF">2015-11-05T13:02:54Z</dcterms:created>
  <dcterms:modified xsi:type="dcterms:W3CDTF">2020-10-09T10:49:03Z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