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8"/>
  </p:notesMasterIdLst>
  <p:handoutMasterIdLst>
    <p:handoutMasterId r:id="rId19"/>
  </p:handoutMasterIdLst>
  <p:sldIdLst>
    <p:sldId id="256" r:id="rId7"/>
    <p:sldId id="322" r:id="rId8"/>
    <p:sldId id="323" r:id="rId9"/>
    <p:sldId id="324" r:id="rId10"/>
    <p:sldId id="325" r:id="rId11"/>
    <p:sldId id="327" r:id="rId12"/>
    <p:sldId id="328" r:id="rId13"/>
    <p:sldId id="329" r:id="rId14"/>
    <p:sldId id="330" r:id="rId15"/>
    <p:sldId id="332" r:id="rId16"/>
    <p:sldId id="331" r:id="rId17"/>
  </p:sldIdLst>
  <p:sldSz cx="12192000" cy="6858000"/>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1" autoAdjust="0"/>
    <p:restoredTop sz="94249" autoAdjust="0"/>
  </p:normalViewPr>
  <p:slideViewPr>
    <p:cSldViewPr snapToGrid="0">
      <p:cViewPr varScale="1">
        <p:scale>
          <a:sx n="62" d="100"/>
          <a:sy n="62" d="100"/>
        </p:scale>
        <p:origin x="996" y="5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6" d="100"/>
          <a:sy n="86" d="100"/>
        </p:scale>
        <p:origin x="289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10</a:t>
            </a:fld>
            <a:endParaRPr lang="en-GB"/>
          </a:p>
        </p:txBody>
      </p:sp>
    </p:spTree>
    <p:extLst>
      <p:ext uri="{BB962C8B-B14F-4D97-AF65-F5344CB8AC3E}">
        <p14:creationId xmlns:p14="http://schemas.microsoft.com/office/powerpoint/2010/main" val="39442405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2020</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8281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32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5" name="Footer Placeholder 4"/>
          <p:cNvSpPr>
            <a:spLocks noGrp="1"/>
          </p:cNvSpPr>
          <p:nvPr>
            <p:ph type="ftr" sz="quarter" idx="11"/>
          </p:nvPr>
        </p:nvSpPr>
        <p:spPr>
          <a:xfrm>
            <a:off x="431999" y="6475541"/>
            <a:ext cx="7733681" cy="365125"/>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9" name="Right column"/>
          <p:cNvSpPr>
            <a:spLocks noGrp="1"/>
          </p:cNvSpPr>
          <p:nvPr>
            <p:ph sz="quarter" idx="14"/>
          </p:nvPr>
        </p:nvSpPr>
        <p:spPr>
          <a:xfrm>
            <a:off x="6516130" y="1480586"/>
            <a:ext cx="5268432" cy="46900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eft column"/>
          <p:cNvSpPr>
            <a:spLocks noGrp="1"/>
          </p:cNvSpPr>
          <p:nvPr>
            <p:ph sz="quarter" idx="15"/>
          </p:nvPr>
        </p:nvSpPr>
        <p:spPr>
          <a:xfrm>
            <a:off x="431999" y="1480586"/>
            <a:ext cx="5268432" cy="46900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14148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C71EB-E3AF-4F5A-ACD6-510F33677DF7}" type="datetime1">
              <a:rPr lang="en-GB" smtClean="0"/>
              <a:t>22/01/2021</a:t>
            </a:fld>
            <a:r>
              <a:rPr lang="en-GB" sz="1200" kern="0">
                <a:solidFill>
                  <a:prstClr val="white"/>
                </a:solidFill>
                <a:ea typeface="+mn-ea"/>
              </a:rPr>
              <a:t>Week </a:t>
            </a:r>
            <a:r>
              <a:rPr lang="en-GB" sz="1200" kern="0" dirty="0">
                <a:solidFill>
                  <a:prstClr val="white"/>
                </a:solidFill>
                <a:ea typeface="+mn-ea"/>
              </a:rPr>
              <a:t>39, 2018</a:t>
            </a:r>
            <a:br>
              <a:rPr lang="en-GB" sz="1200" b="0" kern="0" dirty="0">
                <a:solidFill>
                  <a:prstClr val="white"/>
                </a:solidFill>
                <a:ea typeface="+mn-ea"/>
              </a:rPr>
            </a:br>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Week 39, 2018  </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30" r:id="rId3"/>
    <p:sldLayoutId id="2147483731"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03, 2021</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extLst>
      <p:ext uri="{BB962C8B-B14F-4D97-AF65-F5344CB8AC3E}">
        <p14:creationId xmlns:p14="http://schemas.microsoft.com/office/powerpoint/2010/main" val="400710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Geographical distribution of dengue cases reported worldwide, January to December 2020 </a:t>
            </a:r>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9E29A8E-A0F1-419A-8E8B-A78BF9C70DE8}" type="slidenum">
              <a:rPr lang="en-GB" smtClean="0"/>
              <a:pPr/>
              <a:t>10</a:t>
            </a:fld>
            <a:endParaRPr lang="en-GB" dirty="0"/>
          </a:p>
        </p:txBody>
      </p:sp>
      <p:pic>
        <p:nvPicPr>
          <p:cNvPr id="6" name="Content Placeholder 5"/>
          <p:cNvPicPr>
            <a:picLocks noGrp="1" noChangeAspect="1"/>
          </p:cNvPicPr>
          <p:nvPr>
            <p:ph sz="quarter" idx="15"/>
          </p:nvPr>
        </p:nvPicPr>
        <p:blipFill rotWithShape="1">
          <a:blip r:embed="rId3" cstate="print">
            <a:extLst>
              <a:ext uri="{28A0092B-C50C-407E-A947-70E740481C1C}">
                <a14:useLocalDpi xmlns:a14="http://schemas.microsoft.com/office/drawing/2010/main" val="0"/>
              </a:ext>
            </a:extLst>
          </a:blip>
          <a:srcRect t="9881" b="21461"/>
          <a:stretch/>
        </p:blipFill>
        <p:spPr>
          <a:xfrm>
            <a:off x="1485845" y="1435608"/>
            <a:ext cx="9375986" cy="4974337"/>
          </a:xfrm>
        </p:spPr>
      </p:pic>
    </p:spTree>
    <p:extLst>
      <p:ext uri="{BB962C8B-B14F-4D97-AF65-F5344CB8AC3E}">
        <p14:creationId xmlns:p14="http://schemas.microsoft.com/office/powerpoint/2010/main" val="3332123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Geographical distribution of chikungunya virus disease cases reported worldwide, January to December 2020</a:t>
            </a:r>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9E29A8E-A0F1-419A-8E8B-A78BF9C70DE8}" type="slidenum">
              <a:rPr lang="en-GB" smtClean="0"/>
              <a:pPr/>
              <a:t>11</a:t>
            </a:fld>
            <a:endParaRPr lang="en-GB" dirty="0"/>
          </a:p>
        </p:txBody>
      </p:sp>
      <p:pic>
        <p:nvPicPr>
          <p:cNvPr id="7" name="Content Placeholder 6"/>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t="20438" b="6767"/>
          <a:stretch/>
        </p:blipFill>
        <p:spPr>
          <a:xfrm>
            <a:off x="1499616" y="1262092"/>
            <a:ext cx="9114514" cy="5127014"/>
          </a:xfrm>
        </p:spPr>
      </p:pic>
    </p:spTree>
    <p:extLst>
      <p:ext uri="{BB962C8B-B14F-4D97-AF65-F5344CB8AC3E}">
        <p14:creationId xmlns:p14="http://schemas.microsoft.com/office/powerpoint/2010/main" val="1782250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of week 2, 2021</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7" name="Picture 6">
            <a:extLst>
              <a:ext uri="{FF2B5EF4-FFF2-40B4-BE49-F238E27FC236}">
                <a16:creationId xmlns:a16="http://schemas.microsoft.com/office/drawing/2014/main" id="{4CCC82AE-8504-4E1C-8FDD-21756E4E47D9}"/>
              </a:ext>
            </a:extLst>
          </p:cNvPr>
          <p:cNvPicPr>
            <a:picLocks noChangeAspect="1"/>
          </p:cNvPicPr>
          <p:nvPr/>
        </p:nvPicPr>
        <p:blipFill>
          <a:blip r:embed="rId2"/>
          <a:stretch>
            <a:fillRect/>
          </a:stretch>
        </p:blipFill>
        <p:spPr>
          <a:xfrm>
            <a:off x="471952" y="1174178"/>
            <a:ext cx="11248095" cy="5072312"/>
          </a:xfrm>
          <a:prstGeom prst="rect">
            <a:avLst/>
          </a:prstGeom>
        </p:spPr>
      </p:pic>
    </p:spTree>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2, 2020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4" name="Picture 3">
            <a:extLst>
              <a:ext uri="{FF2B5EF4-FFF2-40B4-BE49-F238E27FC236}">
                <a16:creationId xmlns:a16="http://schemas.microsoft.com/office/drawing/2014/main" id="{42B842E3-D93E-451B-867D-E2EE79E62EFF}"/>
              </a:ext>
            </a:extLst>
          </p:cNvPr>
          <p:cNvPicPr>
            <a:picLocks noChangeAspect="1"/>
          </p:cNvPicPr>
          <p:nvPr/>
        </p:nvPicPr>
        <p:blipFill>
          <a:blip r:embed="rId3"/>
          <a:stretch>
            <a:fillRect/>
          </a:stretch>
        </p:blipFill>
        <p:spPr>
          <a:xfrm>
            <a:off x="471952" y="1242202"/>
            <a:ext cx="11248095" cy="5072312"/>
          </a:xfrm>
          <a:prstGeom prst="rect">
            <a:avLst/>
          </a:prstGeom>
        </p:spPr>
      </p:pic>
    </p:spTree>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in the EU/EEA, as of Week 2, 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6" name="Content Placeholder 2">
            <a:extLst>
              <a:ext uri="{FF2B5EF4-FFF2-40B4-BE49-F238E27FC236}">
                <a16:creationId xmlns:a16="http://schemas.microsoft.com/office/drawing/2014/main" id="{3EED2E0A-0762-41CE-AABC-9FA9B44447E2}"/>
              </a:ext>
            </a:extLst>
          </p:cNvPr>
          <p:cNvPicPr>
            <a:picLocks/>
          </p:cNvPicPr>
          <p:nvPr/>
        </p:nvPicPr>
        <p:blipFill>
          <a:blip r:embed="rId3" cstate="print"/>
          <a:stretch>
            <a:fillRect/>
          </a:stretch>
        </p:blipFill>
        <p:spPr>
          <a:xfrm>
            <a:off x="228600" y="1135046"/>
            <a:ext cx="11247120" cy="5074920"/>
          </a:xfrm>
          <a:prstGeom prst="rect">
            <a:avLst/>
          </a:prstGeom>
        </p:spPr>
      </p:pic>
    </p:spTree>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 distribution of 14-day cumulative number of reported COVID-19 cases per 100 000 population, worldwide, as of Week 2, 2021</a:t>
            </a:r>
          </a:p>
        </p:txBody>
      </p:sp>
      <p:sp>
        <p:nvSpPr>
          <p:cNvPr id="6" name="Rectangle 5"/>
          <p:cNvSpPr/>
          <p:nvPr/>
        </p:nvSpPr>
        <p:spPr>
          <a:xfrm>
            <a:off x="0" y="6074226"/>
            <a:ext cx="11709399" cy="535531"/>
          </a:xfrm>
          <a:prstGeom prst="rect">
            <a:avLst/>
          </a:prstGeom>
        </p:spPr>
        <p:txBody>
          <a:bodyPr wrap="square">
            <a:spAutoFit/>
          </a:bodyPr>
          <a:lstStyle/>
          <a:p>
            <a:pPr lvl="0"/>
            <a:r>
              <a:rPr lang="en-GB" sz="8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900" dirty="0">
              <a:solidFill>
                <a:prstClr val="black"/>
              </a:solidFill>
              <a:latin typeface="Calibri" panose="020F0502020204030204" pitchFamily="34" charset="0"/>
              <a:ea typeface="Calibri" panose="020F0502020204030204" pitchFamily="34" charset="0"/>
            </a:endParaRPr>
          </a:p>
        </p:txBody>
      </p:sp>
      <p:pic>
        <p:nvPicPr>
          <p:cNvPr id="8" name="Picture 7">
            <a:extLst>
              <a:ext uri="{FF2B5EF4-FFF2-40B4-BE49-F238E27FC236}">
                <a16:creationId xmlns:a16="http://schemas.microsoft.com/office/drawing/2014/main" id="{AA5C47EC-15C5-4EBC-BF86-5C4CD19805BC}"/>
              </a:ext>
            </a:extLst>
          </p:cNvPr>
          <p:cNvPicPr>
            <a:picLocks noChangeAspect="1"/>
          </p:cNvPicPr>
          <p:nvPr/>
        </p:nvPicPr>
        <p:blipFill>
          <a:blip r:embed="rId2"/>
          <a:stretch>
            <a:fillRect/>
          </a:stretch>
        </p:blipFill>
        <p:spPr>
          <a:xfrm>
            <a:off x="2401168" y="816609"/>
            <a:ext cx="7389664" cy="5224781"/>
          </a:xfrm>
          <a:prstGeom prst="rect">
            <a:avLst/>
          </a:prstGeom>
        </p:spPr>
      </p:pic>
    </p:spTree>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7" y="223936"/>
            <a:ext cx="10506513" cy="751942"/>
          </a:xfrm>
        </p:spPr>
        <p:txBody>
          <a:bodyPr>
            <a:noAutofit/>
          </a:bodyPr>
          <a:lstStyle/>
          <a:p>
            <a:pPr algn="ctr">
              <a:lnSpc>
                <a:spcPct val="100000"/>
              </a:lnSpc>
              <a:spcBef>
                <a:spcPts val="0"/>
              </a:spcBef>
            </a:pPr>
            <a:r>
              <a:rPr lang="en-GB" sz="1800" dirty="0">
                <a:solidFill>
                  <a:srgbClr val="000000">
                    <a:alpha val="100000"/>
                  </a:srgbClr>
                </a:solidFill>
                <a:latin typeface="Tahoma"/>
                <a:cs typeface="Tahoma"/>
              </a:rPr>
              <a:t>Distribution of confirmed human cases of avian influenza A(H5N6) virus infection by year of onset, China, 2014–2020</a:t>
            </a:r>
          </a:p>
        </p:txBody>
      </p:sp>
      <p:pic>
        <p:nvPicPr>
          <p:cNvPr id="4" name="Picture 3"/>
          <p:cNvPicPr>
            <a:picLocks noChangeAspect="1"/>
          </p:cNvPicPr>
          <p:nvPr/>
        </p:nvPicPr>
        <p:blipFill>
          <a:blip r:embed="rId2"/>
          <a:stretch>
            <a:fillRect/>
          </a:stretch>
        </p:blipFill>
        <p:spPr>
          <a:xfrm>
            <a:off x="1103601" y="1406106"/>
            <a:ext cx="9163304" cy="4735902"/>
          </a:xfrm>
          <a:prstGeom prst="rect">
            <a:avLst/>
          </a:prstGeom>
        </p:spPr>
      </p:pic>
    </p:spTree>
    <p:extLst>
      <p:ext uri="{BB962C8B-B14F-4D97-AF65-F5344CB8AC3E}">
        <p14:creationId xmlns:p14="http://schemas.microsoft.com/office/powerpoint/2010/main" val="2246744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9" y="127684"/>
            <a:ext cx="10781432" cy="951722"/>
          </a:xfrm>
        </p:spPr>
        <p:txBody>
          <a:bodyPr/>
          <a:lstStyle/>
          <a:p>
            <a:pPr algn="ctr">
              <a:lnSpc>
                <a:spcPct val="100000"/>
              </a:lnSpc>
              <a:spcBef>
                <a:spcPts val="0"/>
              </a:spcBef>
            </a:pPr>
            <a:r>
              <a:rPr lang="en-GB" sz="1800" dirty="0">
                <a:solidFill>
                  <a:srgbClr val="000000">
                    <a:alpha val="100000"/>
                  </a:srgbClr>
                </a:solidFill>
                <a:latin typeface="Tahoma"/>
                <a:cs typeface="Tahoma"/>
              </a:rPr>
              <a:t>Geographical distribution of confirmed human cases of avian influenza A(H5N6) virus infection, China, 2014–2020</a:t>
            </a:r>
          </a:p>
        </p:txBody>
      </p:sp>
      <p:pic>
        <p:nvPicPr>
          <p:cNvPr id="4" name="Picture 3"/>
          <p:cNvPicPr>
            <a:picLocks noChangeAspect="1"/>
          </p:cNvPicPr>
          <p:nvPr/>
        </p:nvPicPr>
        <p:blipFill>
          <a:blip r:embed="rId2"/>
          <a:stretch>
            <a:fillRect/>
          </a:stretch>
        </p:blipFill>
        <p:spPr>
          <a:xfrm>
            <a:off x="2272119" y="853221"/>
            <a:ext cx="7101192" cy="5487284"/>
          </a:xfrm>
          <a:prstGeom prst="rect">
            <a:avLst/>
          </a:prstGeom>
        </p:spPr>
      </p:pic>
    </p:spTree>
    <p:extLst>
      <p:ext uri="{BB962C8B-B14F-4D97-AF65-F5344CB8AC3E}">
        <p14:creationId xmlns:p14="http://schemas.microsoft.com/office/powerpoint/2010/main" val="2684765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7" y="223936"/>
            <a:ext cx="10506513" cy="751942"/>
          </a:xfrm>
        </p:spPr>
        <p:txBody>
          <a:bodyPr>
            <a:noAutofit/>
          </a:bodyPr>
          <a:lstStyle/>
          <a:p>
            <a:pPr algn="ctr">
              <a:lnSpc>
                <a:spcPct val="100000"/>
              </a:lnSpc>
              <a:spcBef>
                <a:spcPts val="0"/>
              </a:spcBef>
            </a:pPr>
            <a:r>
              <a:rPr lang="en-GB" sz="1800" dirty="0">
                <a:solidFill>
                  <a:srgbClr val="000000">
                    <a:alpha val="100000"/>
                  </a:srgbClr>
                </a:solidFill>
                <a:latin typeface="Tahoma"/>
                <a:cs typeface="Tahoma"/>
              </a:rPr>
              <a:t>Distribution of confirmed human cases of avian influenza A(H9N2) virus infection by year of onset and country, 1998–2020</a:t>
            </a:r>
          </a:p>
        </p:txBody>
      </p:sp>
      <p:pic>
        <p:nvPicPr>
          <p:cNvPr id="3" name="Picture 2"/>
          <p:cNvPicPr>
            <a:picLocks noChangeAspect="1"/>
          </p:cNvPicPr>
          <p:nvPr/>
        </p:nvPicPr>
        <p:blipFill>
          <a:blip r:embed="rId2"/>
          <a:stretch>
            <a:fillRect/>
          </a:stretch>
        </p:blipFill>
        <p:spPr>
          <a:xfrm>
            <a:off x="518445" y="1087903"/>
            <a:ext cx="10333616" cy="5377138"/>
          </a:xfrm>
          <a:prstGeom prst="rect">
            <a:avLst/>
          </a:prstGeom>
        </p:spPr>
      </p:pic>
    </p:spTree>
    <p:extLst>
      <p:ext uri="{BB962C8B-B14F-4D97-AF65-F5344CB8AC3E}">
        <p14:creationId xmlns:p14="http://schemas.microsoft.com/office/powerpoint/2010/main" val="4007058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24" y="0"/>
            <a:ext cx="10781432" cy="951722"/>
          </a:xfrm>
        </p:spPr>
        <p:txBody>
          <a:bodyPr/>
          <a:lstStyle/>
          <a:p>
            <a:pPr algn="ctr">
              <a:lnSpc>
                <a:spcPct val="100000"/>
              </a:lnSpc>
              <a:spcBef>
                <a:spcPts val="0"/>
              </a:spcBef>
            </a:pPr>
            <a:r>
              <a:rPr lang="en-GB" sz="1800" dirty="0">
                <a:solidFill>
                  <a:srgbClr val="000000">
                    <a:alpha val="100000"/>
                  </a:srgbClr>
                </a:solidFill>
                <a:latin typeface="Tahoma"/>
                <a:cs typeface="Tahoma"/>
              </a:rPr>
              <a:t>Geographical distribution of confirmed human cases of avian influenza A(H9N2) virus infection, 1998–2020</a:t>
            </a:r>
          </a:p>
        </p:txBody>
      </p:sp>
      <p:pic>
        <p:nvPicPr>
          <p:cNvPr id="3" name="Picture 2"/>
          <p:cNvPicPr>
            <a:picLocks noChangeAspect="1"/>
          </p:cNvPicPr>
          <p:nvPr/>
        </p:nvPicPr>
        <p:blipFill>
          <a:blip r:embed="rId2"/>
          <a:stretch>
            <a:fillRect/>
          </a:stretch>
        </p:blipFill>
        <p:spPr>
          <a:xfrm>
            <a:off x="1916955" y="1087233"/>
            <a:ext cx="7266769" cy="5619634"/>
          </a:xfrm>
          <a:prstGeom prst="rect">
            <a:avLst/>
          </a:prstGeom>
        </p:spPr>
      </p:pic>
    </p:spTree>
    <p:extLst>
      <p:ext uri="{BB962C8B-B14F-4D97-AF65-F5344CB8AC3E}">
        <p14:creationId xmlns:p14="http://schemas.microsoft.com/office/powerpoint/2010/main" val="2701406582"/>
      </p:ext>
    </p:extLst>
  </p:cSld>
  <p:clrMapOvr>
    <a:masterClrMapping/>
  </p:clrMapOvr>
</p:sld>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4.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Props1.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2.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3.xml><?xml version="1.0" encoding="utf-8"?>
<ds:datastoreItem xmlns:ds="http://schemas.openxmlformats.org/officeDocument/2006/customXml" ds:itemID="{A98013DF-7568-4DE1-A15A-B72D0DA1D637}">
  <ds:schemaRefs>
    <ds:schemaRef ds:uri="http://schemas.microsoft.com/office/infopath/2007/PartnerControls"/>
    <ds:schemaRef ds:uri="http://schemas.microsoft.com/office/2006/metadata/properties"/>
    <ds:schemaRef ds:uri="http://schemas.microsoft.com/office/2006/documentManagement/types"/>
    <ds:schemaRef ds:uri="d23a570b-d7a9-49ca-a34c-8afb8206b4bf"/>
    <ds:schemaRef ds:uri="http://purl.org/dc/terms/"/>
    <ds:schemaRef ds:uri="376727eb-354b-45e4-998d-f84ea079474e"/>
    <ds:schemaRef ds:uri="http://schemas.microsoft.com/sharepoint/v3"/>
    <ds:schemaRef ds:uri="http://www.w3.org/XML/1998/namespace"/>
    <ds:schemaRef ds:uri="http://purl.org/dc/elements/1.1/"/>
    <ds:schemaRef ds:uri="http://schemas.openxmlformats.org/package/2006/metadata/core-properties"/>
    <ds:schemaRef ds:uri="http://purl.org/dc/dcmitype/"/>
  </ds:schemaRefs>
</ds:datastoreItem>
</file>

<file path=customXml/itemProps4.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F8EED194-C37D-4977-AE20-81936875A2E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26087</TotalTime>
  <Words>378</Words>
  <Application>Microsoft Office PowerPoint</Application>
  <PresentationFormat>Widescreen</PresentationFormat>
  <Paragraphs>24</Paragraphs>
  <Slides>11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Helvetica</vt:lpstr>
      <vt:lpstr>Tahoma</vt:lpstr>
      <vt:lpstr>Theme_ECDC</vt:lpstr>
      <vt:lpstr>Reusable maps and graphs from ECDC Communicable Disease Threats Report   Week 03, 2021 </vt:lpstr>
      <vt:lpstr>Distribution of COVID-19 cases worldwide in accordance with the applied case definitions in the affected countries, as of week 2, 2021</vt:lpstr>
      <vt:lpstr>Distribution of COVID-19 deaths worldwide, as of Week 2, 2020 </vt:lpstr>
      <vt:lpstr>Distribution of laboratory-confirmed cases of COVID-19 in the EU/EEA, as of Week 2, 2021</vt:lpstr>
      <vt:lpstr>Geographic distribution of 14-day cumulative number of reported COVID-19 cases per 100 000 population, worldwide, as of Week 2, 2021</vt:lpstr>
      <vt:lpstr>Distribution of confirmed human cases of avian influenza A(H5N6) virus infection by year of onset, China, 2014–2020</vt:lpstr>
      <vt:lpstr>Geographical distribution of confirmed human cases of avian influenza A(H5N6) virus infection, China, 2014–2020</vt:lpstr>
      <vt:lpstr>Distribution of confirmed human cases of avian influenza A(H9N2) virus infection by year of onset and country, 1998–2020</vt:lpstr>
      <vt:lpstr>Geographical distribution of confirmed human cases of avian influenza A(H9N2) virus infection, 1998–2020</vt:lpstr>
      <vt:lpstr>Geographical distribution of dengue cases reported worldwide, January to December 2020 </vt:lpstr>
      <vt:lpstr>Geographical distribution of chikungunya virus disease cases reported worldwide, January to December 2020</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Rumila Edward</cp:lastModifiedBy>
  <cp:revision>2131</cp:revision>
  <cp:lastPrinted>2017-03-24T07:50:18Z</cp:lastPrinted>
  <dcterms:created xsi:type="dcterms:W3CDTF">2015-11-05T13:02:54Z</dcterms:created>
  <dcterms:modified xsi:type="dcterms:W3CDTF">2021-01-22T12:19:38Z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