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8"/>
  </p:notesMasterIdLst>
  <p:handoutMasterIdLst>
    <p:handoutMasterId r:id="rId19"/>
  </p:handoutMasterIdLst>
  <p:sldIdLst>
    <p:sldId id="256" r:id="rId7"/>
    <p:sldId id="322" r:id="rId8"/>
    <p:sldId id="323" r:id="rId9"/>
    <p:sldId id="324" r:id="rId10"/>
    <p:sldId id="325" r:id="rId11"/>
    <p:sldId id="327" r:id="rId12"/>
    <p:sldId id="331" r:id="rId13"/>
    <p:sldId id="259" r:id="rId14"/>
    <p:sldId id="261" r:id="rId15"/>
    <p:sldId id="260" r:id="rId16"/>
    <p:sldId id="262" r:id="rId17"/>
  </p:sldIdLst>
  <p:sldSz cx="12192000" cy="6858000"/>
  <p:notesSz cx="7010400" cy="9296400"/>
  <p:custDataLst>
    <p:tags r:id="rId20"/>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87662" autoAdjust="0"/>
  </p:normalViewPr>
  <p:slideViewPr>
    <p:cSldViewPr snapToGrid="0">
      <p:cViewPr varScale="1">
        <p:scale>
          <a:sx n="100" d="100"/>
          <a:sy n="100" d="100"/>
        </p:scale>
        <p:origin x="124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39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59" y="146863"/>
            <a:ext cx="7740282" cy="790606"/>
          </a:xfrm>
        </p:spPr>
        <p:txBody>
          <a:bodyPr>
            <a:normAutofit/>
          </a:bodyPr>
          <a:lstStyle/>
          <a:p>
            <a:pPr algn="ctr"/>
            <a:r>
              <a:rPr lang="en-GB" sz="2200" dirty="0"/>
              <a:t>Geographical distribution of dengue cases</a:t>
            </a:r>
            <a:br>
              <a:rPr lang="en-GB" sz="2200" dirty="0"/>
            </a:br>
            <a:r>
              <a:rPr lang="en-GB" sz="2200" dirty="0"/>
              <a:t>reported worldwide, July to September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10</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2C28DF1-2AAF-48CD-9D8E-C43FB26A3519}"/>
              </a:ext>
            </a:extLst>
          </p:cNvPr>
          <p:cNvPicPr>
            <a:picLocks noChangeAspect="1"/>
          </p:cNvPicPr>
          <p:nvPr/>
        </p:nvPicPr>
        <p:blipFill rotWithShape="1">
          <a:blip r:embed="rId2"/>
          <a:srcRect t="6357" r="3168" b="19394"/>
          <a:stretch/>
        </p:blipFill>
        <p:spPr>
          <a:xfrm>
            <a:off x="1352703" y="937469"/>
            <a:ext cx="9216059" cy="5460672"/>
          </a:xfrm>
          <a:prstGeom prst="rect">
            <a:avLst/>
          </a:prstGeom>
        </p:spPr>
      </p:pic>
    </p:spTree>
    <p:extLst>
      <p:ext uri="{BB962C8B-B14F-4D97-AF65-F5344CB8AC3E}">
        <p14:creationId xmlns:p14="http://schemas.microsoft.com/office/powerpoint/2010/main" val="166656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267D9-4BB2-4EA1-94F8-43AE29D595F6}"/>
              </a:ext>
            </a:extLst>
          </p:cNvPr>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a:extLst>
              <a:ext uri="{FF2B5EF4-FFF2-40B4-BE49-F238E27FC236}">
                <a16:creationId xmlns:a16="http://schemas.microsoft.com/office/drawing/2014/main" id="{2A27EEC3-666B-468D-A780-871D90D820A0}"/>
              </a:ext>
            </a:extLst>
          </p:cNvPr>
          <p:cNvSpPr txBox="1">
            <a:spLocks/>
          </p:cNvSpPr>
          <p:nvPr/>
        </p:nvSpPr>
        <p:spPr>
          <a:xfrm>
            <a:off x="2225859" y="163641"/>
            <a:ext cx="7740282" cy="792000"/>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200" dirty="0"/>
              <a:t>Geographical distribution of dengue cases</a:t>
            </a:r>
          </a:p>
          <a:p>
            <a:pPr algn="ctr"/>
            <a:r>
              <a:rPr lang="en-GB" sz="2200" dirty="0"/>
              <a:t>reported worldwide, January to September 2021</a:t>
            </a:r>
          </a:p>
        </p:txBody>
      </p:sp>
      <p:pic>
        <p:nvPicPr>
          <p:cNvPr id="2" name="Picture 1">
            <a:extLst>
              <a:ext uri="{FF2B5EF4-FFF2-40B4-BE49-F238E27FC236}">
                <a16:creationId xmlns:a16="http://schemas.microsoft.com/office/drawing/2014/main" id="{7826155E-DF90-45CC-BC7F-1C755FAEFBF4}"/>
              </a:ext>
            </a:extLst>
          </p:cNvPr>
          <p:cNvPicPr>
            <a:picLocks noChangeAspect="1"/>
          </p:cNvPicPr>
          <p:nvPr/>
        </p:nvPicPr>
        <p:blipFill rotWithShape="1">
          <a:blip r:embed="rId2"/>
          <a:srcRect t="7597" r="3317" b="20310"/>
          <a:stretch/>
        </p:blipFill>
        <p:spPr>
          <a:xfrm>
            <a:off x="1095152" y="955641"/>
            <a:ext cx="9579937" cy="5519905"/>
          </a:xfrm>
          <a:prstGeom prst="rect">
            <a:avLst/>
          </a:prstGeom>
        </p:spPr>
      </p:pic>
    </p:spTree>
    <p:extLst>
      <p:ext uri="{BB962C8B-B14F-4D97-AF65-F5344CB8AC3E}">
        <p14:creationId xmlns:p14="http://schemas.microsoft.com/office/powerpoint/2010/main" val="294541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38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5CB4604C-8F39-47F5-96C2-1674E2699BE5}"/>
              </a:ext>
            </a:extLst>
          </p:cNvPr>
          <p:cNvPicPr>
            <a:picLocks/>
          </p:cNvPicPr>
          <p:nvPr/>
        </p:nvPicPr>
        <p:blipFill>
          <a:blip r:embed="rId3" cstate="print"/>
          <a:stretch>
            <a:fillRect/>
          </a:stretch>
        </p:blipFill>
        <p:spPr>
          <a:xfrm>
            <a:off x="242659" y="1174178"/>
            <a:ext cx="11449879" cy="5041664"/>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38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1A2DB046-C524-4767-A101-6C2673874BDD}"/>
              </a:ext>
            </a:extLst>
          </p:cNvPr>
          <p:cNvPicPr>
            <a:picLocks/>
          </p:cNvPicPr>
          <p:nvPr/>
        </p:nvPicPr>
        <p:blipFill>
          <a:blip r:embed="rId4" cstate="print"/>
          <a:stretch>
            <a:fillRect/>
          </a:stretch>
        </p:blipFill>
        <p:spPr>
          <a:xfrm>
            <a:off x="426986" y="1063842"/>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38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58AAF7F3-886A-4DF1-9A77-3BE92C29E19D}"/>
              </a:ext>
            </a:extLst>
          </p:cNvPr>
          <p:cNvPicPr>
            <a:picLocks/>
          </p:cNvPicPr>
          <p:nvPr/>
        </p:nvPicPr>
        <p:blipFill>
          <a:blip r:embed="rId4" cstate="print"/>
          <a:stretch>
            <a:fillRect/>
          </a:stretch>
        </p:blipFill>
        <p:spPr>
          <a:xfrm>
            <a:off x="466371" y="1074888"/>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37 to week 38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7" name="Content Placeholder 2">
            <a:extLst>
              <a:ext uri="{FF2B5EF4-FFF2-40B4-BE49-F238E27FC236}">
                <a16:creationId xmlns:a16="http://schemas.microsoft.com/office/drawing/2014/main" id="{FAB3D422-FCE8-492B-8E3D-C3F59C0EAF6C}"/>
              </a:ext>
            </a:extLst>
          </p:cNvPr>
          <p:cNvPicPr>
            <a:picLocks/>
          </p:cNvPicPr>
          <p:nvPr/>
        </p:nvPicPr>
        <p:blipFill>
          <a:blip r:embed="rId3" cstate="print"/>
          <a:stretch>
            <a:fillRect/>
          </a:stretch>
        </p:blipFill>
        <p:spPr>
          <a:xfrm>
            <a:off x="1828800" y="960120"/>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BEEDD3-4CD1-4E2F-8900-739C2351C9A1}"/>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2" name="Picture 1">
            <a:extLst>
              <a:ext uri="{FF2B5EF4-FFF2-40B4-BE49-F238E27FC236}">
                <a16:creationId xmlns:a16="http://schemas.microsoft.com/office/drawing/2014/main" id="{56D19ED1-CEB1-461F-96E9-140AD2FF9ADA}"/>
              </a:ext>
            </a:extLst>
          </p:cNvPr>
          <p:cNvPicPr>
            <a:picLocks noChangeAspect="1"/>
          </p:cNvPicPr>
          <p:nvPr/>
        </p:nvPicPr>
        <p:blipFill>
          <a:blip r:embed="rId2"/>
          <a:stretch>
            <a:fillRect/>
          </a:stretch>
        </p:blipFill>
        <p:spPr>
          <a:xfrm>
            <a:off x="1697126" y="95104"/>
            <a:ext cx="9035092" cy="6380438"/>
          </a:xfrm>
          <a:prstGeom prst="rect">
            <a:avLst/>
          </a:prstGeom>
        </p:spPr>
      </p:pic>
    </p:spTree>
    <p:extLst>
      <p:ext uri="{BB962C8B-B14F-4D97-AF65-F5344CB8AC3E}">
        <p14:creationId xmlns:p14="http://schemas.microsoft.com/office/powerpoint/2010/main" val="207212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2325C7-C1ED-479B-BFCD-1E8EDE892DD1}"/>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2" name="Picture 1">
            <a:extLst>
              <a:ext uri="{FF2B5EF4-FFF2-40B4-BE49-F238E27FC236}">
                <a16:creationId xmlns:a16="http://schemas.microsoft.com/office/drawing/2014/main" id="{617F4DF5-551B-4C53-A5BA-D45B6F779260}"/>
              </a:ext>
            </a:extLst>
          </p:cNvPr>
          <p:cNvPicPr>
            <a:picLocks noChangeAspect="1"/>
          </p:cNvPicPr>
          <p:nvPr/>
        </p:nvPicPr>
        <p:blipFill>
          <a:blip r:embed="rId2"/>
          <a:stretch>
            <a:fillRect/>
          </a:stretch>
        </p:blipFill>
        <p:spPr>
          <a:xfrm>
            <a:off x="1528877" y="218569"/>
            <a:ext cx="8947309" cy="6318447"/>
          </a:xfrm>
          <a:prstGeom prst="rect">
            <a:avLst/>
          </a:prstGeom>
        </p:spPr>
      </p:pic>
    </p:spTree>
    <p:extLst>
      <p:ext uri="{BB962C8B-B14F-4D97-AF65-F5344CB8AC3E}">
        <p14:creationId xmlns:p14="http://schemas.microsoft.com/office/powerpoint/2010/main" val="365089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54818" y="143993"/>
            <a:ext cx="8232766" cy="751909"/>
          </a:xfrm>
        </p:spPr>
        <p:txBody>
          <a:bodyPr>
            <a:noAutofit/>
          </a:bodyPr>
          <a:lstStyle/>
          <a:p>
            <a:pPr algn="ctr"/>
            <a:r>
              <a:rPr lang="en-GB" sz="2200" dirty="0"/>
              <a:t>Geographical distribution of chikungunya virus disease cases reported worldwide, July to September 2021</a:t>
            </a:r>
          </a:p>
        </p:txBody>
      </p:sp>
      <p:pic>
        <p:nvPicPr>
          <p:cNvPr id="6" name="Picture 5">
            <a:extLst>
              <a:ext uri="{FF2B5EF4-FFF2-40B4-BE49-F238E27FC236}">
                <a16:creationId xmlns:a16="http://schemas.microsoft.com/office/drawing/2014/main" id="{75D5D578-8E89-473C-A9CD-B197C41FD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277" y="895902"/>
            <a:ext cx="9137446" cy="5537846"/>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A110-1950-4BAD-87CD-6EC1B336068D}"/>
              </a:ext>
            </a:extLst>
          </p:cNvPr>
          <p:cNvSpPr>
            <a:spLocks noGrp="1"/>
          </p:cNvSpPr>
          <p:nvPr>
            <p:ph type="title"/>
          </p:nvPr>
        </p:nvSpPr>
        <p:spPr>
          <a:xfrm>
            <a:off x="2154000" y="114879"/>
            <a:ext cx="8218954" cy="764245"/>
          </a:xfrm>
        </p:spPr>
        <p:txBody>
          <a:bodyPr vert="horz" lIns="91440" tIns="45720" rIns="91440" bIns="45720" rtlCol="0" anchor="ctr">
            <a:noAutofit/>
          </a:bodyPr>
          <a:lstStyle/>
          <a:p>
            <a:pPr algn="ctr"/>
            <a:r>
              <a:rPr lang="en-GB" sz="2200" dirty="0"/>
              <a:t>Geographical distribution of chikungunya virus disease cases reported worldwide, January to September 2021</a:t>
            </a:r>
          </a:p>
        </p:txBody>
      </p:sp>
      <p:sp>
        <p:nvSpPr>
          <p:cNvPr id="5" name="Slide Number Placeholder 4">
            <a:extLst>
              <a:ext uri="{FF2B5EF4-FFF2-40B4-BE49-F238E27FC236}">
                <a16:creationId xmlns:a16="http://schemas.microsoft.com/office/drawing/2014/main" id="{9DBC7B0D-489F-4939-802E-465E74C6897D}"/>
              </a:ext>
            </a:extLst>
          </p:cNvPr>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4" name="Picture 3">
            <a:extLst>
              <a:ext uri="{FF2B5EF4-FFF2-40B4-BE49-F238E27FC236}">
                <a16:creationId xmlns:a16="http://schemas.microsoft.com/office/drawing/2014/main" id="{B2F46A8C-AECB-4323-99C3-2618E9679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600" y="827263"/>
            <a:ext cx="9136800" cy="5648283"/>
          </a:xfrm>
          <a:prstGeom prst="rect">
            <a:avLst/>
          </a:prstGeom>
        </p:spPr>
      </p:pic>
    </p:spTree>
    <p:extLst>
      <p:ext uri="{BB962C8B-B14F-4D97-AF65-F5344CB8AC3E}">
        <p14:creationId xmlns:p14="http://schemas.microsoft.com/office/powerpoint/2010/main" val="84862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013DF-7568-4DE1-A15A-B72D0DA1D637}">
  <ds:schemaRefs>
    <ds:schemaRef ds:uri="http://schemas.microsoft.com/sharepoint/v3"/>
    <ds:schemaRef ds:uri="http://purl.org/dc/elements/1.1/"/>
    <ds:schemaRef ds:uri="http://www.w3.org/XML/1998/namespace"/>
    <ds:schemaRef ds:uri="d23a570b-d7a9-49ca-a34c-8afb8206b4bf"/>
    <ds:schemaRef ds:uri="376727eb-354b-45e4-998d-f84ea079474e"/>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28046</TotalTime>
  <Words>328</Words>
  <Application>Microsoft Office PowerPoint</Application>
  <PresentationFormat>Widescreen</PresentationFormat>
  <Paragraphs>26</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Tahoma</vt:lpstr>
      <vt:lpstr>Theme_ECDC</vt:lpstr>
      <vt:lpstr>Reusable maps and graphs from ECDC Communicable Disease Threats Report   Week 39 2021 </vt:lpstr>
      <vt:lpstr>Distribution of COVID-19 cases worldwide, in accordance with the applied case definitions in the affected countries, as of week 38 2021</vt:lpstr>
      <vt:lpstr>Distribution of COVID-19 deaths worldwide, as of week 38 2021 </vt:lpstr>
      <vt:lpstr>Distribution of laboratory-confirmed cases of COVID-19  in the EU/EEA, as of week 38 2021</vt:lpstr>
      <vt:lpstr>Geographical distribution of 14-day cumulative number of reported COVID-19 cases  per 100 000 population, worldwide, week 37 to week 38 2021</vt:lpstr>
      <vt:lpstr>PowerPoint Presentation</vt:lpstr>
      <vt:lpstr>PowerPoint Presentation</vt:lpstr>
      <vt:lpstr>Geographical distribution of chikungunya virus disease cases reported worldwide, July to September 2021</vt:lpstr>
      <vt:lpstr>Geographical distribution of chikungunya virus disease cases reported worldwide, January to September 2021</vt:lpstr>
      <vt:lpstr>Geographical distribution of dengue cases reported worldwide, July to September 2021</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Betina Kiefer Alonso</cp:lastModifiedBy>
  <cp:revision>2189</cp:revision>
  <cp:lastPrinted>2017-03-24T07:50:18Z</cp:lastPrinted>
  <dcterms:created xsi:type="dcterms:W3CDTF">2015-11-05T13:02:54Z</dcterms:created>
  <dcterms:modified xsi:type="dcterms:W3CDTF">2021-10-01T13:30:31Z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