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21"/>
  </p:notesMasterIdLst>
  <p:handoutMasterIdLst>
    <p:handoutMasterId r:id="rId22"/>
  </p:handoutMasterIdLst>
  <p:sldIdLst>
    <p:sldId id="256" r:id="rId7"/>
    <p:sldId id="322" r:id="rId8"/>
    <p:sldId id="323" r:id="rId9"/>
    <p:sldId id="324" r:id="rId10"/>
    <p:sldId id="325" r:id="rId11"/>
    <p:sldId id="313" r:id="rId12"/>
    <p:sldId id="318" r:id="rId13"/>
    <p:sldId id="268" r:id="rId14"/>
    <p:sldId id="311" r:id="rId15"/>
    <p:sldId id="320" r:id="rId16"/>
    <p:sldId id="312" r:id="rId17"/>
    <p:sldId id="321" r:id="rId18"/>
    <p:sldId id="326" r:id="rId19"/>
    <p:sldId id="327" r:id="rId20"/>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95118" autoAdjust="0"/>
  </p:normalViewPr>
  <p:slideViewPr>
    <p:cSldViewPr snapToGrid="0">
      <p:cViewPr varScale="1">
        <p:scale>
          <a:sx n="69" d="100"/>
          <a:sy n="69" d="100"/>
        </p:scale>
        <p:origin x="954"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546"/>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25/09/2020</a:t>
            </a:fld>
            <a:r>
              <a:rPr lang="en-GB" sz="1200" kern="0">
                <a:solidFill>
                  <a:prstClr val="white"/>
                </a:solidFill>
                <a:ea typeface="+mn-ea"/>
              </a:rPr>
              <a:t>Week </a:t>
            </a:r>
            <a:r>
              <a:rPr lang="en-GB" sz="1200" kern="0" dirty="0">
                <a:solidFill>
                  <a:prstClr val="white"/>
                </a:solidFill>
                <a:ea typeface="+mn-ea"/>
              </a:rPr>
              <a:t>39, 2018</a:t>
            </a:r>
            <a:r>
              <a:rPr lang="en-GB" sz="1200" b="0" kern="0" dirty="0">
                <a:solidFill>
                  <a:prstClr val="white"/>
                </a:solidFill>
                <a:ea typeface="+mn-ea"/>
              </a:rPr>
              <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r>
              <a:rPr lang="en-GB" sz="1600" kern="0" dirty="0">
                <a:solidFill>
                  <a:prstClr val="white"/>
                </a:solidFill>
                <a:ea typeface="Tahoma" panose="020B0604030504040204" pitchFamily="34" charset="0"/>
                <a:cs typeface="Tahoma" panose="020B0604030504040204" pitchFamily="34" charset="0"/>
              </a:rPr>
              <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mesofindia.indiatimes.com/india/2k-more-covid-deaths-cases-rise-to-3-5-lakh/articleshow/76415524.cms"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me/RshKRCOV/6840" TargetMode="External"/><Relationship Id="rId5" Type="http://schemas.openxmlformats.org/officeDocument/2006/relationships/hyperlink" Target="https://www.web24.news/u/2020/07/due-to-a-change-in-the-records-the-death-toll-soared.html" TargetMode="External"/><Relationship Id="rId4" Type="http://schemas.openxmlformats.org/officeDocument/2006/relationships/hyperlink" Target="https://www.mscbs.gob.es/profesionales/saludPublica/ccayes/alertasActual/nCov-China/documentos/Actualizacion_116_COVID-19.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
            </a:r>
            <a:br>
              <a:rPr lang="en-GB" sz="1800" kern="0" dirty="0">
                <a:solidFill>
                  <a:prstClr val="white"/>
                </a:solidFill>
                <a:ea typeface="+mn-ea"/>
              </a:rPr>
            </a:br>
            <a:r>
              <a:rPr lang="en-GB" sz="1800" kern="0" dirty="0">
                <a:solidFill>
                  <a:prstClr val="white"/>
                </a:solidFill>
                <a:ea typeface="+mn-ea"/>
              </a:rPr>
              <a:t>Week 39, 2020</a:t>
            </a:r>
            <a:r>
              <a:rPr lang="en-GB" sz="1800" b="0" kern="0" dirty="0">
                <a:solidFill>
                  <a:prstClr val="white"/>
                </a:solidFill>
                <a:ea typeface="+mn-ea"/>
              </a:rPr>
              <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t/>
            </a: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06897"/>
            <a:ext cx="10354188" cy="951722"/>
          </a:xfrm>
        </p:spPr>
        <p:txBody>
          <a:bodyPr>
            <a:normAutofit fontScale="90000"/>
          </a:bodyPr>
          <a:lstStyle/>
          <a:p>
            <a:pPr algn="ctr"/>
            <a:r>
              <a:rPr lang="en-GB" sz="2200" dirty="0"/>
              <a:t>Distribution</a:t>
            </a:r>
            <a:r>
              <a:rPr lang="en-GB" dirty="0"/>
              <a:t> </a:t>
            </a:r>
            <a:r>
              <a:rPr lang="en-GB" sz="2200" dirty="0"/>
              <a:t>of West Nile virus infections in humans by affected areas in the EU/EEA countries and EU neighbouring countries, as of 24 September 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10</a:t>
            </a:fld>
            <a:endParaRPr lang="en-GB" dirty="0"/>
          </a:p>
        </p:txBody>
      </p:sp>
      <p:pic>
        <p:nvPicPr>
          <p:cNvPr id="5" name="Picture 4">
            <a:extLst>
              <a:ext uri="{FF2B5EF4-FFF2-40B4-BE49-F238E27FC236}">
                <a16:creationId xmlns:a16="http://schemas.microsoft.com/office/drawing/2014/main" id="{99AAAFA9-4184-4DE5-A3CF-B0C6CDFCA811}"/>
              </a:ext>
            </a:extLst>
          </p:cNvPr>
          <p:cNvPicPr>
            <a:picLocks noChangeAspect="1"/>
          </p:cNvPicPr>
          <p:nvPr/>
        </p:nvPicPr>
        <p:blipFill>
          <a:blip r:embed="rId2"/>
          <a:stretch>
            <a:fillRect/>
          </a:stretch>
        </p:blipFill>
        <p:spPr>
          <a:xfrm>
            <a:off x="2435412" y="1158619"/>
            <a:ext cx="7321175" cy="5167077"/>
          </a:xfrm>
          <a:prstGeom prst="rect">
            <a:avLst/>
          </a:prstGeom>
        </p:spPr>
      </p:pic>
    </p:spTree>
    <p:extLst>
      <p:ext uri="{BB962C8B-B14F-4D97-AF65-F5344CB8AC3E}">
        <p14:creationId xmlns:p14="http://schemas.microsoft.com/office/powerpoint/2010/main" val="314416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11</a:t>
            </a:fld>
            <a:endParaRPr lang="en-GB" dirty="0"/>
          </a:p>
        </p:txBody>
      </p:sp>
      <p:sp>
        <p:nvSpPr>
          <p:cNvPr id="6" name="Title 1"/>
          <p:cNvSpPr txBox="1">
            <a:spLocks/>
          </p:cNvSpPr>
          <p:nvPr/>
        </p:nvSpPr>
        <p:spPr>
          <a:xfrm>
            <a:off x="411481" y="311797"/>
            <a:ext cx="10505902"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sz="2000" dirty="0"/>
              <a:t>Distribution of West Nile virus infection outbreaks among equids and/or birds in the EU, as of 24 September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2" name="Picture 1">
            <a:extLst>
              <a:ext uri="{FF2B5EF4-FFF2-40B4-BE49-F238E27FC236}">
                <a16:creationId xmlns:a16="http://schemas.microsoft.com/office/drawing/2014/main" id="{AF83689A-6BC7-4CFA-8D63-B6DE02EB13D7}"/>
              </a:ext>
            </a:extLst>
          </p:cNvPr>
          <p:cNvPicPr>
            <a:picLocks noChangeAspect="1"/>
          </p:cNvPicPr>
          <p:nvPr/>
        </p:nvPicPr>
        <p:blipFill>
          <a:blip r:embed="rId2"/>
          <a:stretch>
            <a:fillRect/>
          </a:stretch>
        </p:blipFill>
        <p:spPr>
          <a:xfrm>
            <a:off x="1762495" y="1038450"/>
            <a:ext cx="7803874" cy="5507753"/>
          </a:xfrm>
          <a:prstGeom prst="rect">
            <a:avLst/>
          </a:prstGeom>
        </p:spPr>
      </p:pic>
    </p:spTree>
    <p:extLst>
      <p:ext uri="{BB962C8B-B14F-4D97-AF65-F5344CB8AC3E}">
        <p14:creationId xmlns:p14="http://schemas.microsoft.com/office/powerpoint/2010/main" val="423186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65567"/>
            <a:ext cx="10354188" cy="951722"/>
          </a:xfrm>
        </p:spPr>
        <p:txBody>
          <a:bodyPr>
            <a:normAutofit/>
          </a:bodyPr>
          <a:lstStyle/>
          <a:p>
            <a:pPr algn="ctr"/>
            <a:r>
              <a:rPr lang="en-GB" sz="2000" dirty="0"/>
              <a:t>Distribution of West Nile virus infections among humans and outbreaks among equids and/or birds in the EU, as of 24 September 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12</a:t>
            </a:fld>
            <a:endParaRPr lang="en-GB" dirty="0"/>
          </a:p>
        </p:txBody>
      </p:sp>
      <p:pic>
        <p:nvPicPr>
          <p:cNvPr id="5" name="Picture 4">
            <a:extLst>
              <a:ext uri="{FF2B5EF4-FFF2-40B4-BE49-F238E27FC236}">
                <a16:creationId xmlns:a16="http://schemas.microsoft.com/office/drawing/2014/main" id="{03CE3E70-3CE0-4CED-8F15-8CA4032E4032}"/>
              </a:ext>
            </a:extLst>
          </p:cNvPr>
          <p:cNvPicPr>
            <a:picLocks noChangeAspect="1"/>
          </p:cNvPicPr>
          <p:nvPr/>
        </p:nvPicPr>
        <p:blipFill>
          <a:blip r:embed="rId2"/>
          <a:stretch>
            <a:fillRect/>
          </a:stretch>
        </p:blipFill>
        <p:spPr>
          <a:xfrm>
            <a:off x="1565897" y="892842"/>
            <a:ext cx="8086394" cy="5707148"/>
          </a:xfrm>
          <a:prstGeom prst="rect">
            <a:avLst/>
          </a:prstGeom>
        </p:spPr>
      </p:pic>
    </p:spTree>
    <p:extLst>
      <p:ext uri="{BB962C8B-B14F-4D97-AF65-F5344CB8AC3E}">
        <p14:creationId xmlns:p14="http://schemas.microsoft.com/office/powerpoint/2010/main" val="4065599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13</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969559" y="254633"/>
            <a:ext cx="7882364" cy="951722"/>
          </a:xfrm>
        </p:spPr>
        <p:txBody>
          <a:bodyPr>
            <a:normAutofit fontScale="90000"/>
          </a:bodyPr>
          <a:lstStyle/>
          <a:p>
            <a:pPr algn="ctr"/>
            <a:r>
              <a:rPr lang="en-GB" sz="2700" dirty="0"/>
              <a:t>Geographical distribution of chikungunya cases reported worldwide, July to September 2020</a:t>
            </a:r>
            <a:r>
              <a:rPr lang="en-GB" dirty="0"/>
              <a:t/>
            </a:r>
            <a:br>
              <a:rPr lang="en-GB" dirty="0"/>
            </a:b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23" t="2083" r="847" b="21250"/>
          <a:stretch/>
        </p:blipFill>
        <p:spPr>
          <a:xfrm>
            <a:off x="1076324" y="895350"/>
            <a:ext cx="9403865" cy="5648458"/>
          </a:xfrm>
          <a:prstGeom prst="rect">
            <a:avLst/>
          </a:prstGeom>
        </p:spPr>
      </p:pic>
    </p:spTree>
    <p:extLst>
      <p:ext uri="{BB962C8B-B14F-4D97-AF65-F5344CB8AC3E}">
        <p14:creationId xmlns:p14="http://schemas.microsoft.com/office/powerpoint/2010/main" val="2557802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078" y="193311"/>
            <a:ext cx="7042013" cy="951722"/>
          </a:xfrm>
        </p:spPr>
        <p:txBody>
          <a:bodyPr>
            <a:normAutofit fontScale="90000"/>
          </a:bodyPr>
          <a:lstStyle/>
          <a:p>
            <a:pPr algn="ctr"/>
            <a:r>
              <a:rPr lang="en-GB" sz="2400" dirty="0"/>
              <a:t>Geographical distribution of dengue cases reported worldwide, July to September 2020</a:t>
            </a:r>
            <a:r>
              <a:rPr lang="en-GB" dirty="0"/>
              <a:t/>
            </a:r>
            <a:br>
              <a:rPr lang="en-GB" dirty="0"/>
            </a:br>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14</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46" t="2917" r="953" b="20972"/>
          <a:stretch/>
        </p:blipFill>
        <p:spPr>
          <a:xfrm>
            <a:off x="1390650" y="809625"/>
            <a:ext cx="9229725" cy="5665921"/>
          </a:xfrm>
          <a:prstGeom prst="rect">
            <a:avLst/>
          </a:prstGeom>
        </p:spPr>
      </p:pic>
    </p:spTree>
    <p:extLst>
      <p:ext uri="{BB962C8B-B14F-4D97-AF65-F5344CB8AC3E}">
        <p14:creationId xmlns:p14="http://schemas.microsoft.com/office/powerpoint/2010/main" val="1601153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in accordance with the applied case definitions in the affected countries, as of 25 September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846457" y="5590630"/>
            <a:ext cx="8851725" cy="1324978"/>
          </a:xfrm>
          <a:prstGeom prst="rect">
            <a:avLst/>
          </a:prstGeom>
          <a:noFill/>
        </p:spPr>
        <p:txBody>
          <a:bodyPr wrap="square" rtlCol="0">
            <a:spAutoFit/>
          </a:bodyPr>
          <a:lstStyle/>
          <a:p>
            <a:r>
              <a:rPr lang="en-GB" sz="1100" dirty="0"/>
              <a:t>*Spain: Since 11 May, the frequency of reporting from regional level to national level has changed. This may lead to possible discrepancies in cases and death numbers due to data validation. This discrepancy could persist for several days. The cases reported in this table for Spain include cases from the previous seven days with available data at the time of data collection.</a:t>
            </a:r>
          </a:p>
          <a:p>
            <a:r>
              <a:rPr lang="en-GB" sz="1100" dirty="0"/>
              <a:t>*Sweden: from end of August 2020, Swedish authorities are performing daily data consolidation leading to data retro-corrections. From week 38, the Swedish Public Health Agency will update COVID-19 daily data four times per week on Tuesday–Friday. This can result in a decrease of cumulative figures (cases or deaths) and related outputs. </a:t>
            </a:r>
            <a:endParaRPr lang="en-GB" sz="1050" dirty="0"/>
          </a:p>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Picture 6">
            <a:extLst>
              <a:ext uri="{FF2B5EF4-FFF2-40B4-BE49-F238E27FC236}">
                <a16:creationId xmlns:a16="http://schemas.microsoft.com/office/drawing/2014/main" id="{CF0033B3-AFE7-498B-BDAF-A31D281A2834}"/>
              </a:ext>
            </a:extLst>
          </p:cNvPr>
          <p:cNvPicPr>
            <a:picLocks noChangeAspect="1"/>
          </p:cNvPicPr>
          <p:nvPr/>
        </p:nvPicPr>
        <p:blipFill>
          <a:blip r:embed="rId2"/>
          <a:stretch>
            <a:fillRect/>
          </a:stretch>
        </p:blipFill>
        <p:spPr>
          <a:xfrm>
            <a:off x="22518" y="1039244"/>
            <a:ext cx="12169482" cy="4551386"/>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25 September 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sp>
        <p:nvSpPr>
          <p:cNvPr id="7" name="Rectangle 6"/>
          <p:cNvSpPr/>
          <p:nvPr/>
        </p:nvSpPr>
        <p:spPr>
          <a:xfrm>
            <a:off x="454391" y="4967669"/>
            <a:ext cx="11524754" cy="397032"/>
          </a:xfrm>
          <a:prstGeom prst="rect">
            <a:avLst/>
          </a:prstGeom>
        </p:spPr>
        <p:txBody>
          <a:bodyPr wrap="square">
            <a:spAutoFit/>
          </a:bodyPr>
          <a:lstStyle/>
          <a:p>
            <a:r>
              <a:rPr lang="en-GB" sz="1100" dirty="0"/>
              <a:t>*According to media, the increase in deaths in Asia on 17 June is attributable to an increase in India as a result of a data reconciliation process in several states. </a:t>
            </a:r>
            <a:r>
              <a:rPr lang="en-GB" sz="1100" u="sng" dirty="0">
                <a:hlinkClick r:id="rId3"/>
              </a:rPr>
              <a:t>https://timesofindia.indiatimes.com/india/2k-more-covid-deaths-cases-rise-to-3-5-lakh/articleshow/76415524.cms</a:t>
            </a:r>
            <a:endParaRPr lang="en-GB" sz="1100" dirty="0"/>
          </a:p>
        </p:txBody>
      </p:sp>
      <p:sp>
        <p:nvSpPr>
          <p:cNvPr id="6" name="TextBox 5"/>
          <p:cNvSpPr txBox="1"/>
          <p:nvPr/>
        </p:nvSpPr>
        <p:spPr>
          <a:xfrm>
            <a:off x="454391" y="5298561"/>
            <a:ext cx="11196731" cy="124187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4"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7 days with available data at the time of data collection. On 12 August 2020, Spain retro corrected the cumulative number of deaths leading to a negative increase of deaths.</a:t>
            </a:r>
          </a:p>
          <a:p>
            <a:r>
              <a:rPr lang="en-GB" sz="1100" dirty="0"/>
              <a:t>*Sweden: from end of August 2020, Swedish authorities are performing daily data consolidation leading to data retro-corrections. From week 38, the Swedish Public Health Agency will update COVID-19 daily data four times per week on Tuesday–Friday. This can result in a decrease of cumulative figures (cases or deaths) and related outputs. </a:t>
            </a:r>
            <a:endParaRPr lang="en-GB" sz="1050" dirty="0"/>
          </a:p>
          <a:p>
            <a:endParaRPr lang="en-GB" sz="2800" dirty="0"/>
          </a:p>
        </p:txBody>
      </p:sp>
      <p:sp>
        <p:nvSpPr>
          <p:cNvPr id="8" name="TextBox 7"/>
          <p:cNvSpPr txBox="1"/>
          <p:nvPr/>
        </p:nvSpPr>
        <p:spPr>
          <a:xfrm>
            <a:off x="454392" y="6122223"/>
            <a:ext cx="11196731" cy="258532"/>
          </a:xfrm>
          <a:prstGeom prst="rect">
            <a:avLst/>
          </a:prstGeom>
          <a:noFill/>
        </p:spPr>
        <p:txBody>
          <a:bodyPr wrap="square" rtlCol="0">
            <a:spAutoFit/>
          </a:bodyPr>
          <a:lstStyle/>
          <a:p>
            <a:r>
              <a:rPr lang="en-GB" sz="1100" dirty="0"/>
              <a:t>On 18 July, the increase in deaths is partly attributable to changes in the reporting system for </a:t>
            </a:r>
            <a:r>
              <a:rPr lang="en-GB" sz="1100" dirty="0">
                <a:hlinkClick r:id="rId5"/>
              </a:rPr>
              <a:t>Chile</a:t>
            </a:r>
            <a:r>
              <a:rPr lang="en-GB" sz="1100" dirty="0"/>
              <a:t> and </a:t>
            </a:r>
            <a:r>
              <a:rPr lang="en-GB" sz="1100" dirty="0">
                <a:hlinkClick r:id="rId6"/>
              </a:rPr>
              <a:t>Kyrgyzstan</a:t>
            </a:r>
            <a:r>
              <a:rPr lang="en-GB" sz="1200" dirty="0"/>
              <a:t>.</a:t>
            </a:r>
          </a:p>
        </p:txBody>
      </p:sp>
      <p:sp>
        <p:nvSpPr>
          <p:cNvPr id="10" name="TextBox 9"/>
          <p:cNvSpPr txBox="1"/>
          <p:nvPr/>
        </p:nvSpPr>
        <p:spPr>
          <a:xfrm>
            <a:off x="454392" y="6334998"/>
            <a:ext cx="11443778" cy="410882"/>
          </a:xfrm>
          <a:prstGeom prst="rect">
            <a:avLst/>
          </a:prstGeom>
          <a:noFill/>
        </p:spPr>
        <p:txBody>
          <a:bodyPr wrap="square" rtlCol="0">
            <a:spAutoFit/>
          </a:bodyPr>
          <a:lstStyle/>
          <a:p>
            <a:r>
              <a:rPr lang="en-GB" sz="1100" dirty="0"/>
              <a:t>On 24 July, the increase in deaths is partly attributable to the inclusion of deaths by Peru (from March to the end of June) which were previously not reported.</a:t>
            </a:r>
          </a:p>
          <a:p>
            <a:endParaRPr lang="en-GB" sz="1200" dirty="0"/>
          </a:p>
        </p:txBody>
      </p:sp>
      <p:pic>
        <p:nvPicPr>
          <p:cNvPr id="4" name="Picture 3">
            <a:extLst>
              <a:ext uri="{FF2B5EF4-FFF2-40B4-BE49-F238E27FC236}">
                <a16:creationId xmlns:a16="http://schemas.microsoft.com/office/drawing/2014/main" id="{9FF4FE19-43A3-4D1C-8882-498F5B38B8E0}"/>
              </a:ext>
            </a:extLst>
          </p:cNvPr>
          <p:cNvPicPr>
            <a:picLocks noChangeAspect="1"/>
          </p:cNvPicPr>
          <p:nvPr/>
        </p:nvPicPr>
        <p:blipFill>
          <a:blip r:embed="rId7"/>
          <a:stretch>
            <a:fillRect/>
          </a:stretch>
        </p:blipFill>
        <p:spPr>
          <a:xfrm>
            <a:off x="386474" y="1146681"/>
            <a:ext cx="11332564" cy="3824740"/>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EU/EEA and the UK, as of 25 September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519475" y="5558992"/>
            <a:ext cx="10582052" cy="131112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3"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7 days with available data at the time of data collection. On 12 August 2020, Spain retro corrected the cumulative number of deaths leading to a negative increase of deaths.</a:t>
            </a:r>
          </a:p>
          <a:p>
            <a:r>
              <a:rPr lang="en-GB" sz="1100" dirty="0"/>
              <a:t>*Sweden: from end of August 2020, Swedish authorities are performing daily data consolidation leading to data retro-corrections. From week 38, the Swedish Public Health Agency will update COVID-19 daily data four times per week on Tuesday–Friday. This can result in a decrease of cumulative figures (cases or deaths) and related outputs. </a:t>
            </a:r>
          </a:p>
          <a:p>
            <a:endParaRPr lang="en-GB" sz="1100" dirty="0"/>
          </a:p>
          <a:p>
            <a:endParaRPr lang="en-GB" sz="1100" dirty="0"/>
          </a:p>
        </p:txBody>
      </p:sp>
      <p:pic>
        <p:nvPicPr>
          <p:cNvPr id="4" name="Picture 3">
            <a:extLst>
              <a:ext uri="{FF2B5EF4-FFF2-40B4-BE49-F238E27FC236}">
                <a16:creationId xmlns:a16="http://schemas.microsoft.com/office/drawing/2014/main" id="{30C05136-0088-4D98-997D-4C702BF1CAE0}"/>
              </a:ext>
            </a:extLst>
          </p:cNvPr>
          <p:cNvPicPr>
            <a:picLocks noChangeAspect="1"/>
          </p:cNvPicPr>
          <p:nvPr/>
        </p:nvPicPr>
        <p:blipFill>
          <a:blip r:embed="rId4"/>
          <a:stretch>
            <a:fillRect/>
          </a:stretch>
        </p:blipFill>
        <p:spPr>
          <a:xfrm>
            <a:off x="197650" y="1257588"/>
            <a:ext cx="11784562" cy="4118704"/>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25 September 2020</a:t>
            </a:r>
          </a:p>
        </p:txBody>
      </p:sp>
      <p:sp>
        <p:nvSpPr>
          <p:cNvPr id="6" name="Rectangle 5"/>
          <p:cNvSpPr/>
          <p:nvPr/>
        </p:nvSpPr>
        <p:spPr>
          <a:xfrm>
            <a:off x="0" y="6074226"/>
            <a:ext cx="11709399" cy="584775"/>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numbers of reported cases can have a big impact on the notification rate. In addition,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E7B86D24-073F-457D-8DC3-923A897A178E}"/>
              </a:ext>
            </a:extLst>
          </p:cNvPr>
          <p:cNvPicPr>
            <a:picLocks noChangeAspect="1"/>
          </p:cNvPicPr>
          <p:nvPr/>
        </p:nvPicPr>
        <p:blipFill>
          <a:blip r:embed="rId2"/>
          <a:stretch>
            <a:fillRect/>
          </a:stretch>
        </p:blipFill>
        <p:spPr>
          <a:xfrm>
            <a:off x="2334442" y="770913"/>
            <a:ext cx="7523116" cy="5316173"/>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altLang="en-US" sz="2000" dirty="0">
                <a:solidFill>
                  <a:prstClr val="black"/>
                </a:solidFill>
              </a:rPr>
              <a:t>Ebola virus disease case distribution in Equateur Province, </a:t>
            </a:r>
            <a:br>
              <a:rPr lang="en-GB" altLang="en-US" sz="2000" dirty="0">
                <a:solidFill>
                  <a:prstClr val="black"/>
                </a:solidFill>
              </a:rPr>
            </a:br>
            <a:r>
              <a:rPr lang="en-GB" altLang="en-US" sz="2000" dirty="0">
                <a:solidFill>
                  <a:prstClr val="black"/>
                </a:solidFill>
              </a:rPr>
              <a:t>Democratic Republic of the Congo, as of 22 September 2020</a:t>
            </a:r>
            <a:endParaRPr lang="en-GB" sz="2000" dirty="0">
              <a:solidFill>
                <a:prstClr val="black"/>
              </a:solidFill>
            </a:endParaRPr>
          </a:p>
        </p:txBody>
      </p:sp>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3" name="Picture 2"/>
          <p:cNvPicPr>
            <a:picLocks noChangeAspect="1"/>
          </p:cNvPicPr>
          <p:nvPr/>
        </p:nvPicPr>
        <p:blipFill>
          <a:blip r:embed="rId2"/>
          <a:stretch>
            <a:fillRect/>
          </a:stretch>
        </p:blipFill>
        <p:spPr>
          <a:xfrm>
            <a:off x="200024" y="1941812"/>
            <a:ext cx="11740221" cy="3239788"/>
          </a:xfrm>
          <a:prstGeom prst="rect">
            <a:avLst/>
          </a:prstGeom>
        </p:spPr>
      </p:pic>
    </p:spTree>
    <p:extLst>
      <p:ext uri="{BB962C8B-B14F-4D97-AF65-F5344CB8AC3E}">
        <p14:creationId xmlns:p14="http://schemas.microsoft.com/office/powerpoint/2010/main" val="280932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000" dirty="0">
                <a:solidFill>
                  <a:prstClr val="black"/>
                </a:solidFill>
              </a:rPr>
              <a:t>Distribution of confirmed and probable cases of Ebola virus disease by week of reporting in Equateur Province, Democratic Republic of the Congo, </a:t>
            </a:r>
            <a:br>
              <a:rPr lang="en-GB" sz="2000" dirty="0">
                <a:solidFill>
                  <a:prstClr val="black"/>
                </a:solidFill>
              </a:rPr>
            </a:br>
            <a:r>
              <a:rPr lang="en-GB" sz="2000" dirty="0">
                <a:solidFill>
                  <a:prstClr val="black"/>
                </a:solidFill>
              </a:rPr>
              <a:t>as of 22 September 2020</a:t>
            </a:r>
            <a:endParaRPr lang="en-GB" sz="2000"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5" name="Content Placeholder 4"/>
          <p:cNvPicPr>
            <a:picLocks noGrp="1" noChangeAspect="1"/>
          </p:cNvPicPr>
          <p:nvPr>
            <p:ph idx="1"/>
          </p:nvPr>
        </p:nvPicPr>
        <p:blipFill>
          <a:blip r:embed="rId2"/>
          <a:stretch>
            <a:fillRect/>
          </a:stretch>
        </p:blipFill>
        <p:spPr>
          <a:xfrm>
            <a:off x="1314576" y="1316182"/>
            <a:ext cx="9234946" cy="4835236"/>
          </a:xfrm>
          <a:prstGeom prst="rect">
            <a:avLst/>
          </a:prstGeom>
        </p:spPr>
      </p:pic>
    </p:spTree>
    <p:extLst>
      <p:ext uri="{BB962C8B-B14F-4D97-AF65-F5344CB8AC3E}">
        <p14:creationId xmlns:p14="http://schemas.microsoft.com/office/powerpoint/2010/main" val="21485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6" name="Title 1"/>
          <p:cNvSpPr txBox="1">
            <a:spLocks/>
          </p:cNvSpPr>
          <p:nvPr/>
        </p:nvSpPr>
        <p:spPr>
          <a:xfrm>
            <a:off x="562708" y="300446"/>
            <a:ext cx="10512963"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Geographical distribution of confirmed and probable cases of Ebola virus disease, Equateur Province, Democratic Republic of the Congo, </a:t>
            </a:r>
          </a:p>
          <a:p>
            <a:pPr algn="ctr" fontAlgn="base">
              <a:spcAft>
                <a:spcPct val="0"/>
              </a:spcAft>
            </a:pPr>
            <a:r>
              <a:rPr lang="en-GB" sz="2000" dirty="0"/>
              <a:t>as </a:t>
            </a:r>
            <a:r>
              <a:rPr lang="en-GB" sz="2000"/>
              <a:t>of 22 </a:t>
            </a:r>
            <a:r>
              <a:rPr lang="en-GB" sz="2000" dirty="0"/>
              <a:t>September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1158825"/>
            <a:ext cx="6986765" cy="5398864"/>
          </a:xfrm>
          <a:prstGeom prst="rect">
            <a:avLst/>
          </a:prstGeom>
        </p:spPr>
      </p:pic>
    </p:spTree>
    <p:extLst>
      <p:ext uri="{BB962C8B-B14F-4D97-AF65-F5344CB8AC3E}">
        <p14:creationId xmlns:p14="http://schemas.microsoft.com/office/powerpoint/2010/main" val="427260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9</a:t>
            </a:fld>
            <a:endParaRPr lang="en-GB" dirty="0"/>
          </a:p>
        </p:txBody>
      </p:sp>
      <p:sp>
        <p:nvSpPr>
          <p:cNvPr id="6" name="Title 1"/>
          <p:cNvSpPr txBox="1">
            <a:spLocks/>
          </p:cNvSpPr>
          <p:nvPr/>
        </p:nvSpPr>
        <p:spPr>
          <a:xfrm>
            <a:off x="106680" y="209005"/>
            <a:ext cx="10968991"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Distribution of West Nile virus infections in humans by affected areas in EU/EEA countries and EU neighbouring countries, as of 24 September 2020</a:t>
            </a:r>
            <a:r>
              <a:rPr lang="en-GB" sz="2000" dirty="0">
                <a:solidFill>
                  <a:srgbClr val="002060"/>
                </a:solidFill>
              </a:rPr>
              <a:t/>
            </a:r>
            <a:br>
              <a:rPr lang="en-GB" sz="2000" dirty="0">
                <a:solidFill>
                  <a:srgbClr val="002060"/>
                </a:solidFill>
              </a:rPr>
            </a:br>
            <a:endParaRPr lang="en-GB" sz="2000" dirty="0">
              <a:solidFill>
                <a:srgbClr val="002060"/>
              </a:solidFill>
            </a:endParaRPr>
          </a:p>
        </p:txBody>
      </p:sp>
      <p:pic>
        <p:nvPicPr>
          <p:cNvPr id="3" name="Picture 2">
            <a:extLst>
              <a:ext uri="{FF2B5EF4-FFF2-40B4-BE49-F238E27FC236}">
                <a16:creationId xmlns:a16="http://schemas.microsoft.com/office/drawing/2014/main" id="{7FE76276-9EA1-4282-9CB2-A6D35A8D084A}"/>
              </a:ext>
            </a:extLst>
          </p:cNvPr>
          <p:cNvPicPr>
            <a:picLocks noChangeAspect="1"/>
          </p:cNvPicPr>
          <p:nvPr/>
        </p:nvPicPr>
        <p:blipFill>
          <a:blip r:embed="rId2"/>
          <a:stretch>
            <a:fillRect/>
          </a:stretch>
        </p:blipFill>
        <p:spPr>
          <a:xfrm>
            <a:off x="2194063" y="967789"/>
            <a:ext cx="7803874" cy="5507753"/>
          </a:xfrm>
          <a:prstGeom prst="rect">
            <a:avLst/>
          </a:prstGeom>
        </p:spPr>
      </p:pic>
    </p:spTree>
    <p:extLst>
      <p:ext uri="{BB962C8B-B14F-4D97-AF65-F5344CB8AC3E}">
        <p14:creationId xmlns:p14="http://schemas.microsoft.com/office/powerpoint/2010/main" val="1892343196"/>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4.xml><?xml version="1.0" encoding="utf-8"?>
<ds:datastoreItem xmlns:ds="http://schemas.openxmlformats.org/officeDocument/2006/customXml" ds:itemID="{A98013DF-7568-4DE1-A15A-B72D0DA1D637}">
  <ds:schemaRefs>
    <ds:schemaRef ds:uri="http://schemas.microsoft.com/office/2006/documentManagement/types"/>
    <ds:schemaRef ds:uri="http://schemas.microsoft.com/sharepoint/v3"/>
    <ds:schemaRef ds:uri="http://purl.org/dc/elements/1.1/"/>
    <ds:schemaRef ds:uri="http://schemas.microsoft.com/office/infopath/2007/PartnerControls"/>
    <ds:schemaRef ds:uri="http://schemas.openxmlformats.org/package/2006/metadata/core-properties"/>
    <ds:schemaRef ds:uri="http://purl.org/dc/terms/"/>
    <ds:schemaRef ds:uri="http://schemas.microsoft.com/office/2006/metadata/properties"/>
    <ds:schemaRef ds:uri="d23a570b-d7a9-49ca-a34c-8afb8206b4bf"/>
    <ds:schemaRef ds:uri="376727eb-354b-45e4-998d-f84ea079474e"/>
    <ds:schemaRef ds:uri="http://www.w3.org/XML/1998/namespace"/>
    <ds:schemaRef ds:uri="http://purl.org/dc/dcmitype/"/>
  </ds:schemaRefs>
</ds:datastoreItem>
</file>

<file path=customXml/itemProps5.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25349</TotalTime>
  <Words>990</Words>
  <Application>Microsoft Office PowerPoint</Application>
  <PresentationFormat>Widescreen</PresentationFormat>
  <Paragraphs>43</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vt:lpstr>
      <vt:lpstr>Tahoma</vt:lpstr>
      <vt:lpstr>Theme_ECDC</vt:lpstr>
      <vt:lpstr>Reusable maps and graphs from ECDC Communicable Disease Threats Report   Week 39, 2020 </vt:lpstr>
      <vt:lpstr>Distribution of COVID-19 cases* in accordance with the applied case definitions in the affected countries, as of 25 September 2020</vt:lpstr>
      <vt:lpstr>Distribution of COVID-19 deaths* worldwide, as of 25 September 2020 </vt:lpstr>
      <vt:lpstr>Distribution of laboratory-confirmed cases* of COVID-19 in EU/EEA and the UK, as of 25 September 2020</vt:lpstr>
      <vt:lpstr>Geographic distribution of 14-day cumulative number of reported COVID-19 cases per 100 000 population, worldwide, as of 25 September 2020</vt:lpstr>
      <vt:lpstr>Ebola virus disease case distribution in Equateur Province,  Democratic Republic of the Congo, as of 22 September 2020</vt:lpstr>
      <vt:lpstr>Distribution of confirmed and probable cases of Ebola virus disease by week of reporting in Equateur Province, Democratic Republic of the Congo,  as of 22 September 2020</vt:lpstr>
      <vt:lpstr>PowerPoint Presentation</vt:lpstr>
      <vt:lpstr>PowerPoint Presentation</vt:lpstr>
      <vt:lpstr>Distribution of West Nile virus infections in humans by affected areas in the EU/EEA countries and EU neighbouring countries, as of 24 September 2020</vt:lpstr>
      <vt:lpstr>PowerPoint Presentation</vt:lpstr>
      <vt:lpstr>Distribution of West Nile virus infections among humans and outbreaks among equids and/or birds in the EU, as of 24 September 2020</vt:lpstr>
      <vt:lpstr>Geographical distribution of chikungunya cases reported worldwide, July to September 2020 </vt:lpstr>
      <vt:lpstr>Geographical distribution of dengue cases reported worldwide, July to September 2020 </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Rumila Edward</cp:lastModifiedBy>
  <cp:revision>2036</cp:revision>
  <cp:lastPrinted>2017-03-24T07:50:18Z</cp:lastPrinted>
  <dcterms:created xsi:type="dcterms:W3CDTF">2015-11-05T13:02:54Z</dcterms:created>
  <dcterms:modified xsi:type="dcterms:W3CDTF">2020-09-25T09:37:59Z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