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1" r:id="rId6"/>
    <p:sldMasterId id="2147483716" r:id="rId7"/>
    <p:sldMasterId id="2147483719" r:id="rId8"/>
    <p:sldMasterId id="2147483724" r:id="rId9"/>
    <p:sldMasterId id="2147483726" r:id="rId10"/>
    <p:sldMasterId id="2147483728" r:id="rId11"/>
    <p:sldMasterId id="2147483730" r:id="rId12"/>
  </p:sldMasterIdLst>
  <p:notesMasterIdLst>
    <p:notesMasterId r:id="rId17"/>
  </p:notesMasterIdLst>
  <p:handoutMasterIdLst>
    <p:handoutMasterId r:id="rId18"/>
  </p:handoutMasterIdLst>
  <p:sldIdLst>
    <p:sldId id="256" r:id="rId13"/>
    <p:sldId id="391" r:id="rId14"/>
    <p:sldId id="398" r:id="rId15"/>
    <p:sldId id="399" r:id="rId16"/>
  </p:sldIdLst>
  <p:sldSz cx="9144000" cy="6858000" type="screen4x3"/>
  <p:notesSz cx="7010400" cy="9296400"/>
  <p:defaultTex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 Duncan" initials="B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9BF7F"/>
    <a:srgbClr val="FFE471"/>
    <a:srgbClr val="FF9999"/>
    <a:srgbClr val="FF99CC"/>
    <a:srgbClr val="FFCC00"/>
    <a:srgbClr val="FF9933"/>
    <a:srgbClr val="70AD47"/>
    <a:srgbClr val="FF6600"/>
    <a:srgbClr val="FF006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79" autoAdjust="0"/>
    <p:restoredTop sz="90251" autoAdjust="0"/>
  </p:normalViewPr>
  <p:slideViewPr>
    <p:cSldViewPr snapToGrid="0">
      <p:cViewPr varScale="1">
        <p:scale>
          <a:sx n="75" d="100"/>
          <a:sy n="75" d="100"/>
        </p:scale>
        <p:origin x="774" y="66"/>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79" d="100"/>
          <a:sy n="79" d="100"/>
        </p:scale>
        <p:origin x="3960" y="10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 Target="slides/slide1.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2.xml"/><Relationship Id="rId12" Type="http://schemas.openxmlformats.org/officeDocument/2006/relationships/slideMaster" Target="slideMasters/slideMaster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Master" Target="slideMasters/slideMaster6.xml"/><Relationship Id="rId5" Type="http://schemas.openxmlformats.org/officeDocument/2006/relationships/customXml" Target="../customXml/item5.xml"/><Relationship Id="rId15" Type="http://schemas.openxmlformats.org/officeDocument/2006/relationships/slide" Target="slides/slide3.xml"/><Relationship Id="rId23" Type="http://schemas.openxmlformats.org/officeDocument/2006/relationships/tableStyles" Target="tableStyles.xml"/><Relationship Id="rId10" Type="http://schemas.openxmlformats.org/officeDocument/2006/relationships/slideMaster" Target="slideMasters/slideMaster5.xml"/><Relationship Id="rId19"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 Target="slides/slide2.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7" Type="http://schemas.openxmlformats.org/officeDocument/2006/relationships/oleObject" Target="NULL" TargetMode="External"/><Relationship Id="rId2" Type="http://schemas.microsoft.com/office/2011/relationships/chartColorStyle" Target="colors1.xml"/><Relationship Id="rId1" Type="http://schemas.microsoft.com/office/2011/relationships/chartStyle" Target="style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pivotSource>
    <c:name>[CHIK_Italy_2017.xlsm]Epicurve!PivotTable1</c:name>
    <c:fmtId val="32"/>
  </c:pivotSource>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r>
              <a:rPr lang="en-GB" sz="1600" b="0"/>
              <a:t>Number of cases</a:t>
            </a:r>
          </a:p>
        </c:rich>
      </c:tx>
      <c:layout>
        <c:manualLayout>
          <c:xMode val="edge"/>
          <c:yMode val="edge"/>
          <c:x val="1.7826334208224003E-2"/>
          <c:y val="4.6296296296296294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endParaRPr lang="en-US"/>
        </a:p>
      </c:txPr>
    </c:title>
    <c:autoTitleDeleted val="0"/>
    <c:pivotFmts>
      <c:pivotFmt>
        <c:idx val="0"/>
        <c:spPr>
          <a:blipFill>
            <a:blip xmlns:r="http://schemas.openxmlformats.org/officeDocument/2006/relationships" r:embed="rId4"/>
            <a:stretch>
              <a:fillRect/>
            </a:stretch>
          </a:blipFill>
          <a:ln>
            <a:noFill/>
          </a:ln>
          <a:effectLst/>
        </c:spPr>
        <c:marker>
          <c:symbol val="none"/>
        </c:marker>
      </c:pivotFmt>
      <c:pivotFmt>
        <c:idx val="1"/>
        <c:spPr>
          <a:blipFill>
            <a:blip xmlns:r="http://schemas.openxmlformats.org/officeDocument/2006/relationships" r:embed="rId5"/>
            <a:stretch>
              <a:fillRect/>
            </a:stretch>
          </a:blipFill>
          <a:ln>
            <a:noFill/>
          </a:ln>
          <a:effectLst/>
        </c:spPr>
        <c:marker>
          <c:symbol val="none"/>
        </c:marker>
      </c:pivotFmt>
      <c:pivotFmt>
        <c:idx val="2"/>
        <c:spPr>
          <a:blipFill>
            <a:blip xmlns:r="http://schemas.openxmlformats.org/officeDocument/2006/relationships" r:embed="rId5"/>
            <a:stretch>
              <a:fillRect/>
            </a:stretch>
          </a:blipFill>
          <a:ln>
            <a:noFill/>
          </a:ln>
          <a:effectLst/>
        </c:spPr>
        <c:marker>
          <c:symbol val="none"/>
        </c:marker>
      </c:pivotFmt>
      <c:pivotFmt>
        <c:idx val="3"/>
        <c:spPr>
          <a:solidFill>
            <a:schemeClr val="accent6"/>
          </a:solidFill>
          <a:ln>
            <a:noFill/>
          </a:ln>
          <a:effectLst/>
        </c:spPr>
        <c:marker>
          <c:symbol val="none"/>
        </c:marker>
      </c:pivotFmt>
      <c:pivotFmt>
        <c:idx val="4"/>
        <c:spPr>
          <a:blipFill>
            <a:blip xmlns:r="http://schemas.openxmlformats.org/officeDocument/2006/relationships" r:embed="rId6"/>
            <a:stretch>
              <a:fillRect/>
            </a:stretch>
          </a:blipFill>
          <a:ln>
            <a:noFill/>
          </a:ln>
          <a:effectLst/>
        </c:spPr>
      </c:pivotFmt>
      <c:pivotFmt>
        <c:idx val="5"/>
        <c:spPr>
          <a:blipFill>
            <a:blip xmlns:r="http://schemas.openxmlformats.org/officeDocument/2006/relationships" r:embed="rId6"/>
            <a:stretch>
              <a:fillRect/>
            </a:stretch>
          </a:blipFill>
          <a:ln>
            <a:noFill/>
          </a:ln>
          <a:effectLst/>
        </c:spPr>
      </c:pivotFmt>
      <c:pivotFmt>
        <c:idx val="6"/>
        <c:spPr>
          <a:blipFill>
            <a:blip xmlns:r="http://schemas.openxmlformats.org/officeDocument/2006/relationships" r:embed="rId5"/>
            <a:stretch>
              <a:fillRect/>
            </a:stretch>
          </a:blipFill>
          <a:ln>
            <a:noFill/>
          </a:ln>
          <a:effectLst/>
        </c:spPr>
        <c:marker>
          <c:symbol val="none"/>
        </c:marker>
      </c:pivotFmt>
      <c:pivotFmt>
        <c:idx val="7"/>
        <c:spPr>
          <a:blipFill>
            <a:blip xmlns:r="http://schemas.openxmlformats.org/officeDocument/2006/relationships" r:embed="rId4"/>
            <a:stretch>
              <a:fillRect/>
            </a:stretch>
          </a:blipFill>
          <a:ln>
            <a:noFill/>
          </a:ln>
          <a:effectLst/>
        </c:spPr>
        <c:marker>
          <c:symbol val="none"/>
        </c:marker>
      </c:pivotFmt>
      <c:pivotFmt>
        <c:idx val="8"/>
        <c:spPr>
          <a:blipFill>
            <a:blip xmlns:r="http://schemas.openxmlformats.org/officeDocument/2006/relationships" r:embed="rId5"/>
            <a:stretch>
              <a:fillRect/>
            </a:stretch>
          </a:blipFill>
          <a:ln>
            <a:noFill/>
          </a:ln>
          <a:effectLst/>
        </c:spPr>
        <c:marker>
          <c:symbol val="none"/>
        </c:marker>
      </c:pivotFmt>
      <c:pivotFmt>
        <c:idx val="9"/>
        <c:spPr>
          <a:blipFill>
            <a:blip xmlns:r="http://schemas.openxmlformats.org/officeDocument/2006/relationships" r:embed="rId6"/>
            <a:stretch>
              <a:fillRect/>
            </a:stretch>
          </a:blipFill>
          <a:ln>
            <a:noFill/>
          </a:ln>
          <a:effectLst/>
        </c:spPr>
      </c:pivotFmt>
      <c:pivotFmt>
        <c:idx val="10"/>
        <c:spPr>
          <a:blipFill>
            <a:blip xmlns:r="http://schemas.openxmlformats.org/officeDocument/2006/relationships" r:embed="rId6"/>
            <a:stretch>
              <a:fillRect/>
            </a:stretch>
          </a:blipFill>
          <a:ln>
            <a:noFill/>
          </a:ln>
          <a:effectLst/>
        </c:spPr>
      </c:pivotFmt>
      <c:pivotFmt>
        <c:idx val="11"/>
        <c:spPr>
          <a:solidFill>
            <a:schemeClr val="accent6"/>
          </a:solidFill>
          <a:ln>
            <a:noFill/>
          </a:ln>
          <a:effectLst/>
        </c:spPr>
        <c:marker>
          <c:symbol val="none"/>
        </c:marker>
      </c:pivotFmt>
      <c:pivotFmt>
        <c:idx val="12"/>
        <c:spPr>
          <a:blipFill>
            <a:blip xmlns:r="http://schemas.openxmlformats.org/officeDocument/2006/relationships" r:embed="rId5"/>
            <a:stretch>
              <a:fillRect/>
            </a:stretch>
          </a:blipFill>
          <a:ln>
            <a:noFill/>
          </a:ln>
          <a:effectLst/>
        </c:spPr>
        <c:marker>
          <c:symbol val="none"/>
        </c:marker>
      </c:pivotFmt>
      <c:pivotFmt>
        <c:idx val="13"/>
        <c:spPr>
          <a:blipFill>
            <a:blip xmlns:r="http://schemas.openxmlformats.org/officeDocument/2006/relationships" r:embed="rId4"/>
            <a:stretch>
              <a:fillRect/>
            </a:stretch>
          </a:blipFill>
          <a:ln>
            <a:noFill/>
          </a:ln>
          <a:effectLst/>
        </c:spPr>
        <c:marker>
          <c:symbol val="none"/>
        </c:marker>
      </c:pivotFmt>
      <c:pivotFmt>
        <c:idx val="14"/>
        <c:spPr>
          <a:blipFill>
            <a:blip xmlns:r="http://schemas.openxmlformats.org/officeDocument/2006/relationships" r:embed="rId5"/>
            <a:stretch>
              <a:fillRect/>
            </a:stretch>
          </a:blipFill>
          <a:ln>
            <a:noFill/>
          </a:ln>
          <a:effectLst/>
        </c:spPr>
        <c:marker>
          <c:symbol val="none"/>
        </c:marker>
      </c:pivotFmt>
      <c:pivotFmt>
        <c:idx val="15"/>
        <c:spPr>
          <a:blipFill>
            <a:blip xmlns:r="http://schemas.openxmlformats.org/officeDocument/2006/relationships" r:embed="rId6"/>
            <a:stretch>
              <a:fillRect/>
            </a:stretch>
          </a:blipFill>
          <a:ln>
            <a:noFill/>
          </a:ln>
          <a:effectLst/>
        </c:spPr>
      </c:pivotFmt>
      <c:pivotFmt>
        <c:idx val="16"/>
        <c:spPr>
          <a:blipFill>
            <a:blip xmlns:r="http://schemas.openxmlformats.org/officeDocument/2006/relationships" r:embed="rId6"/>
            <a:stretch>
              <a:fillRect/>
            </a:stretch>
          </a:blipFill>
          <a:ln>
            <a:noFill/>
          </a:ln>
          <a:effectLst/>
        </c:spPr>
      </c:pivotFmt>
      <c:pivotFmt>
        <c:idx val="17"/>
        <c:spPr>
          <a:solidFill>
            <a:schemeClr val="accent6"/>
          </a:solidFill>
          <a:ln>
            <a:noFill/>
          </a:ln>
          <a:effectLst/>
        </c:spPr>
        <c:marker>
          <c:symbol val="none"/>
        </c:marker>
      </c:pivotFmt>
      <c:pivotFmt>
        <c:idx val="18"/>
        <c:spPr>
          <a:blipFill>
            <a:blip xmlns:r="http://schemas.openxmlformats.org/officeDocument/2006/relationships" r:embed="rId5"/>
            <a:stretch>
              <a:fillRect/>
            </a:stretch>
          </a:blipFill>
          <a:ln>
            <a:noFill/>
          </a:ln>
          <a:effectLst/>
        </c:spPr>
        <c:marker>
          <c:symbol val="none"/>
        </c:marker>
      </c:pivotFmt>
    </c:pivotFmts>
    <c:plotArea>
      <c:layout>
        <c:manualLayout>
          <c:layoutTarget val="inner"/>
          <c:xMode val="edge"/>
          <c:yMode val="edge"/>
          <c:x val="7.9247594050743664E-2"/>
          <c:y val="9.5034067808895714E-2"/>
          <c:w val="0.64971456044972087"/>
          <c:h val="0.63978241607732289"/>
        </c:manualLayout>
      </c:layout>
      <c:barChart>
        <c:barDir val="col"/>
        <c:grouping val="stacked"/>
        <c:varyColors val="0"/>
        <c:ser>
          <c:idx val="0"/>
          <c:order val="0"/>
          <c:tx>
            <c:strRef>
              <c:f>Epicurve!$B$3:$B$4</c:f>
              <c:strCache>
                <c:ptCount val="1"/>
                <c:pt idx="0">
                  <c:v>Anzio</c:v>
                </c:pt>
              </c:strCache>
            </c:strRef>
          </c:tx>
          <c:spPr>
            <a:blipFill>
              <a:blip xmlns:r="http://schemas.openxmlformats.org/officeDocument/2006/relationships" r:embed="rId4"/>
              <a:stretch>
                <a:fillRect/>
              </a:stretch>
            </a:blipFill>
            <a:ln>
              <a:noFill/>
            </a:ln>
            <a:effectLst/>
          </c:spPr>
          <c:invertIfNegative val="0"/>
          <c:pictureOptions>
            <c:pictureFormat val="stackScale"/>
          </c:pictureOptions>
          <c:cat>
            <c:strRef>
              <c:f>Epicurve!$A$5:$A$20</c:f>
              <c:strCache>
                <c:ptCount val="15"/>
                <c:pt idx="0">
                  <c:v>08/09/2017</c:v>
                </c:pt>
                <c:pt idx="1">
                  <c:v>09/09/2017</c:v>
                </c:pt>
                <c:pt idx="2">
                  <c:v>10/09/2017</c:v>
                </c:pt>
                <c:pt idx="3">
                  <c:v>11/09/2017</c:v>
                </c:pt>
                <c:pt idx="4">
                  <c:v>12/09/2017</c:v>
                </c:pt>
                <c:pt idx="5">
                  <c:v>13/09/2017</c:v>
                </c:pt>
                <c:pt idx="6">
                  <c:v>14/09/2017</c:v>
                </c:pt>
                <c:pt idx="7">
                  <c:v>15/09/2017</c:v>
                </c:pt>
                <c:pt idx="8">
                  <c:v>16/09/2017</c:v>
                </c:pt>
                <c:pt idx="9">
                  <c:v>17/09/2017</c:v>
                </c:pt>
                <c:pt idx="10">
                  <c:v>18/09/2017</c:v>
                </c:pt>
                <c:pt idx="11">
                  <c:v>19/09/2017</c:v>
                </c:pt>
                <c:pt idx="12">
                  <c:v>20/09/2017</c:v>
                </c:pt>
                <c:pt idx="13">
                  <c:v>21/09/2017</c:v>
                </c:pt>
                <c:pt idx="14">
                  <c:v>22/09/2017</c:v>
                </c:pt>
              </c:strCache>
            </c:strRef>
          </c:cat>
          <c:val>
            <c:numRef>
              <c:f>Epicurve!$B$5:$B$20</c:f>
              <c:numCache>
                <c:formatCode>General</c:formatCode>
                <c:ptCount val="15"/>
                <c:pt idx="0">
                  <c:v>3</c:v>
                </c:pt>
                <c:pt idx="3">
                  <c:v>8</c:v>
                </c:pt>
                <c:pt idx="6">
                  <c:v>10</c:v>
                </c:pt>
                <c:pt idx="7">
                  <c:v>19</c:v>
                </c:pt>
                <c:pt idx="8">
                  <c:v>14</c:v>
                </c:pt>
                <c:pt idx="10">
                  <c:v>1</c:v>
                </c:pt>
                <c:pt idx="11">
                  <c:v>7</c:v>
                </c:pt>
                <c:pt idx="12">
                  <c:v>5</c:v>
                </c:pt>
                <c:pt idx="13">
                  <c:v>3</c:v>
                </c:pt>
                <c:pt idx="14">
                  <c:v>5</c:v>
                </c:pt>
              </c:numCache>
            </c:numRef>
          </c:val>
        </c:ser>
        <c:ser>
          <c:idx val="1"/>
          <c:order val="1"/>
          <c:tx>
            <c:strRef>
              <c:f>Epicurve!$C$3:$C$4</c:f>
              <c:strCache>
                <c:ptCount val="1"/>
                <c:pt idx="0">
                  <c:v>Latina</c:v>
                </c:pt>
              </c:strCache>
            </c:strRef>
          </c:tx>
          <c:spPr>
            <a:blipFill>
              <a:blip xmlns:r="http://schemas.openxmlformats.org/officeDocument/2006/relationships" r:embed="rId5"/>
              <a:stretch>
                <a:fillRect/>
              </a:stretch>
            </a:blipFill>
            <a:ln>
              <a:noFill/>
            </a:ln>
            <a:effectLst/>
          </c:spPr>
          <c:invertIfNegative val="0"/>
          <c:dPt>
            <c:idx val="6"/>
            <c:invertIfNegative val="0"/>
            <c:bubble3D val="0"/>
            <c:spPr>
              <a:blipFill>
                <a:blip xmlns:r="http://schemas.openxmlformats.org/officeDocument/2006/relationships" r:embed="rId6"/>
                <a:stretch>
                  <a:fillRect/>
                </a:stretch>
              </a:blipFill>
              <a:ln>
                <a:noFill/>
              </a:ln>
              <a:effectLst/>
            </c:spPr>
            <c:pictureOptions>
              <c:pictureFormat val="stackScale"/>
            </c:pictureOptions>
          </c:dPt>
          <c:dPt>
            <c:idx val="7"/>
            <c:invertIfNegative val="0"/>
            <c:bubble3D val="0"/>
            <c:spPr>
              <a:blipFill>
                <a:blip xmlns:r="http://schemas.openxmlformats.org/officeDocument/2006/relationships" r:embed="rId6"/>
                <a:stretch>
                  <a:fillRect/>
                </a:stretch>
              </a:blipFill>
              <a:ln>
                <a:noFill/>
              </a:ln>
              <a:effectLst/>
            </c:spPr>
            <c:pictureOptions>
              <c:pictureFormat val="stackScale"/>
            </c:pictureOptions>
          </c:dPt>
          <c:cat>
            <c:strRef>
              <c:f>Epicurve!$A$5:$A$20</c:f>
              <c:strCache>
                <c:ptCount val="15"/>
                <c:pt idx="0">
                  <c:v>08/09/2017</c:v>
                </c:pt>
                <c:pt idx="1">
                  <c:v>09/09/2017</c:v>
                </c:pt>
                <c:pt idx="2">
                  <c:v>10/09/2017</c:v>
                </c:pt>
                <c:pt idx="3">
                  <c:v>11/09/2017</c:v>
                </c:pt>
                <c:pt idx="4">
                  <c:v>12/09/2017</c:v>
                </c:pt>
                <c:pt idx="5">
                  <c:v>13/09/2017</c:v>
                </c:pt>
                <c:pt idx="6">
                  <c:v>14/09/2017</c:v>
                </c:pt>
                <c:pt idx="7">
                  <c:v>15/09/2017</c:v>
                </c:pt>
                <c:pt idx="8">
                  <c:v>16/09/2017</c:v>
                </c:pt>
                <c:pt idx="9">
                  <c:v>17/09/2017</c:v>
                </c:pt>
                <c:pt idx="10">
                  <c:v>18/09/2017</c:v>
                </c:pt>
                <c:pt idx="11">
                  <c:v>19/09/2017</c:v>
                </c:pt>
                <c:pt idx="12">
                  <c:v>20/09/2017</c:v>
                </c:pt>
                <c:pt idx="13">
                  <c:v>21/09/2017</c:v>
                </c:pt>
                <c:pt idx="14">
                  <c:v>22/09/2017</c:v>
                </c:pt>
              </c:strCache>
            </c:strRef>
          </c:cat>
          <c:val>
            <c:numRef>
              <c:f>Epicurve!$C$5:$C$20</c:f>
              <c:numCache>
                <c:formatCode>General</c:formatCode>
                <c:ptCount val="15"/>
                <c:pt idx="6">
                  <c:v>2</c:v>
                </c:pt>
                <c:pt idx="7">
                  <c:v>1</c:v>
                </c:pt>
              </c:numCache>
            </c:numRef>
          </c:val>
        </c:ser>
        <c:ser>
          <c:idx val="2"/>
          <c:order val="2"/>
          <c:tx>
            <c:strRef>
              <c:f>Epicurve!$D$3:$D$4</c:f>
              <c:strCache>
                <c:ptCount val="1"/>
                <c:pt idx="0">
                  <c:v>(blank)</c:v>
                </c:pt>
              </c:strCache>
            </c:strRef>
          </c:tx>
          <c:spPr>
            <a:solidFill>
              <a:schemeClr val="accent6">
                <a:tint val="86000"/>
              </a:schemeClr>
            </a:solidFill>
            <a:ln>
              <a:noFill/>
            </a:ln>
            <a:effectLst/>
          </c:spPr>
          <c:invertIfNegative val="0"/>
          <c:cat>
            <c:strRef>
              <c:f>Epicurve!$A$5:$A$20</c:f>
              <c:strCache>
                <c:ptCount val="15"/>
                <c:pt idx="0">
                  <c:v>08/09/2017</c:v>
                </c:pt>
                <c:pt idx="1">
                  <c:v>09/09/2017</c:v>
                </c:pt>
                <c:pt idx="2">
                  <c:v>10/09/2017</c:v>
                </c:pt>
                <c:pt idx="3">
                  <c:v>11/09/2017</c:v>
                </c:pt>
                <c:pt idx="4">
                  <c:v>12/09/2017</c:v>
                </c:pt>
                <c:pt idx="5">
                  <c:v>13/09/2017</c:v>
                </c:pt>
                <c:pt idx="6">
                  <c:v>14/09/2017</c:v>
                </c:pt>
                <c:pt idx="7">
                  <c:v>15/09/2017</c:v>
                </c:pt>
                <c:pt idx="8">
                  <c:v>16/09/2017</c:v>
                </c:pt>
                <c:pt idx="9">
                  <c:v>17/09/2017</c:v>
                </c:pt>
                <c:pt idx="10">
                  <c:v>18/09/2017</c:v>
                </c:pt>
                <c:pt idx="11">
                  <c:v>19/09/2017</c:v>
                </c:pt>
                <c:pt idx="12">
                  <c:v>20/09/2017</c:v>
                </c:pt>
                <c:pt idx="13">
                  <c:v>21/09/2017</c:v>
                </c:pt>
                <c:pt idx="14">
                  <c:v>22/09/2017</c:v>
                </c:pt>
              </c:strCache>
            </c:strRef>
          </c:cat>
          <c:val>
            <c:numRef>
              <c:f>Epicurve!$D$5:$D$20</c:f>
              <c:numCache>
                <c:formatCode>General</c:formatCode>
                <c:ptCount val="15"/>
                <c:pt idx="1">
                  <c:v>0</c:v>
                </c:pt>
                <c:pt idx="2">
                  <c:v>0</c:v>
                </c:pt>
                <c:pt idx="3">
                  <c:v>0</c:v>
                </c:pt>
                <c:pt idx="4">
                  <c:v>0</c:v>
                </c:pt>
                <c:pt idx="5">
                  <c:v>0</c:v>
                </c:pt>
                <c:pt idx="6">
                  <c:v>0</c:v>
                </c:pt>
                <c:pt idx="7">
                  <c:v>0</c:v>
                </c:pt>
                <c:pt idx="8">
                  <c:v>0</c:v>
                </c:pt>
                <c:pt idx="9">
                  <c:v>0</c:v>
                </c:pt>
                <c:pt idx="10">
                  <c:v>0</c:v>
                </c:pt>
                <c:pt idx="11">
                  <c:v>0</c:v>
                </c:pt>
                <c:pt idx="12">
                  <c:v>0</c:v>
                </c:pt>
              </c:numCache>
            </c:numRef>
          </c:val>
        </c:ser>
        <c:ser>
          <c:idx val="3"/>
          <c:order val="3"/>
          <c:tx>
            <c:strRef>
              <c:f>Epicurve!$E$3:$E$4</c:f>
              <c:strCache>
                <c:ptCount val="1"/>
                <c:pt idx="0">
                  <c:v>Rome</c:v>
                </c:pt>
              </c:strCache>
            </c:strRef>
          </c:tx>
          <c:spPr>
            <a:blipFill>
              <a:blip xmlns:r="http://schemas.openxmlformats.org/officeDocument/2006/relationships" r:embed="rId5"/>
              <a:stretch>
                <a:fillRect/>
              </a:stretch>
            </a:blipFill>
            <a:ln>
              <a:noFill/>
            </a:ln>
            <a:effectLst/>
          </c:spPr>
          <c:invertIfNegative val="0"/>
          <c:pictureOptions>
            <c:pictureFormat val="stackScale"/>
          </c:pictureOptions>
          <c:cat>
            <c:strRef>
              <c:f>Epicurve!$A$5:$A$20</c:f>
              <c:strCache>
                <c:ptCount val="15"/>
                <c:pt idx="0">
                  <c:v>08/09/2017</c:v>
                </c:pt>
                <c:pt idx="1">
                  <c:v>09/09/2017</c:v>
                </c:pt>
                <c:pt idx="2">
                  <c:v>10/09/2017</c:v>
                </c:pt>
                <c:pt idx="3">
                  <c:v>11/09/2017</c:v>
                </c:pt>
                <c:pt idx="4">
                  <c:v>12/09/2017</c:v>
                </c:pt>
                <c:pt idx="5">
                  <c:v>13/09/2017</c:v>
                </c:pt>
                <c:pt idx="6">
                  <c:v>14/09/2017</c:v>
                </c:pt>
                <c:pt idx="7">
                  <c:v>15/09/2017</c:v>
                </c:pt>
                <c:pt idx="8">
                  <c:v>16/09/2017</c:v>
                </c:pt>
                <c:pt idx="9">
                  <c:v>17/09/2017</c:v>
                </c:pt>
                <c:pt idx="10">
                  <c:v>18/09/2017</c:v>
                </c:pt>
                <c:pt idx="11">
                  <c:v>19/09/2017</c:v>
                </c:pt>
                <c:pt idx="12">
                  <c:v>20/09/2017</c:v>
                </c:pt>
                <c:pt idx="13">
                  <c:v>21/09/2017</c:v>
                </c:pt>
                <c:pt idx="14">
                  <c:v>22/09/2017</c:v>
                </c:pt>
              </c:strCache>
            </c:strRef>
          </c:cat>
          <c:val>
            <c:numRef>
              <c:f>Epicurve!$E$5:$E$20</c:f>
              <c:numCache>
                <c:formatCode>General</c:formatCode>
                <c:ptCount val="15"/>
                <c:pt idx="3">
                  <c:v>6</c:v>
                </c:pt>
                <c:pt idx="8">
                  <c:v>1</c:v>
                </c:pt>
                <c:pt idx="11">
                  <c:v>4</c:v>
                </c:pt>
                <c:pt idx="12">
                  <c:v>5</c:v>
                </c:pt>
                <c:pt idx="13">
                  <c:v>3</c:v>
                </c:pt>
                <c:pt idx="14">
                  <c:v>5</c:v>
                </c:pt>
              </c:numCache>
            </c:numRef>
          </c:val>
        </c:ser>
        <c:dLbls>
          <c:showLegendKey val="0"/>
          <c:showVal val="0"/>
          <c:showCatName val="0"/>
          <c:showSerName val="0"/>
          <c:showPercent val="0"/>
          <c:showBubbleSize val="0"/>
        </c:dLbls>
        <c:gapWidth val="8"/>
        <c:overlap val="100"/>
        <c:axId val="363940936"/>
        <c:axId val="363394712"/>
      </c:barChart>
      <c:catAx>
        <c:axId val="363940936"/>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GB" sz="1800"/>
                  <a:t>Date of report</a:t>
                </a:r>
              </a:p>
              <a:p>
                <a:pPr>
                  <a:defRPr sz="1800"/>
                </a:pPr>
                <a:endParaRPr lang="en-GB" sz="1800"/>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solidFill>
            <a:round/>
          </a:ln>
          <a:effectLst/>
        </c:spPr>
        <c:txPr>
          <a:bodyPr rot="-2580000" spcFirstLastPara="1" vertOverflow="ellipsis"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363394712"/>
        <c:crosses val="autoZero"/>
        <c:auto val="1"/>
        <c:lblAlgn val="ctr"/>
        <c:lblOffset val="100"/>
        <c:noMultiLvlLbl val="0"/>
      </c:catAx>
      <c:valAx>
        <c:axId val="363394712"/>
        <c:scaling>
          <c:orientation val="minMax"/>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363940936"/>
        <c:crosses val="autoZero"/>
        <c:crossBetween val="between"/>
      </c:valAx>
      <c:spPr>
        <a:noFill/>
        <a:ln>
          <a:noFill/>
        </a:ln>
        <a:effectLst/>
      </c:spPr>
    </c:plotArea>
    <c:legend>
      <c:legendPos val="b"/>
      <c:legendEntry>
        <c:idx val="2"/>
        <c:delete val="1"/>
      </c:legendEntry>
      <c:layout>
        <c:manualLayout>
          <c:xMode val="edge"/>
          <c:yMode val="edge"/>
          <c:x val="9.3786328454594989E-2"/>
          <c:y val="0.89888465520542926"/>
          <c:w val="0.4175441565409993"/>
          <c:h val="7.3636070550331972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7">
    <c:autoUpdate val="0"/>
  </c:externalData>
  <c:extLst>
    <c:ext xmlns:c14="http://schemas.microsoft.com/office/drawing/2007/8/2/chart" uri="{781A3756-C4B2-4CAC-9D66-4F8BD8637D16}">
      <c14:pivotOptions>
        <c14:dropZoneSeries val="1"/>
      </c14:pivotOptions>
    </c:ext>
  </c:extLst>
</c:chartSpace>
</file>

<file path=ppt/charts/colors1.xml><?xml version="1.0" encoding="utf-8"?>
<cs:colorStyle xmlns:cs="http://schemas.microsoft.com/office/drawing/2012/chartStyle" xmlns:a="http://schemas.openxmlformats.org/drawingml/2006/main" meth="withinLinear" id="19">
  <a:schemeClr val="accent6"/>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445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4"/>
          <p:cNvSpPr>
            <a:spLocks noGrp="1" noRot="1" noChangeAspect="1" noChangeArrowheads="1" noTextEdit="1"/>
          </p:cNvSpPr>
          <p:nvPr>
            <p:ph type="sldImg" idx="2"/>
          </p:nvPr>
        </p:nvSpPr>
        <p:spPr bwMode="auto">
          <a:xfrm>
            <a:off x="854075" y="534988"/>
            <a:ext cx="3163888" cy="2371725"/>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757838" y="3231145"/>
            <a:ext cx="5608320" cy="536802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endParaRPr lang="en-GB" noProof="0" dirty="0" smtClean="0"/>
          </a:p>
        </p:txBody>
      </p:sp>
      <p:sp>
        <p:nvSpPr>
          <p:cNvPr id="4" name="Slide Number Placeholder 3"/>
          <p:cNvSpPr>
            <a:spLocks noGrp="1"/>
          </p:cNvSpPr>
          <p:nvPr>
            <p:ph type="sldNum" sz="quarter" idx="5"/>
          </p:nvPr>
        </p:nvSpPr>
        <p:spPr>
          <a:xfrm>
            <a:off x="3970377" y="8829797"/>
            <a:ext cx="3038386" cy="465118"/>
          </a:xfrm>
          <a:prstGeom prst="rect">
            <a:avLst/>
          </a:prstGeom>
        </p:spPr>
        <p:txBody>
          <a:bodyPr vert="horz" lIns="91440" tIns="45720" rIns="91440" bIns="45720" rtlCol="0" anchor="b"/>
          <a:lstStyle>
            <a:lvl1pPr algn="r">
              <a:defRPr sz="1200"/>
            </a:lvl1pPr>
          </a:lstStyle>
          <a:p>
            <a:fld id="{D0D18800-03A3-4371-B392-80B672D011D5}" type="slidenum">
              <a:rPr lang="en-GB" smtClean="0"/>
              <a:t>‹#›</a:t>
            </a:fld>
            <a:endParaRPr lang="en-GB"/>
          </a:p>
        </p:txBody>
      </p:sp>
    </p:spTree>
    <p:extLst>
      <p:ext uri="{BB962C8B-B14F-4D97-AF65-F5344CB8AC3E}">
        <p14:creationId xmlns:p14="http://schemas.microsoft.com/office/powerpoint/2010/main" val="20686521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534988"/>
            <a:ext cx="3163888" cy="2371725"/>
          </a:xfrm>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GB" sz="1400" kern="1200" baseline="0" noProof="0" dirty="0" smtClean="0">
              <a:solidFill>
                <a:schemeClr val="tx1"/>
              </a:solidFill>
              <a:latin typeface="Times" pitchFamily="18" charset="0"/>
              <a:ea typeface="+mn-ea"/>
              <a:cs typeface="+mn-cs"/>
            </a:endParaRPr>
          </a:p>
        </p:txBody>
      </p:sp>
    </p:spTree>
    <p:extLst>
      <p:ext uri="{BB962C8B-B14F-4D97-AF65-F5344CB8AC3E}">
        <p14:creationId xmlns:p14="http://schemas.microsoft.com/office/powerpoint/2010/main" val="33620510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11" descr="Presentation_Template_Title_new"/>
          <p:cNvPicPr>
            <a:picLocks noChangeAspect="1" noChangeArrowheads="1"/>
          </p:cNvPicPr>
          <p:nvPr userDrawn="1"/>
        </p:nvPicPr>
        <p:blipFill>
          <a:blip r:embed="rId2" cstate="print"/>
          <a:srcRect/>
          <a:stretch>
            <a:fillRect/>
          </a:stretch>
        </p:blipFill>
        <p:spPr bwMode="auto">
          <a:xfrm>
            <a:off x="0" y="14288"/>
            <a:ext cx="9144000" cy="6858000"/>
          </a:xfrm>
          <a:prstGeom prst="rect">
            <a:avLst/>
          </a:prstGeom>
          <a:noFill/>
        </p:spPr>
      </p:pic>
      <p:pic>
        <p:nvPicPr>
          <p:cNvPr id="7" name="Picture 12"/>
          <p:cNvPicPr>
            <a:picLocks noChangeArrowheads="1"/>
          </p:cNvPicPr>
          <p:nvPr userDrawn="1"/>
        </p:nvPicPr>
        <p:blipFill>
          <a:blip r:embed="rId3" cstate="print">
            <a:clrChange>
              <a:clrFrom>
                <a:srgbClr val="FFFFFF"/>
              </a:clrFrom>
              <a:clrTo>
                <a:srgbClr val="FFFFFF">
                  <a:alpha val="0"/>
                </a:srgbClr>
              </a:clrTo>
            </a:clrChange>
            <a:lum bright="-6000"/>
          </a:blip>
          <a:srcRect/>
          <a:stretch>
            <a:fillRect/>
          </a:stretch>
        </p:blipFill>
        <p:spPr bwMode="auto">
          <a:xfrm>
            <a:off x="7423150" y="504825"/>
            <a:ext cx="1263650" cy="1136650"/>
          </a:xfrm>
          <a:prstGeom prst="rect">
            <a:avLst/>
          </a:prstGeom>
          <a:noFill/>
        </p:spPr>
      </p:pic>
      <p:sp>
        <p:nvSpPr>
          <p:cNvPr id="181250" name="Rectangle 2"/>
          <p:cNvSpPr>
            <a:spLocks noGrp="1" noChangeArrowheads="1"/>
          </p:cNvSpPr>
          <p:nvPr>
            <p:ph type="ctrTitle"/>
          </p:nvPr>
        </p:nvSpPr>
        <p:spPr>
          <a:xfrm>
            <a:off x="323850" y="3598863"/>
            <a:ext cx="8456613" cy="514350"/>
          </a:xfrm>
        </p:spPr>
        <p:txBody>
          <a:bodyPr/>
          <a:lstStyle>
            <a:lvl1pPr>
              <a:defRPr sz="3200" b="0">
                <a:solidFill>
                  <a:schemeClr val="bg1"/>
                </a:solidFill>
                <a:latin typeface="Tahoma" pitchFamily="34" charset="0"/>
                <a:cs typeface="Tahoma" pitchFamily="34" charset="0"/>
              </a:defRPr>
            </a:lvl1pPr>
          </a:lstStyle>
          <a:p>
            <a:r>
              <a:rPr lang="en-US" smtClean="0"/>
              <a:t>Click to edit Master title style</a:t>
            </a:r>
            <a:endParaRPr lang="en-GB" dirty="0"/>
          </a:p>
        </p:txBody>
      </p:sp>
      <p:sp>
        <p:nvSpPr>
          <p:cNvPr id="181251" name="Rectangle 3"/>
          <p:cNvSpPr>
            <a:spLocks noGrp="1" noChangeArrowheads="1"/>
          </p:cNvSpPr>
          <p:nvPr>
            <p:ph type="subTitle" idx="1"/>
          </p:nvPr>
        </p:nvSpPr>
        <p:spPr>
          <a:xfrm>
            <a:off x="323850" y="4318000"/>
            <a:ext cx="8456613" cy="1421618"/>
          </a:xfrm>
        </p:spPr>
        <p:txBody>
          <a:bodyPr/>
          <a:lstStyle>
            <a:lvl1pPr marL="0" indent="0">
              <a:lnSpc>
                <a:spcPct val="90000"/>
              </a:lnSpc>
              <a:spcBef>
                <a:spcPts val="0"/>
              </a:spcBef>
              <a:spcAft>
                <a:spcPts val="0"/>
              </a:spcAft>
              <a:defRPr sz="4000" b="1">
                <a:solidFill>
                  <a:schemeClr val="bg1"/>
                </a:solidFill>
                <a:latin typeface="Tahoma" pitchFamily="34" charset="0"/>
                <a:cs typeface="Tahoma" pitchFamily="34" charset="0"/>
              </a:defRPr>
            </a:lvl1pPr>
          </a:lstStyle>
          <a:p>
            <a:r>
              <a:rPr lang="en-US" smtClean="0"/>
              <a:t>Click to edit Master subtitle style</a:t>
            </a:r>
            <a:endParaRPr lang="en-GB"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091021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3772217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850" y="142875"/>
            <a:ext cx="8064500" cy="719138"/>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323850" y="1079500"/>
            <a:ext cx="8496300" cy="50133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a:xfrm>
            <a:off x="7081838" y="6507163"/>
            <a:ext cx="1738312" cy="268287"/>
          </a:xfrm>
          <a:prstGeom prst="rect">
            <a:avLst/>
          </a:prstGeom>
          <a:ln/>
        </p:spPr>
        <p:txBody>
          <a:bodyPr/>
          <a:lstStyle>
            <a:lvl1pPr>
              <a:defRPr/>
            </a:lvl1pPr>
          </a:lstStyle>
          <a:p>
            <a:pPr>
              <a:defRPr/>
            </a:pPr>
            <a:fld id="{4CDC70FA-4CBB-4A08-9FC1-C0724B374511}" type="slidenum">
              <a:rPr lang="en-GB" altLang="en-US"/>
              <a:pPr>
                <a:defRPr/>
              </a:pPr>
              <a:t>‹#›</a:t>
            </a:fld>
            <a:endParaRPr lang="en-GB" altLang="en-US" dirty="0"/>
          </a:p>
        </p:txBody>
      </p:sp>
    </p:spTree>
    <p:extLst>
      <p:ext uri="{BB962C8B-B14F-4D97-AF65-F5344CB8AC3E}">
        <p14:creationId xmlns:p14="http://schemas.microsoft.com/office/powerpoint/2010/main" val="214705370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99173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787230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004036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9" descr="Presentation_Template_Innerpage_new"/>
          <p:cNvPicPr>
            <a:picLocks noChangeAspect="1" noChangeArrowheads="1"/>
          </p:cNvPicPr>
          <p:nvPr/>
        </p:nvPicPr>
        <p:blipFill>
          <a:blip r:embed="rId3" cstate="print"/>
          <a:srcRect t="45416"/>
          <a:stretch>
            <a:fillRect/>
          </a:stretch>
        </p:blipFill>
        <p:spPr bwMode="auto">
          <a:xfrm>
            <a:off x="0" y="3128743"/>
            <a:ext cx="9144000" cy="3743325"/>
          </a:xfrm>
          <a:prstGeom prst="rect">
            <a:avLst/>
          </a:prstGeom>
          <a:noFill/>
        </p:spPr>
      </p:pic>
      <p:sp>
        <p:nvSpPr>
          <p:cNvPr id="180226" name="Rectangle 2"/>
          <p:cNvSpPr>
            <a:spLocks noGrp="1" noChangeArrowheads="1"/>
          </p:cNvSpPr>
          <p:nvPr>
            <p:ph type="title"/>
          </p:nvPr>
        </p:nvSpPr>
        <p:spPr bwMode="auto">
          <a:xfrm>
            <a:off x="323850" y="142875"/>
            <a:ext cx="8229600"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title style</a:t>
            </a:r>
            <a:endParaRPr lang="en-GB" dirty="0" smtClean="0"/>
          </a:p>
        </p:txBody>
      </p:sp>
      <p:sp>
        <p:nvSpPr>
          <p:cNvPr id="180227" name="Rectangle 3"/>
          <p:cNvSpPr>
            <a:spLocks noGrp="1" noChangeArrowheads="1"/>
          </p:cNvSpPr>
          <p:nvPr>
            <p:ph type="body" idx="1"/>
          </p:nvPr>
        </p:nvSpPr>
        <p:spPr bwMode="auto">
          <a:xfrm>
            <a:off x="323850" y="1079500"/>
            <a:ext cx="8526463" cy="51625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dirty="0" smtClean="0"/>
              <a:t>Click to edit Master text styles</a:t>
            </a:r>
          </a:p>
          <a:p>
            <a:pPr lvl="1"/>
            <a:r>
              <a:rPr lang="en-US" dirty="0" smtClean="0"/>
              <a:t>Second level</a:t>
            </a:r>
          </a:p>
          <a:p>
            <a:pPr lvl="2"/>
            <a:r>
              <a:rPr lang="en-US" dirty="0" smtClean="0"/>
              <a:t>Third level</a:t>
            </a:r>
          </a:p>
          <a:p>
            <a:pPr lvl="0"/>
            <a:endParaRPr lang="en-GB" dirty="0" smtClean="0"/>
          </a:p>
        </p:txBody>
      </p:sp>
      <p:pic>
        <p:nvPicPr>
          <p:cNvPr id="8" name="Picture 10"/>
          <p:cNvPicPr>
            <a:picLocks noChangeArrowheads="1"/>
          </p:cNvPicPr>
          <p:nvPr/>
        </p:nvPicPr>
        <p:blipFill>
          <a:blip r:embed="rId4" cstate="print">
            <a:clrChange>
              <a:clrFrom>
                <a:srgbClr val="FFFFFF"/>
              </a:clrFrom>
              <a:clrTo>
                <a:srgbClr val="FFFFFF">
                  <a:alpha val="0"/>
                </a:srgbClr>
              </a:clrTo>
            </a:clrChange>
            <a:lum bright="-6000"/>
          </a:blip>
          <a:srcRect/>
          <a:stretch>
            <a:fillRect/>
          </a:stretch>
        </p:blipFill>
        <p:spPr bwMode="auto">
          <a:xfrm>
            <a:off x="8096250" y="107950"/>
            <a:ext cx="882650" cy="793750"/>
          </a:xfrm>
          <a:prstGeom prst="rect">
            <a:avLst/>
          </a:prstGeom>
          <a:noFill/>
        </p:spPr>
      </p:pic>
      <p:sp>
        <p:nvSpPr>
          <p:cNvPr id="10" name="Slide Number Placeholder 9"/>
          <p:cNvSpPr>
            <a:spLocks noGrp="1"/>
          </p:cNvSpPr>
          <p:nvPr>
            <p:ph type="sldNum" sz="quarter" idx="4"/>
          </p:nvPr>
        </p:nvSpPr>
        <p:spPr>
          <a:xfrm>
            <a:off x="6840000" y="6480000"/>
            <a:ext cx="2133600" cy="365125"/>
          </a:xfrm>
          <a:prstGeom prst="rect">
            <a:avLst/>
          </a:prstGeom>
        </p:spPr>
        <p:txBody>
          <a:bodyPr vert="horz" lIns="91440" tIns="45720" rIns="91440" bIns="45720" rtlCol="0" anchor="ctr"/>
          <a:lstStyle>
            <a:lvl1pPr algn="r">
              <a:defRPr sz="1200" b="1">
                <a:solidFill>
                  <a:schemeClr val="bg1"/>
                </a:solidFill>
              </a:defRPr>
            </a:lvl1pPr>
          </a:lstStyle>
          <a:p>
            <a:fld id="{0580567E-5E8F-47A5-90DF-8BFEB1A71525}"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52" r:id="rId1"/>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98050" y="6654867"/>
            <a:ext cx="7647039" cy="203133"/>
          </a:xfrm>
          <a:prstGeom prst="rect">
            <a:avLst/>
          </a:prstGeom>
        </p:spPr>
        <p:txBody>
          <a:bodyPr wrap="square">
            <a:spAutoFit/>
          </a:bodyPr>
          <a:lstStyle/>
          <a:p>
            <a:r>
              <a:rPr lang="en-GB" sz="800" b="1" kern="1200" dirty="0" smtClean="0">
                <a:solidFill>
                  <a:schemeClr val="tx1"/>
                </a:solidFill>
                <a:effectLst/>
                <a:latin typeface="Tahoma" pitchFamily="34" charset="0"/>
                <a:ea typeface="+mn-ea"/>
                <a:cs typeface="+mn-cs"/>
              </a:rPr>
              <a:t>Source: European Centre for Disease Prevention and Control. Communicable Disease Threats Report, week 39. Stockholm: ECDC; 2017</a:t>
            </a:r>
            <a:endParaRPr lang="en-GB" sz="800" kern="1200" dirty="0">
              <a:solidFill>
                <a:schemeClr val="tx1"/>
              </a:solidFill>
              <a:effectLst/>
              <a:latin typeface="Tahoma" pitchFamily="34" charset="0"/>
              <a:ea typeface="+mn-ea"/>
              <a:cs typeface="+mn-cs"/>
            </a:endParaRPr>
          </a:p>
        </p:txBody>
      </p:sp>
      <p:pic>
        <p:nvPicPr>
          <p:cNvPr id="3"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62550" y="253089"/>
            <a:ext cx="568411" cy="507529"/>
          </a:xfrm>
          <a:prstGeom prst="rect">
            <a:avLst/>
          </a:prstGeom>
        </p:spPr>
      </p:pic>
    </p:spTree>
    <p:extLst>
      <p:ext uri="{BB962C8B-B14F-4D97-AF65-F5344CB8AC3E}">
        <p14:creationId xmlns:p14="http://schemas.microsoft.com/office/powerpoint/2010/main" val="4193156119"/>
      </p:ext>
    </p:extLst>
  </p:cSld>
  <p:clrMap bg1="lt1" tx1="dk1" bg2="lt2" tx2="dk2" accent1="accent1" accent2="accent2" accent3="accent3" accent4="accent4" accent5="accent5" accent6="accent6" hlink="hlink" folHlink="folHlink"/>
  <p:sldLayoutIdLst>
    <p:sldLayoutId id="2147483717" r:id="rId1"/>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62550" y="253089"/>
            <a:ext cx="568411" cy="507529"/>
          </a:xfrm>
          <a:prstGeom prst="rect">
            <a:avLst/>
          </a:prstGeom>
        </p:spPr>
      </p:pic>
      <p:sp>
        <p:nvSpPr>
          <p:cNvPr id="4" name="Rectangle 3"/>
          <p:cNvSpPr/>
          <p:nvPr userDrawn="1"/>
        </p:nvSpPr>
        <p:spPr>
          <a:xfrm>
            <a:off x="98050" y="6654867"/>
            <a:ext cx="7647039" cy="203133"/>
          </a:xfrm>
          <a:prstGeom prst="rect">
            <a:avLst/>
          </a:prstGeom>
        </p:spPr>
        <p:txBody>
          <a:bodyPr wrap="square">
            <a:spAutoFit/>
          </a:bodyPr>
          <a:lstStyle/>
          <a:p>
            <a:r>
              <a:rPr lang="en-GB" sz="800" b="1" kern="1200" dirty="0" smtClean="0">
                <a:solidFill>
                  <a:schemeClr val="tx1"/>
                </a:solidFill>
                <a:effectLst/>
                <a:latin typeface="Tahoma" pitchFamily="34" charset="0"/>
                <a:ea typeface="+mn-ea"/>
                <a:cs typeface="+mn-cs"/>
              </a:rPr>
              <a:t>Source: European Centre for Disease Prevention and Control. Communicable Disease Threats Report, week 39. Stockholm: ECDC; 2017</a:t>
            </a:r>
            <a:endParaRPr lang="en-GB" sz="800" kern="1200" dirty="0">
              <a:solidFill>
                <a:schemeClr val="tx1"/>
              </a:solidFill>
              <a:effectLst/>
              <a:latin typeface="Tahoma" pitchFamily="34" charset="0"/>
              <a:ea typeface="+mn-ea"/>
              <a:cs typeface="+mn-cs"/>
            </a:endParaRPr>
          </a:p>
        </p:txBody>
      </p:sp>
    </p:spTree>
    <p:extLst>
      <p:ext uri="{BB962C8B-B14F-4D97-AF65-F5344CB8AC3E}">
        <p14:creationId xmlns:p14="http://schemas.microsoft.com/office/powerpoint/2010/main" val="1916054018"/>
      </p:ext>
    </p:extLst>
  </p:cSld>
  <p:clrMap bg1="lt1" tx1="dk1" bg2="lt2" tx2="dk2" accent1="accent1" accent2="accent2" accent3="accent3" accent4="accent4" accent5="accent5" accent6="accent6" hlink="hlink" folHlink="folHlink"/>
  <p:sldLayoutIdLst>
    <p:sldLayoutId id="2147483720" r:id="rId1"/>
    <p:sldLayoutId id="2147483723" r:id="rId2"/>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62550" y="253089"/>
            <a:ext cx="568411" cy="507529"/>
          </a:xfrm>
          <a:prstGeom prst="rect">
            <a:avLst/>
          </a:prstGeom>
        </p:spPr>
      </p:pic>
      <p:sp>
        <p:nvSpPr>
          <p:cNvPr id="4" name="Rectangle 3"/>
          <p:cNvSpPr/>
          <p:nvPr userDrawn="1"/>
        </p:nvSpPr>
        <p:spPr>
          <a:xfrm>
            <a:off x="98050" y="6654867"/>
            <a:ext cx="7647039" cy="203133"/>
          </a:xfrm>
          <a:prstGeom prst="rect">
            <a:avLst/>
          </a:prstGeom>
        </p:spPr>
        <p:txBody>
          <a:bodyPr wrap="square">
            <a:spAutoFit/>
          </a:bodyPr>
          <a:lstStyle/>
          <a:p>
            <a:r>
              <a:rPr lang="en-GB" sz="800" b="1" kern="1200" dirty="0" smtClean="0">
                <a:solidFill>
                  <a:schemeClr val="tx1"/>
                </a:solidFill>
                <a:effectLst/>
                <a:latin typeface="Tahoma" pitchFamily="34" charset="0"/>
                <a:ea typeface="+mn-ea"/>
                <a:cs typeface="+mn-cs"/>
              </a:rPr>
              <a:t>Source: European Centre for Disease Prevention and Control. Communicable Disease Threats Report, week 39. Stockholm: ECDC; 2017</a:t>
            </a:r>
            <a:endParaRPr lang="en-GB" sz="800" kern="1200" dirty="0">
              <a:solidFill>
                <a:schemeClr val="tx1"/>
              </a:solidFill>
              <a:effectLst/>
              <a:latin typeface="Tahoma" pitchFamily="34" charset="0"/>
              <a:ea typeface="+mn-ea"/>
              <a:cs typeface="+mn-cs"/>
            </a:endParaRPr>
          </a:p>
        </p:txBody>
      </p:sp>
    </p:spTree>
    <p:extLst>
      <p:ext uri="{BB962C8B-B14F-4D97-AF65-F5344CB8AC3E}">
        <p14:creationId xmlns:p14="http://schemas.microsoft.com/office/powerpoint/2010/main" val="3616161404"/>
      </p:ext>
    </p:extLst>
  </p:cSld>
  <p:clrMap bg1="lt1" tx1="dk1" bg2="lt2" tx2="dk2" accent1="accent1" accent2="accent2" accent3="accent3" accent4="accent4" accent5="accent5" accent6="accent6" hlink="hlink" folHlink="folHlink"/>
  <p:sldLayoutIdLst>
    <p:sldLayoutId id="2147483725" r:id="rId1"/>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98050" y="6654867"/>
            <a:ext cx="7647039" cy="203133"/>
          </a:xfrm>
          <a:prstGeom prst="rect">
            <a:avLst/>
          </a:prstGeom>
        </p:spPr>
        <p:txBody>
          <a:bodyPr wrap="square">
            <a:spAutoFit/>
          </a:bodyPr>
          <a:lstStyle/>
          <a:p>
            <a:r>
              <a:rPr lang="en-GB" sz="800" b="1" kern="1200" dirty="0" smtClean="0">
                <a:solidFill>
                  <a:schemeClr val="tx1"/>
                </a:solidFill>
                <a:effectLst/>
                <a:latin typeface="Tahoma" pitchFamily="34" charset="0"/>
                <a:ea typeface="+mn-ea"/>
                <a:cs typeface="+mn-cs"/>
              </a:rPr>
              <a:t>3Source: European Centre for Disease Prevention and Control. Communicable Disease Threats Report, week 39. Stockholm: ECDC; 2017</a:t>
            </a:r>
            <a:endParaRPr lang="en-GB" sz="800" kern="1200" dirty="0">
              <a:solidFill>
                <a:schemeClr val="tx1"/>
              </a:solidFill>
              <a:effectLst/>
              <a:latin typeface="Tahoma" pitchFamily="34" charset="0"/>
              <a:ea typeface="+mn-ea"/>
              <a:cs typeface="+mn-cs"/>
            </a:endParaRPr>
          </a:p>
        </p:txBody>
      </p:sp>
      <p:pic>
        <p:nvPicPr>
          <p:cNvPr id="3"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62550" y="253089"/>
            <a:ext cx="568411" cy="507529"/>
          </a:xfrm>
          <a:prstGeom prst="rect">
            <a:avLst/>
          </a:prstGeom>
        </p:spPr>
      </p:pic>
    </p:spTree>
    <p:extLst>
      <p:ext uri="{BB962C8B-B14F-4D97-AF65-F5344CB8AC3E}">
        <p14:creationId xmlns:p14="http://schemas.microsoft.com/office/powerpoint/2010/main" val="1965914033"/>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98050" y="6654867"/>
            <a:ext cx="7647039" cy="203133"/>
          </a:xfrm>
          <a:prstGeom prst="rect">
            <a:avLst/>
          </a:prstGeom>
        </p:spPr>
        <p:txBody>
          <a:bodyPr wrap="square">
            <a:spAutoFit/>
          </a:bodyPr>
          <a:lstStyle/>
          <a:p>
            <a:r>
              <a:rPr lang="en-GB" sz="800" b="1" kern="1200" dirty="0" smtClean="0">
                <a:solidFill>
                  <a:schemeClr val="tx1"/>
                </a:solidFill>
                <a:effectLst/>
                <a:latin typeface="Tahoma" pitchFamily="34" charset="0"/>
                <a:ea typeface="+mn-ea"/>
                <a:cs typeface="+mn-cs"/>
              </a:rPr>
              <a:t>Source: European Centre for Disease Prevention and Control. Communicable Disease Threats Report, week 37. Stockholm: ECDC; 2017</a:t>
            </a:r>
            <a:endParaRPr lang="en-GB" sz="800" kern="1200" dirty="0">
              <a:solidFill>
                <a:schemeClr val="tx1"/>
              </a:solidFill>
              <a:effectLst/>
              <a:latin typeface="Tahoma" pitchFamily="34" charset="0"/>
              <a:ea typeface="+mn-ea"/>
              <a:cs typeface="+mn-cs"/>
            </a:endParaRPr>
          </a:p>
        </p:txBody>
      </p:sp>
      <p:pic>
        <p:nvPicPr>
          <p:cNvPr id="3"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62550" y="253089"/>
            <a:ext cx="568411" cy="507529"/>
          </a:xfrm>
          <a:prstGeom prst="rect">
            <a:avLst/>
          </a:prstGeom>
        </p:spPr>
      </p:pic>
    </p:spTree>
    <p:extLst>
      <p:ext uri="{BB962C8B-B14F-4D97-AF65-F5344CB8AC3E}">
        <p14:creationId xmlns:p14="http://schemas.microsoft.com/office/powerpoint/2010/main" val="128959736"/>
      </p:ext>
    </p:extLst>
  </p:cSld>
  <p:clrMap bg1="lt1" tx1="dk1" bg2="lt2" tx2="dk2" accent1="accent1" accent2="accent2" accent3="accent3" accent4="accent4" accent5="accent5" accent6="accent6" hlink="hlink" folHlink="folHlink"/>
  <p:sldLayoutIdLst>
    <p:sldLayoutId id="2147483729" r:id="rId1"/>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98050" y="6654867"/>
            <a:ext cx="7647039" cy="203133"/>
          </a:xfrm>
          <a:prstGeom prst="rect">
            <a:avLst/>
          </a:prstGeom>
        </p:spPr>
        <p:txBody>
          <a:bodyPr wrap="square">
            <a:spAutoFit/>
          </a:bodyPr>
          <a:lstStyle/>
          <a:p>
            <a:r>
              <a:rPr lang="en-GB" sz="800" b="1" kern="1200" dirty="0" smtClean="0">
                <a:solidFill>
                  <a:schemeClr val="tx1"/>
                </a:solidFill>
                <a:effectLst/>
                <a:latin typeface="Tahoma" pitchFamily="34" charset="0"/>
                <a:ea typeface="+mn-ea"/>
                <a:cs typeface="+mn-cs"/>
              </a:rPr>
              <a:t>Source: European Centre for Disease Prevention and Control. Communicable Disease Threats Report, week 37.Stockholm: ECDC; 2017</a:t>
            </a:r>
            <a:endParaRPr lang="en-GB" sz="800" kern="1200" dirty="0">
              <a:solidFill>
                <a:schemeClr val="tx1"/>
              </a:solidFill>
              <a:effectLst/>
              <a:latin typeface="Tahoma" pitchFamily="34" charset="0"/>
              <a:ea typeface="+mn-ea"/>
              <a:cs typeface="+mn-cs"/>
            </a:endParaRPr>
          </a:p>
        </p:txBody>
      </p:sp>
      <p:pic>
        <p:nvPicPr>
          <p:cNvPr id="3"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62550" y="253089"/>
            <a:ext cx="568411" cy="507529"/>
          </a:xfrm>
          <a:prstGeom prst="rect">
            <a:avLst/>
          </a:prstGeom>
        </p:spPr>
      </p:pic>
    </p:spTree>
    <p:extLst>
      <p:ext uri="{BB962C8B-B14F-4D97-AF65-F5344CB8AC3E}">
        <p14:creationId xmlns:p14="http://schemas.microsoft.com/office/powerpoint/2010/main" val="2309697501"/>
      </p:ext>
    </p:extLst>
  </p:cSld>
  <p:clrMap bg1="lt1" tx1="dk1" bg2="lt2" tx2="dk2" accent1="accent1" accent2="accent2" accent3="accent3" accent4="accent4" accent5="accent5" accent6="accent6" hlink="hlink" folHlink="folHlink"/>
  <p:sldLayoutIdLst>
    <p:sldLayoutId id="2147483731" r:id="rId1"/>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ecdc.europa.eu/en/publications/surveillance_reports/Communicable-Disease-Threats-Report/Pages/cdtr.aspx"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000" y="4514247"/>
            <a:ext cx="8456613" cy="1896077"/>
          </a:xfrm>
        </p:spPr>
        <p:txBody>
          <a:bodyPr/>
          <a:lstStyle/>
          <a:p>
            <a:pPr>
              <a:lnSpc>
                <a:spcPct val="100000"/>
              </a:lnSpc>
              <a:spcAft>
                <a:spcPts val="1200"/>
              </a:spcAft>
            </a:pPr>
            <a:r>
              <a:rPr lang="en-GB" sz="1400" dirty="0"/>
              <a:t/>
            </a:r>
            <a:br>
              <a:rPr lang="en-GB" sz="1400" dirty="0"/>
            </a:br>
            <a:r>
              <a:rPr lang="en-GB" sz="1400" dirty="0"/>
              <a:t>You are </a:t>
            </a:r>
            <a:r>
              <a:rPr lang="en-GB" sz="1400" dirty="0" smtClean="0"/>
              <a:t>encouraged to reuse our maps and graphs </a:t>
            </a:r>
            <a:r>
              <a:rPr lang="en-GB" sz="1400" dirty="0"/>
              <a:t>for your own </a:t>
            </a:r>
            <a:r>
              <a:rPr lang="en-GB" sz="1400" dirty="0" smtClean="0"/>
              <a:t>purposes and free to translate, </a:t>
            </a:r>
            <a:r>
              <a:rPr lang="en-GB" sz="1400" dirty="0"/>
              <a:t>provided the </a:t>
            </a:r>
            <a:r>
              <a:rPr lang="en-GB" sz="1400" dirty="0" smtClean="0"/>
              <a:t>content is not altered and the source </a:t>
            </a:r>
            <a:r>
              <a:rPr lang="en-GB" sz="1400" dirty="0"/>
              <a:t>is acknowledged. </a:t>
            </a:r>
            <a:r>
              <a:rPr lang="en-GB" sz="1400" dirty="0" smtClean="0"/>
              <a:t/>
            </a:r>
            <a:br>
              <a:rPr lang="en-GB" sz="1400" dirty="0" smtClean="0"/>
            </a:br>
            <a:r>
              <a:rPr lang="en-GB" sz="1400" dirty="0"/>
              <a:t/>
            </a:r>
            <a:br>
              <a:rPr lang="en-GB" sz="1400" dirty="0"/>
            </a:br>
            <a:r>
              <a:rPr lang="en-GB" sz="1400" dirty="0"/>
              <a:t>Either copy the images from the following slides or download directly from: </a:t>
            </a:r>
            <a:r>
              <a:rPr lang="en-GB" sz="1400" dirty="0">
                <a:hlinkClick r:id="rId3"/>
              </a:rPr>
              <a:t>ecdc.europa.eu/</a:t>
            </a:r>
            <a:r>
              <a:rPr lang="en-GB" sz="1400" dirty="0" err="1">
                <a:hlinkClick r:id="rId3"/>
              </a:rPr>
              <a:t>en</a:t>
            </a:r>
            <a:r>
              <a:rPr lang="en-GB" sz="1400" dirty="0">
                <a:hlinkClick r:id="rId3"/>
              </a:rPr>
              <a:t>/publications/</a:t>
            </a:r>
            <a:r>
              <a:rPr lang="en-GB" sz="1400" dirty="0" err="1">
                <a:hlinkClick r:id="rId3"/>
              </a:rPr>
              <a:t>surveillance_reports</a:t>
            </a:r>
            <a:r>
              <a:rPr lang="en-GB" sz="1400" dirty="0">
                <a:hlinkClick r:id="rId3"/>
              </a:rPr>
              <a:t>/Communicable-Disease-Threats-Report/Pages/cdtr.aspx</a:t>
            </a:r>
            <a:endParaRPr lang="en-GB" sz="4000" b="1" dirty="0"/>
          </a:p>
        </p:txBody>
      </p:sp>
      <p:sp>
        <p:nvSpPr>
          <p:cNvPr id="3" name="Subtitle 2"/>
          <p:cNvSpPr>
            <a:spLocks noGrp="1"/>
          </p:cNvSpPr>
          <p:nvPr>
            <p:ph type="subTitle" idx="1"/>
          </p:nvPr>
        </p:nvSpPr>
        <p:spPr>
          <a:xfrm>
            <a:off x="323850" y="3600000"/>
            <a:ext cx="8456613" cy="1086300"/>
          </a:xfrm>
        </p:spPr>
        <p:txBody>
          <a:bodyPr/>
          <a:lstStyle/>
          <a:p>
            <a:r>
              <a:rPr lang="en-US" sz="2800" b="0" dirty="0"/>
              <a:t>European Centre for Disease Prevention and Control</a:t>
            </a:r>
          </a:p>
          <a:p>
            <a:r>
              <a:rPr lang="en-GB" sz="1800" dirty="0"/>
              <a:t>Reusable maps and graphs from ECDC Communicable Disease Threats Report, week </a:t>
            </a:r>
            <a:r>
              <a:rPr lang="en-GB" sz="1800" dirty="0" smtClean="0"/>
              <a:t>39, </a:t>
            </a:r>
            <a:r>
              <a:rPr lang="en-GB" sz="1800" dirty="0"/>
              <a:t>2017</a:t>
            </a:r>
            <a:endParaRPr lang="en-GB" sz="1800" b="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01705"/>
            <a:ext cx="9144000" cy="6454589"/>
          </a:xfrm>
          <a:prstGeom prst="rect">
            <a:avLst/>
          </a:prstGeom>
        </p:spPr>
      </p:pic>
    </p:spTree>
    <p:extLst>
      <p:ext uri="{BB962C8B-B14F-4D97-AF65-F5344CB8AC3E}">
        <p14:creationId xmlns:p14="http://schemas.microsoft.com/office/powerpoint/2010/main" val="17733879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400" dirty="0">
                <a:latin typeface="Tahoma"/>
                <a:cs typeface="+mj-cs"/>
              </a:rPr>
              <a:t>Distribution of travel-associated Legionnaires' disease cases with history of stay in </a:t>
            </a:r>
            <a:br>
              <a:rPr lang="en-GB" sz="1400" dirty="0">
                <a:latin typeface="Tahoma"/>
                <a:cs typeface="+mj-cs"/>
              </a:rPr>
            </a:br>
            <a:r>
              <a:rPr lang="en-GB" sz="1400" dirty="0">
                <a:latin typeface="Tahoma"/>
                <a:cs typeface="+mj-cs"/>
              </a:rPr>
              <a:t>Dubai, United Arab Emirates, by week of onset 37-2016 and 36-2017,</a:t>
            </a:r>
            <a:br>
              <a:rPr lang="en-GB" sz="1400" dirty="0">
                <a:latin typeface="Tahoma"/>
                <a:cs typeface="+mj-cs"/>
              </a:rPr>
            </a:br>
            <a:r>
              <a:rPr lang="en-GB" sz="1400" dirty="0">
                <a:latin typeface="Tahoma"/>
                <a:cs typeface="+mj-cs"/>
              </a:rPr>
              <a:t>EU/EFTA Member States </a:t>
            </a:r>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63330"/>
            <a:ext cx="9144000" cy="3531339"/>
          </a:xfrm>
          <a:prstGeom prst="rect">
            <a:avLst/>
          </a:prstGeom>
        </p:spPr>
      </p:pic>
    </p:spTree>
    <p:extLst>
      <p:ext uri="{BB962C8B-B14F-4D97-AF65-F5344CB8AC3E}">
        <p14:creationId xmlns:p14="http://schemas.microsoft.com/office/powerpoint/2010/main" val="2750280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400" dirty="0" smtClean="0">
                <a:latin typeface="Tahoma"/>
                <a:cs typeface="+mj-cs"/>
              </a:rPr>
              <a:t>Autochthonous </a:t>
            </a:r>
            <a:r>
              <a:rPr lang="en-GB" sz="1400" dirty="0" err="1">
                <a:latin typeface="Tahoma"/>
                <a:cs typeface="+mj-cs"/>
              </a:rPr>
              <a:t>chikungunya</a:t>
            </a:r>
            <a:r>
              <a:rPr lang="en-GB" sz="1400" dirty="0">
                <a:latin typeface="Tahoma"/>
                <a:cs typeface="+mj-cs"/>
              </a:rPr>
              <a:t> cases, Italy, 8 September to </a:t>
            </a:r>
            <a:r>
              <a:rPr lang="en-GB" sz="1400" dirty="0" smtClean="0">
                <a:latin typeface="Tahoma"/>
                <a:cs typeface="+mj-cs"/>
              </a:rPr>
              <a:t>22 </a:t>
            </a:r>
            <a:r>
              <a:rPr lang="en-GB" sz="1400" dirty="0">
                <a:latin typeface="Tahoma"/>
                <a:cs typeface="+mj-cs"/>
              </a:rPr>
              <a:t>September 2017</a:t>
            </a:r>
          </a:p>
        </p:txBody>
      </p:sp>
      <p:graphicFrame>
        <p:nvGraphicFramePr>
          <p:cNvPr id="4" name="Chart 3"/>
          <p:cNvGraphicFramePr>
            <a:graphicFrameLocks/>
          </p:cNvGraphicFramePr>
          <p:nvPr>
            <p:extLst>
              <p:ext uri="{D42A27DB-BD31-4B8C-83A1-F6EECF244321}">
                <p14:modId xmlns:p14="http://schemas.microsoft.com/office/powerpoint/2010/main" val="3916792241"/>
              </p:ext>
            </p:extLst>
          </p:nvPr>
        </p:nvGraphicFramePr>
        <p:xfrm>
          <a:off x="2111603" y="575035"/>
          <a:ext cx="4553148" cy="59577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39737593"/>
      </p:ext>
    </p:extLst>
  </p:cSld>
  <p:clrMapOvr>
    <a:masterClrMapping/>
  </p:clrMapOvr>
</p:sld>
</file>

<file path=ppt/theme/theme1.xml><?xml version="1.0" encoding="utf-8"?>
<a:theme xmlns:a="http://schemas.openxmlformats.org/drawingml/2006/main" name="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FFFFFF"/>
      </a:hlink>
      <a:folHlink>
        <a:srgbClr val="FFFFFF"/>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7_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8_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ECDC_Description xmlns="http://schemas.microsoft.com/sharepoint/v3" xsi:nil="true"/>
    <TaxKeywordTaxHTField xmlns="d23a570b-d7a9-49ca-a34c-8afb8206b4bf">
      <Terms xmlns="http://schemas.microsoft.com/office/infopath/2007/PartnerControls"/>
    </TaxKeywordTaxHTField>
    <TaxCatchAll xmlns="d23a570b-d7a9-49ca-a34c-8afb8206b4bf">
      <Value>124</Value>
      <Value>1624</Value>
      <Value>588</Value>
    </TaxCatchAll>
    <ECDC_Subject_whatTaxHTField0 xmlns="376727eb-354b-45e4-998d-f84ea079474e">
      <Terms xmlns="http://schemas.microsoft.com/office/infopath/2007/PartnerControls">
        <TermInfo xmlns="http://schemas.microsoft.com/office/infopath/2007/PartnerControls">
          <TermName xmlns="http://schemas.microsoft.com/office/infopath/2007/PartnerControls">epidemic intelligence</TermName>
          <TermId xmlns="http://schemas.microsoft.com/office/infopath/2007/PartnerControls">ad1f1585-b938-4db1-992a-8af3e2bf831f</TermId>
        </TermInfo>
      </Terms>
    </ECDC_Subject_whatTaxHTField0>
    <ECDC_DMS_Project0 xmlns="376727eb-354b-45e4-998d-f84ea079474e">
      <Terms xmlns="http://schemas.microsoft.com/office/infopath/2007/PartnerControls"/>
    </ECDC_DMS_Project0>
    <ECDC_DMS_MIS_Activity_code0 xmlns="376727eb-354b-45e4-998d-f84ea079474e">
      <Terms xmlns="http://schemas.microsoft.com/office/infopath/2007/PartnerControls"/>
    </ECDC_DMS_MIS_Activity_code0>
    <ECDC_DMS_Section xmlns="376727eb-354b-45e4-998d-f84ea079474e">Epidemic Intelligence and Emergency Operations</ECDC_DMS_Section>
    <ECDC_DMS_Author xmlns="376727eb-354b-45e4-998d-f84ea079474e">
      <UserInfo>
        <DisplayName>Thomas Mollet</DisplayName>
        <AccountId>501</AccountId>
        <AccountType/>
      </UserInfo>
    </ECDC_DMS_Author>
    <ECDC_DMS_Group xmlns="376727eb-354b-45e4-998d-f84ea079474e">Epidemic Intelligence</ECDC_DMS_Group>
    <ECDC_DMS_Contains_Personal_Data xmlns="376727eb-354b-45e4-998d-f84ea079474e">false</ECDC_DMS_Contains_Personal_Data>
    <ECDC_DMS_Organization0 xmlns="376727eb-354b-45e4-998d-f84ea079474e">
      <Terms xmlns="http://schemas.microsoft.com/office/infopath/2007/PartnerControls">
        <TermInfo xmlns="http://schemas.microsoft.com/office/infopath/2007/PartnerControls">
          <TermName xmlns="http://schemas.microsoft.com/office/infopath/2007/PartnerControls">Epidemic Intelligence and Emergency Operations</TermName>
          <TermId xmlns="http://schemas.microsoft.com/office/infopath/2007/PartnerControls">14e38dbb-bccc-4c34-ac2f-9f24d991c96d</TermId>
        </TermInfo>
      </Terms>
    </ECDC_DMS_Organization0>
    <ECDC_DMS_Epi_and_Emergency_Document_Type0 xmlns="376727eb-354b-45e4-998d-f84ea079474e">
      <Terms xmlns="http://schemas.microsoft.com/office/infopath/2007/PartnerControls">
        <TermInfo xmlns="http://schemas.microsoft.com/office/infopath/2007/PartnerControls">
          <TermName xmlns="http://schemas.microsoft.com/office/infopath/2007/PartnerControls">Non-Classified Epidemic Intelligence and Emergency Operations</TermName>
          <TermId xmlns="http://schemas.microsoft.com/office/infopath/2007/PartnerControls">37ea999c-e28f-4073-bd66-a51bd1b190b5</TermId>
        </TermInfo>
      </Terms>
    </ECDC_DMS_Epi_and_Emergency_Document_Type0>
    <ECDC_DMS_Data_Controller xmlns="376727eb-354b-45e4-998d-f84ea079474e">
      <UserInfo>
        <DisplayName/>
        <AccountId xsi:nil="true"/>
        <AccountType/>
      </UserInfo>
    </ECDC_DMS_Data_Controller>
    <ECDC_DMS_Classification xmlns="376727eb-354b-45e4-998d-f84ea079474e" xsi:nil="true"/>
    <ECDC_DMS_Effective_Date xmlns="376727eb-354b-45e4-998d-f84ea079474e">2016-10-31T09:44:00+00:00</ECDC_DMS_Effective_Date>
  </documentManagement>
</p:properties>
</file>

<file path=customXml/item2.xml><?xml version="1.0" encoding="utf-8"?>
<ct:contentTypeSchema xmlns:ct="http://schemas.microsoft.com/office/2006/metadata/contentType" xmlns:ma="http://schemas.microsoft.com/office/2006/metadata/properties/metaAttributes" ct:_="" ma:_="" ma:contentTypeName="Epidemic Intelligence and Emergency Operations" ma:contentTypeID="0x010100D736C7ACE9B64A2887FC840CE64E73CD00360B9ACB809F49C1884CB141DE574707007F106902CA0648509223A5AB6FB3715000B80CADFD35067648B85EBA8BF6B3929D" ma:contentTypeVersion="7" ma:contentTypeDescription="Epidemic Intelligence and Emergency Operations Content Type" ma:contentTypeScope="" ma:versionID="3dc2b5d0c55ace9b741afc5f04f1f732">
  <xsd:schema xmlns:xsd="http://www.w3.org/2001/XMLSchema" xmlns:xs="http://www.w3.org/2001/XMLSchema" xmlns:p="http://schemas.microsoft.com/office/2006/metadata/properties" xmlns:ns1="http://schemas.microsoft.com/sharepoint/v3" xmlns:ns2="376727eb-354b-45e4-998d-f84ea079474e" xmlns:ns3="d23a570b-d7a9-49ca-a34c-8afb8206b4bf" targetNamespace="http://schemas.microsoft.com/office/2006/metadata/properties" ma:root="true" ma:fieldsID="de28d7e1e387f98cca7eb7d69937aac5" ns1:_="" ns2:_="" ns3:_="">
    <xsd:import namespace="http://schemas.microsoft.com/sharepoint/v3"/>
    <xsd:import namespace="376727eb-354b-45e4-998d-f84ea079474e"/>
    <xsd:import namespace="d23a570b-d7a9-49ca-a34c-8afb8206b4bf"/>
    <xsd:element name="properties">
      <xsd:complexType>
        <xsd:sequence>
          <xsd:element name="documentManagement">
            <xsd:complexType>
              <xsd:all>
                <xsd:element ref="ns1:ECDC_Description" minOccurs="0"/>
                <xsd:element ref="ns2:ECDC_DMS_Author" minOccurs="0"/>
                <xsd:element ref="ns2:ECDC_DMS_Organization0" minOccurs="0"/>
                <xsd:element ref="ns3:TaxCatchAll" minOccurs="0"/>
                <xsd:element ref="ns3:TaxCatchAllLabel" minOccurs="0"/>
                <xsd:element ref="ns2:ECDC_DMS_Epi_and_Emergency_Document_Type0" minOccurs="0"/>
                <xsd:element ref="ns2:ECDC_Subject_whatTaxHTField0" minOccurs="0"/>
                <xsd:element ref="ns2:ECDC_DMS_Project0" minOccurs="0"/>
                <xsd:element ref="ns2:ECDC_DMS_MIS_Activity_code0" minOccurs="0"/>
                <xsd:element ref="ns3:TaxKeywordTaxHTField" minOccurs="0"/>
                <xsd:element ref="ns2:ECDC_DMS_Classification" minOccurs="0"/>
                <xsd:element ref="ns2:ECDC_DMS_Contains_Personal_Data" minOccurs="0"/>
                <xsd:element ref="ns2:ECDC_DMS_Data_Controller" minOccurs="0"/>
                <xsd:element ref="ns2:ECDC_DMS_Effective_Date" minOccurs="0"/>
                <xsd:element ref="ns2:ECDC_DMS_Section" minOccurs="0"/>
                <xsd:element ref="ns2:ECDC_DMS_Grou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CDC_Description" ma:index="2" nillable="true" ma:displayName="Description" ma:internalName="ECDC_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6727eb-354b-45e4-998d-f84ea079474e" elementFormDefault="qualified">
    <xsd:import namespace="http://schemas.microsoft.com/office/2006/documentManagement/types"/>
    <xsd:import namespace="http://schemas.microsoft.com/office/infopath/2007/PartnerControls"/>
    <xsd:element name="ECDC_DMS_Author" ma:index="3" nillable="true" ma:displayName="Owner" ma:description="An ECDC user or group(s) of users that are responsible for the document" ma:format="Hyperlink" ma:internalName="ECDC_DMS_Autho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Organization0" ma:index="4" nillable="true" ma:taxonomy="true" ma:internalName="ECDC_DMS_Organization0" ma:taxonomyFieldName="ECDC_DMS_Organization" ma:displayName="Organisation" ma:readOnly="false" ma:default="" ma:fieldId="{35fb11e9-a18d-4b50-add6-447ef1d65648}" ma:taxonomyMulti="true" ma:sspId="de887f88-4a24-49db-a549-4c3cbb517053" ma:termSetId="0a8715e9-9613-4f3d-9487-c066723ad7a7" ma:anchorId="00000000-0000-0000-0000-000000000000" ma:open="false" ma:isKeyword="false">
      <xsd:complexType>
        <xsd:sequence>
          <xsd:element ref="pc:Terms" minOccurs="0" maxOccurs="1"/>
        </xsd:sequence>
      </xsd:complexType>
    </xsd:element>
    <xsd:element name="ECDC_DMS_Epi_and_Emergency_Document_Type0" ma:index="8" ma:taxonomy="true" ma:internalName="ECDC_DMS_Epi_and_Emergency_Document_Type0" ma:taxonomyFieldName="ECDC_DMS_Epi_and_Emergency_Document_Type" ma:displayName="Document Type" ma:readOnly="false" ma:fieldId="{db5d7a09-fdd7-41fd-b02e-d1d803890622}" ma:taxonomyMulti="true" ma:sspId="de887f88-4a24-49db-a549-4c3cbb517053" ma:termSetId="05694767-788d-4e99-ad07-3dd6ddb61ccc" ma:anchorId="fd2d67fc-49ba-4ea3-bbfc-a0893a7af3e7" ma:open="false" ma:isKeyword="false">
      <xsd:complexType>
        <xsd:sequence>
          <xsd:element ref="pc:Terms" minOccurs="0" maxOccurs="1"/>
        </xsd:sequence>
      </xsd:complexType>
    </xsd:element>
    <xsd:element name="ECDC_Subject_whatTaxHTField0" ma:index="10" ma:taxonomy="true" ma:internalName="ECDC_Subject_whatTaxHTField0" ma:taxonomyFieldName="ECDC_Subject_what" ma:displayName="Topic" ma:default="" ma:fieldId="{7525aafd-95ab-48e0-925f-ead7584e2866}" ma:taxonomyMulti="true" ma:sspId="de887f88-4a24-49db-a549-4c3cbb517053" ma:termSetId="b09c8666-4e2c-4f19-91e4-8f1fe34bcccd" ma:anchorId="00000000-0000-0000-0000-000000000000" ma:open="false" ma:isKeyword="false">
      <xsd:complexType>
        <xsd:sequence>
          <xsd:element ref="pc:Terms" minOccurs="0" maxOccurs="1"/>
        </xsd:sequence>
      </xsd:complexType>
    </xsd:element>
    <xsd:element name="ECDC_DMS_Project0" ma:index="12" nillable="true" ma:taxonomy="true" ma:internalName="ECDC_DMS_Project0" ma:taxonomyFieldName="ECDC_DMS_Project" ma:displayName="Project" ma:readOnly="false" ma:default="" ma:fieldId="{951a5c61-3e7d-4f5e-ad41-b76025ccfaa6}" ma:taxonomyMulti="true" ma:sspId="de887f88-4a24-49db-a549-4c3cbb517053" ma:termSetId="83bc1c21-e08b-4faa-97f2-3f7a70f36fcc" ma:anchorId="00000000-0000-0000-0000-000000000000" ma:open="false" ma:isKeyword="false">
      <xsd:complexType>
        <xsd:sequence>
          <xsd:element ref="pc:Terms" minOccurs="0" maxOccurs="1"/>
        </xsd:sequence>
      </xsd:complexType>
    </xsd:element>
    <xsd:element name="ECDC_DMS_MIS_Activity_code0" ma:index="14" nillable="true" ma:taxonomy="true" ma:internalName="ECDC_DMS_MIS_Activity_code0" ma:taxonomyFieldName="ECDC_DMS_MIS_Activity_code" ma:displayName="MIS Activity code" ma:readOnly="false" ma:default="" ma:fieldId="{8cb6b235-d851-4acc-9843-ae912a313215}" ma:taxonomyMulti="true" ma:sspId="de887f88-4a24-49db-a549-4c3cbb517053" ma:termSetId="141081f5-dfc8-474c-9d5b-c9b39840f641" ma:anchorId="00000000-0000-0000-0000-000000000000" ma:open="false" ma:isKeyword="false">
      <xsd:complexType>
        <xsd:sequence>
          <xsd:element ref="pc:Terms" minOccurs="0" maxOccurs="1"/>
        </xsd:sequence>
      </xsd:complexType>
    </xsd:element>
    <xsd:element name="ECDC_DMS_Classification" ma:index="18" nillable="true" ma:displayName="Classification" ma:format="Dropdown" ma:internalName="ECDC_DMS_Classification" ma:readOnly="false">
      <xsd:simpleType>
        <xsd:restriction base="dms:Choice">
          <xsd:enumeration value="Public"/>
          <xsd:enumeration value="Restricted"/>
          <xsd:enumeration value="Confidential"/>
        </xsd:restriction>
      </xsd:simpleType>
    </xsd:element>
    <xsd:element name="ECDC_DMS_Contains_Personal_Data" ma:index="19" nillable="true" ma:displayName="Contains Personal Data" ma:default="0" ma:internalName="ECDC_DMS_Contains_Personal_Data" ma:readOnly="false">
      <xsd:simpleType>
        <xsd:restriction base="dms:Boolean"/>
      </xsd:simpleType>
    </xsd:element>
    <xsd:element name="ECDC_DMS_Data_Controller" ma:index="20" nillable="true" ma:displayName="Data Controller" ma:format="Hyperlink" ma:SearchPeopleOnly="false" ma:SharePointGroup="0" ma:internalName="ECDC_DMS_Data_Controlle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Effective_Date" ma:index="21" nillable="true" ma:displayName="Effective Date" ma:default="[today]" ma:internalName="ECDC_DMS_Effective_Date" ma:readOnly="false">
      <xsd:simpleType>
        <xsd:restriction base="dms:DateTime"/>
      </xsd:simpleType>
    </xsd:element>
    <xsd:element name="ECDC_DMS_Section" ma:index="22" nillable="true" ma:displayName="Section" ma:description="Indicates the creator users ECDC Unit" ma:hidden="true" ma:internalName="ECDC_DMS_Section" ma:readOnly="false">
      <xsd:simpleType>
        <xsd:restriction base="dms:Text"/>
      </xsd:simpleType>
    </xsd:element>
    <xsd:element name="ECDC_DMS_Group" ma:index="23" nillable="true" ma:displayName="Group" ma:description="Indicates the creator users ECDC Group" ma:hidden="true" ma:internalName="ECDC_DMS_Group"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3a570b-d7a9-49ca-a34c-8afb8206b4bf" elementFormDefault="qualified">
    <xsd:import namespace="http://schemas.microsoft.com/office/2006/documentManagement/types"/>
    <xsd:import namespace="http://schemas.microsoft.com/office/infopath/2007/PartnerControls"/>
    <xsd:element name="TaxCatchAll" ma:index="5" nillable="true" ma:displayName="Taxonomy Catch All Column" ma:description="" ma:hidden="true" ma:list="{f540d323-f29b-4666-8500-d25439f05077}" ma:internalName="TaxCatchAll" ma:showField="CatchAllData"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CatchAllLabel" ma:index="6" nillable="true" ma:displayName="Taxonomy Catch All Column1" ma:description="" ma:hidden="true" ma:list="{f540d323-f29b-4666-8500-d25439f05077}" ma:internalName="TaxCatchAllLabel" ma:readOnly="true" ma:showField="CatchAllDataLabel"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KeywordTaxHTField" ma:index="16" nillable="true" ma:taxonomy="true" ma:internalName="TaxKeywordTaxHTField" ma:taxonomyFieldName="TaxKeyword" ma:displayName="Additional Keywords" ma:fieldId="{23f27201-bee3-471e-b2e7-b64fd8b7ca38}" ma:taxonomyMulti="true" ma:sspId="de887f88-4a24-49db-a549-4c3cbb517053"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de887f88-4a24-49db-a549-4c3cbb517053" ContentTypeId="0x010100D736C7ACE9B64A2887FC840CE64E73CD00360B9ACB809F49C1884CB141DE574707007F106902CA0648509223A5AB6FB37150" PreviousValue="false"/>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A98013DF-7568-4DE1-A15A-B72D0DA1D637}">
  <ds:schemaRefs>
    <ds:schemaRef ds:uri="http://purl.org/dc/dcmitype/"/>
    <ds:schemaRef ds:uri="http://www.w3.org/XML/1998/namespace"/>
    <ds:schemaRef ds:uri="http://purl.org/dc/elements/1.1/"/>
    <ds:schemaRef ds:uri="http://purl.org/dc/terms/"/>
    <ds:schemaRef ds:uri="http://schemas.microsoft.com/office/2006/metadata/properties"/>
    <ds:schemaRef ds:uri="376727eb-354b-45e4-998d-f84ea079474e"/>
    <ds:schemaRef ds:uri="d23a570b-d7a9-49ca-a34c-8afb8206b4bf"/>
    <ds:schemaRef ds:uri="http://schemas.microsoft.com/office/2006/documentManagement/types"/>
    <ds:schemaRef ds:uri="http://schemas.microsoft.com/office/infopath/2007/PartnerControls"/>
    <ds:schemaRef ds:uri="http://schemas.openxmlformats.org/package/2006/metadata/core-properties"/>
    <ds:schemaRef ds:uri="http://schemas.microsoft.com/sharepoint/v3"/>
  </ds:schemaRefs>
</ds:datastoreItem>
</file>

<file path=customXml/itemProps2.xml><?xml version="1.0" encoding="utf-8"?>
<ds:datastoreItem xmlns:ds="http://schemas.openxmlformats.org/officeDocument/2006/customXml" ds:itemID="{F4709519-16CC-4CD4-ACD8-4A8978341D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76727eb-354b-45e4-998d-f84ea079474e"/>
    <ds:schemaRef ds:uri="d23a570b-d7a9-49ca-a34c-8afb8206b4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8EED194-C37D-4977-AE20-81936875A2E9}">
  <ds:schemaRefs>
    <ds:schemaRef ds:uri="Microsoft.SharePoint.Taxonomy.ContentTypeSync"/>
  </ds:schemaRefs>
</ds:datastoreItem>
</file>

<file path=customXml/itemProps4.xml><?xml version="1.0" encoding="utf-8"?>
<ds:datastoreItem xmlns:ds="http://schemas.openxmlformats.org/officeDocument/2006/customXml" ds:itemID="{12C6006D-0315-439C-9BFB-C85185C42E39}">
  <ds:schemaRefs>
    <ds:schemaRef ds:uri="http://schemas.microsoft.com/sharepoint/v3/contenttype/forms"/>
  </ds:schemaRefs>
</ds:datastoreItem>
</file>

<file path=customXml/itemProps5.xml><?xml version="1.0" encoding="utf-8"?>
<ds:datastoreItem xmlns:ds="http://schemas.openxmlformats.org/officeDocument/2006/customXml" ds:itemID="{7393890C-3900-4FE7-8C50-E665C95DD889}">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ECDC_PowerPoint_Template_2009_rev_1_2</Template>
  <TotalTime>14888</TotalTime>
  <Words>52</Words>
  <Application>Microsoft Office PowerPoint</Application>
  <PresentationFormat>On-screen Show (4:3)</PresentationFormat>
  <Paragraphs>7</Paragraphs>
  <Slides>4</Slides>
  <Notes>1</Notes>
  <HiddenSlides>0</HiddenSlides>
  <MMClips>0</MMClips>
  <ScaleCrop>false</ScaleCrop>
  <HeadingPairs>
    <vt:vector size="6" baseType="variant">
      <vt:variant>
        <vt:lpstr>Fonts Used</vt:lpstr>
      </vt:variant>
      <vt:variant>
        <vt:i4>4</vt:i4>
      </vt:variant>
      <vt:variant>
        <vt:lpstr>Theme</vt:lpstr>
      </vt:variant>
      <vt:variant>
        <vt:i4>7</vt:i4>
      </vt:variant>
      <vt:variant>
        <vt:lpstr>Slide Titles</vt:lpstr>
      </vt:variant>
      <vt:variant>
        <vt:i4>4</vt:i4>
      </vt:variant>
    </vt:vector>
  </HeadingPairs>
  <TitlesOfParts>
    <vt:vector size="15" baseType="lpstr">
      <vt:lpstr>Arial</vt:lpstr>
      <vt:lpstr>Tahoma</vt:lpstr>
      <vt:lpstr>Times</vt:lpstr>
      <vt:lpstr>Wingdings</vt:lpstr>
      <vt:lpstr>ECDC_PowerPoint_Template_2009_rev_1_2</vt:lpstr>
      <vt:lpstr>5_ECDC_PowerPoint_Template_2009_rev_1_2</vt:lpstr>
      <vt:lpstr>6_ECDC_PowerPoint_Template_2009_rev_1_2</vt:lpstr>
      <vt:lpstr>7_ECDC_PowerPoint_Template_2009_rev_1_2</vt:lpstr>
      <vt:lpstr>8_ECDC_PowerPoint_Template_2009_rev_1_2</vt:lpstr>
      <vt:lpstr>8_ECDC_PowerPoint_Template_2009_rev_1_2</vt:lpstr>
      <vt:lpstr>5_ECDC_PowerPoint_Template_2009_rev_1_2</vt:lpstr>
      <vt:lpstr> You are encouraged to reuse our maps and graphs for your own purposes and free to translate, provided the content is not altered and the source is acknowledged.   Either copy the images from the following slides or download directly from: ecdc.europa.eu/en/publications/surveillance_reports/Communicable-Disease-Threats-Report/Pages/cdtr.aspx</vt:lpstr>
      <vt:lpstr>PowerPoint Presentation</vt:lpstr>
      <vt:lpstr>Distribution of travel-associated Legionnaires' disease cases with history of stay in  Dubai, United Arab Emirates, by week of onset 37-2016 and 36-2017, EU/EFTA Member States </vt:lpstr>
      <vt:lpstr>Autochthonous chikungunya cases, Italy, 8 September to 22 September 2017</vt:lpstr>
    </vt:vector>
  </TitlesOfParts>
  <Manager>Thomas Mollet</Manager>
  <Company>ECDC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RUNNING CDTR-maps-graphs-week.pptx</dc:title>
  <dc:creator>Kim Hutchings</dc:creator>
  <cp:keywords/>
  <cp:lastModifiedBy>Rumila Edward</cp:lastModifiedBy>
  <cp:revision>969</cp:revision>
  <cp:lastPrinted>2017-03-24T07:50:18Z</cp:lastPrinted>
  <dcterms:created xsi:type="dcterms:W3CDTF">2015-11-05T13:02:54Z</dcterms:created>
  <dcterms:modified xsi:type="dcterms:W3CDTF">2017-09-29T14:23:28Z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0x010100D736C7ACE9B64A2887FC840CE64E73CD00360B9ACB809F49C1884CB141DE574707007F106902CA0648509223A5AB6FB3715000B80CADFD35067648B85EBA8BF6B3929D</vt:lpwstr>
  </property>
  <property fmtid="{D5CDD505-2E9C-101B-9397-08002B2CF9AE}" pid="3" name="_dlc_DocIdItemGuid">
    <vt:lpwstr>5d091477-0474-4b81-8d0d-8f15ba811882</vt:lpwstr>
  </property>
  <property fmtid="{D5CDD505-2E9C-101B-9397-08002B2CF9AE}" pid="4" name="ECDC_Subject_does">
    <vt:lpwstr/>
  </property>
  <property fmtid="{D5CDD505-2E9C-101B-9397-08002B2CF9AE}" pid="5" name="DMS Product">
    <vt:lpwstr/>
  </property>
  <property fmtid="{D5CDD505-2E9C-101B-9397-08002B2CF9AE}" pid="6" name="TaxKeyword">
    <vt:lpwstr/>
  </property>
  <property fmtid="{D5CDD505-2E9C-101B-9397-08002B2CF9AE}" pid="7" name="ECDC_Target_audience">
    <vt:lpwstr/>
  </property>
  <property fmtid="{D5CDD505-2E9C-101B-9397-08002B2CF9AE}" pid="8" name="ECDC_DMS_Country">
    <vt:lpwstr/>
  </property>
  <property fmtid="{D5CDD505-2E9C-101B-9397-08002B2CF9AE}" pid="9" name="ECDC_DMS_Eurosurveillance_Document_Type">
    <vt:lpwstr/>
  </property>
  <property fmtid="{D5CDD505-2E9C-101B-9397-08002B2CF9AE}" pid="10" name="ECDC_DMS_MIS_Activity_code">
    <vt:lpwstr/>
  </property>
  <property fmtid="{D5CDD505-2E9C-101B-9397-08002B2CF9AE}" pid="11" name="ECDC_DMS_Organigramme">
    <vt:lpwstr>588;#Epidemic Intelligence and Emergency Operations|14e38dbb-bccc-4c34-ac2f-9f24d991c96d</vt:lpwstr>
  </property>
  <property fmtid="{D5CDD505-2E9C-101B-9397-08002B2CF9AE}" pid="12" name="ECDC_DMS_Project">
    <vt:lpwstr/>
  </property>
  <property fmtid="{D5CDD505-2E9C-101B-9397-08002B2CF9AE}" pid="13" name="ECDC_Subject_who">
    <vt:lpwstr/>
  </property>
  <property fmtid="{D5CDD505-2E9C-101B-9397-08002B2CF9AE}" pid="14" name="Meeting_x0020_Code">
    <vt:lpwstr/>
  </property>
  <property fmtid="{D5CDD505-2E9C-101B-9397-08002B2CF9AE}" pid="15" name="ECDC_Subject_what">
    <vt:lpwstr>124;#epidemic intelligence|ad1f1585-b938-4db1-992a-8af3e2bf831f</vt:lpwstr>
  </property>
  <property fmtid="{D5CDD505-2E9C-101B-9397-08002B2CF9AE}" pid="16" name="ECDC_DMS_Epidemic_Intelligence_Document_Type">
    <vt:lpwstr>955;#Non-Classified Epidemic Intelligence Document|bb56eead-3e33-469a-99c7-76d6f740793f</vt:lpwstr>
  </property>
  <property fmtid="{D5CDD505-2E9C-101B-9397-08002B2CF9AE}" pid="17" name="Meeting Code">
    <vt:lpwstr/>
  </property>
  <property fmtid="{D5CDD505-2E9C-101B-9397-08002B2CF9AE}" pid="18" name="ECDC_DMS_RestrictedAccess">
    <vt:lpwstr/>
  </property>
  <property fmtid="{D5CDD505-2E9C-101B-9397-08002B2CF9AE}" pid="19" name="_dlc_DocId">
    <vt:lpwstr>DMSSRS-78-5</vt:lpwstr>
  </property>
  <property fmtid="{D5CDD505-2E9C-101B-9397-08002B2CF9AE}" pid="20" name="_dlc_DocIdPersistId">
    <vt:bool>false</vt:bool>
  </property>
  <property fmtid="{D5CDD505-2E9C-101B-9397-08002B2CF9AE}" pid="21" name="_dlc_DocIdUrl">
    <vt:lpwstr>http://dms.ecdcnet.europa.eu/sites/srs/eir/eieo/_layouts/15/DocIdRedir.aspx?ID=DMSSRS-78-5, DMSSRS-78-5</vt:lpwstr>
  </property>
  <property fmtid="{D5CDD505-2E9C-101B-9397-08002B2CF9AE}" pid="22" name="ECDC_DMS_Organization">
    <vt:lpwstr>588;#Epidemic Intelligence and Emergency Operations|14e38dbb-bccc-4c34-ac2f-9f24d991c96d</vt:lpwstr>
  </property>
  <property fmtid="{D5CDD505-2E9C-101B-9397-08002B2CF9AE}" pid="23" name="ECDC_DMS_Epi_and_Emergency_Document_Type">
    <vt:lpwstr>1624;#Non-Classified Epidemic Intelligence and Emergency Operations|37ea999c-e28f-4073-bd66-a51bd1b190b5</vt:lpwstr>
  </property>
</Properties>
</file>