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  <p:sldMasterId id="2147483648" r:id="rId7"/>
  </p:sldMasterIdLst>
  <p:notesMasterIdLst>
    <p:notesMasterId r:id="rId13"/>
  </p:notesMasterIdLst>
  <p:handoutMasterIdLst>
    <p:handoutMasterId r:id="rId14"/>
  </p:handoutMasterIdLst>
  <p:sldIdLst>
    <p:sldId id="256" r:id="rId8"/>
    <p:sldId id="339" r:id="rId9"/>
    <p:sldId id="340" r:id="rId10"/>
    <p:sldId id="342" r:id="rId11"/>
    <p:sldId id="341" r:id="rId12"/>
  </p:sldIdLst>
  <p:sldSz cx="12192000" cy="6858000"/>
  <p:notesSz cx="7010400" cy="9296400"/>
  <p:custDataLst>
    <p:tags r:id="rId15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B44E79-AB71-4FE0-98BD-50C27C7957E0}" v="4" dt="2022-09-23T13:36:19.850"/>
    <p1510:client id="{68865363-6A7E-4C2B-8EC0-1EC0F9A46848}" v="72" dt="2022-09-23T13:48:52.662"/>
    <p1510:client id="{FE262DFF-5960-4877-9DAD-0A78E295B319}" v="3" dt="2022-09-23T13:40:59.514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tags" Target="tags/tag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AED84-4610-4551-8A39-332667B26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8B392-517E-4CB5-865F-AA7C3960A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B4873A-9E1B-4D55-91F1-B11A5AB4E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F3B801-931B-4ADF-8FFA-B634015A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CEA2-F57A-45BA-9EAD-153B626F62F2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5DC038-7F8F-4BAC-B0BF-3622DB536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655BDF-1308-4547-95AD-873E82D4C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EAEA-A738-47E3-9E8E-014D0E4B4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834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4138C-4B0C-473B-83F8-863EE9FE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42BE76-B9A9-4994-B515-2590DD4C6E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DF0188-5356-4FC2-986E-1B42F0D787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4F93BC-D9E3-4AC7-AF9B-4C9D2F14F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CEA2-F57A-45BA-9EAD-153B626F62F2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C5CC18-BBE8-4F56-B3E6-54B9122BA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6F1E61-D039-4BC0-BDC7-86C63F60E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EAEA-A738-47E3-9E8E-014D0E4B4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986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FF2B5-0ED2-4DF1-85EB-6B93B6CD4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691F8D-C3F9-4A89-83F9-59084CA57C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8AB5D-F3AD-4B67-ADBC-FF1F21FFD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CEA2-F57A-45BA-9EAD-153B626F62F2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27087-CBFD-4AC1-9331-CE0C15B37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AF4B3-BBC9-49FC-B0E3-C9F82224C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EAEA-A738-47E3-9E8E-014D0E4B4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398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740A1E-41F8-4D7E-9447-8D03ECF6BC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D5330-8AEA-434C-9DCF-FE4E778D94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05921-5F71-4AF8-8764-07EF49538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CEA2-F57A-45BA-9EAD-153B626F62F2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F62B2-EEAA-49C1-9169-B08F38A9F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85620-DA79-4D51-ADE6-568C2DD7F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EAEA-A738-47E3-9E8E-014D0E4B4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111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999" y="6475541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ight column"/>
          <p:cNvSpPr>
            <a:spLocks noGrp="1"/>
          </p:cNvSpPr>
          <p:nvPr>
            <p:ph sz="quarter" idx="14"/>
          </p:nvPr>
        </p:nvSpPr>
        <p:spPr>
          <a:xfrm>
            <a:off x="6516130" y="1480586"/>
            <a:ext cx="5268432" cy="46900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Left column"/>
          <p:cNvSpPr>
            <a:spLocks noGrp="1"/>
          </p:cNvSpPr>
          <p:nvPr>
            <p:ph sz="quarter" idx="15"/>
          </p:nvPr>
        </p:nvSpPr>
        <p:spPr>
          <a:xfrm>
            <a:off x="431999" y="1480586"/>
            <a:ext cx="5268432" cy="46900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23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2022</a:t>
            </a:r>
            <a:endParaRPr lang="en-GB" sz="800" kern="120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2D52-EEDF-46FD-82FB-9962D67BE9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1EEEE2-2AA9-4457-B3C9-0C64D5466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2928D-01A4-49F0-AA2B-AC0F7FD86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CEA2-F57A-45BA-9EAD-153B626F62F2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31499-E980-4447-B926-411EECF98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5D964-FAE4-49CA-B3BC-5ED7C76C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EAEA-A738-47E3-9E8E-014D0E4B4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354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0C090-799F-464A-BDCA-C182E8ADE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D45FF-D809-4B73-AC6E-74FBBF635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3AACA-899D-483A-8078-735739779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CEA2-F57A-45BA-9EAD-153B626F62F2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3D1AC-7875-4119-AD1B-5F3B5273C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6283A-D61C-46BB-84A2-EBA769F79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EAEA-A738-47E3-9E8E-014D0E4B4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787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B9612-D426-4C1E-9362-9CAC459D1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3B7EF-214F-4344-B737-CDE9FF40C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85897-1609-44EF-8937-2F0230E51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CEA2-F57A-45BA-9EAD-153B626F62F2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8B841-CC95-4E36-9BF3-6C5C408C0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B0896-EB89-4BE6-8C52-0E75B5348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EAEA-A738-47E3-9E8E-014D0E4B4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628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2045B-2AB5-47D9-A5C8-61EB67C96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2CC83-34FA-4049-8875-7EB22C2A83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9C14C-D0CB-46D6-961B-DF867C530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2ABD53-33B8-45C0-91E3-D7381246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CEA2-F57A-45BA-9EAD-153B626F62F2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A2FD2D-CA94-44CB-8936-55CEB2B79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B8481D-970C-4C1D-9E7D-199B2B7E3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EAEA-A738-47E3-9E8E-014D0E4B4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19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DD773-5EE7-4330-92E4-4B7277091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B01F4-D11B-488C-BC73-86471A1F9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36BF8F-0A59-449B-9A16-3AA00CF0BB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EBC817-60FD-4EFA-BD9C-DC7E361CF4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19BBF9-1414-4DE4-8A8B-B9D76D0385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F3976E-5F00-4720-9689-32FFEDBF7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CEA2-F57A-45BA-9EAD-153B626F62F2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3AC2F1-2A5B-4159-B2D4-AAEA12633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6D7EF3-4466-47D6-BAB3-E69F748C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EAEA-A738-47E3-9E8E-014D0E4B4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273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24F42-87BB-4BFF-8737-BEA4F25FB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2ED24F-DFF9-4650-A0E0-35BAC969C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CEA2-F57A-45BA-9EAD-153B626F62F2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739100-4B86-4915-B433-4B625F40A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011BED-4E98-4650-AC91-DC9DB4695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EAEA-A738-47E3-9E8E-014D0E4B4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950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31B14A-98D2-4B72-B2A8-1187355D8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CEA2-F57A-45BA-9EAD-153B626F62F2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720CAB-3EE3-4D58-9144-E4D05ACF2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D9B635-35BD-4AEA-A7E8-1C478E2D1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EAEA-A738-47E3-9E8E-014D0E4B4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86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>
                <a:solidFill>
                  <a:schemeClr val="tx1"/>
                </a:solidFill>
              </a:rPr>
              <a:t>Week 39, 2018</a:t>
            </a:r>
            <a:br>
              <a:rPr lang="en-GB" kern="0">
                <a:solidFill>
                  <a:schemeClr val="tx1"/>
                </a:solidFill>
              </a:rPr>
            </a:br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31761A-CC30-BBCA-314B-79CF3CDC319F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08650" y="0"/>
            <a:ext cx="8032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ECDC NORMAL</a:t>
            </a: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FE128B-42FA-4D35-AF5C-87735087F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F17F16-2B79-4117-8B67-7A2716058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68038-AC23-4CAE-ADE4-A985B8CBED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BCEA2-F57A-45BA-9EAD-153B626F62F2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4E54B-4096-4A18-826F-D0D1948A8F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770BA-2D59-4EE5-9FB2-B145433A3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AEAEA-A738-47E3-9E8E-014D0E4B49C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5AED68-8701-96F1-F2E6-548BA23C4F87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08650" y="0"/>
            <a:ext cx="8032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ECDC NORMAL</a:t>
            </a:r>
          </a:p>
        </p:txBody>
      </p:sp>
    </p:spTree>
    <p:extLst>
      <p:ext uri="{BB962C8B-B14F-4D97-AF65-F5344CB8AC3E}">
        <p14:creationId xmlns:p14="http://schemas.microsoft.com/office/powerpoint/2010/main" val="207447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>
                <a:latin typeface="Tahoma"/>
                <a:ea typeface="Tahoma"/>
                <a:cs typeface="Tahoma"/>
              </a:rPr>
              <a:t>Reusable maps and graphs from ECDC Communicable Disease Threats Report</a:t>
            </a:r>
            <a:br>
              <a:rPr lang="en-GB" sz="2300" kern="0">
                <a:ea typeface="+mn-ea"/>
              </a:rPr>
            </a:br>
            <a:br>
              <a:rPr lang="en-GB" sz="1800" kern="0">
                <a:ea typeface="+mn-ea"/>
              </a:rPr>
            </a:br>
            <a:r>
              <a:rPr lang="en-GB" sz="1800" kern="0">
                <a:latin typeface="Tahoma"/>
                <a:ea typeface="Tahoma"/>
                <a:cs typeface="Tahoma"/>
              </a:rPr>
              <a:t>Week 38, 2022</a:t>
            </a:r>
            <a:br>
              <a:rPr lang="en-GB" sz="1800" b="0" kern="0">
                <a:ea typeface="+mn-ea"/>
              </a:rPr>
            </a:br>
            <a:endParaRPr lang="en-GB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2CB32-20FB-5B57-BC39-CFD7E5216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GB" sz="2000"/>
              <a:t>Distribution of human West Nile virus infections in NUTS 3 or GAUL 1 regions in the EU/EEA and neighbouring countries during 2012-2022, as of 21 September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A2BE3-2091-F698-9866-93CD05743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E5B1216-C751-DDFD-C2E7-A4E00EF8D5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52090" y="1063822"/>
            <a:ext cx="7884622" cy="55702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9427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AC9BA-87ED-56C8-2673-B72FA3B5D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GB" sz="2000"/>
              <a:t>Distribution of human and animal West Nile virus infections in NUTS 3 or GAUL 1 regions of the EU/EEA and neighbouring countries during 2022 season, as of 21 September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CC381-B921-BDDF-1B54-6246E4CA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5B9DB01-C98B-6E14-A547-132D97CDC6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65104" y="1263723"/>
            <a:ext cx="7485321" cy="52881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7330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A2AC7-ACF9-45BE-80E6-3B68E32CF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507" y="352997"/>
            <a:ext cx="10281720" cy="662071"/>
          </a:xfrm>
        </p:spPr>
        <p:txBody>
          <a:bodyPr>
            <a:normAutofit/>
          </a:bodyPr>
          <a:lstStyle/>
          <a:p>
            <a:pPr algn="ctr"/>
            <a:r>
              <a:rPr lang="en-GB" sz="2000">
                <a:latin typeface="Tahoma"/>
                <a:ea typeface="Tahoma"/>
                <a:cs typeface="Tahoma"/>
              </a:rPr>
              <a:t>Geographical distribution of 3-month cholera case notification rate per </a:t>
            </a:r>
            <a:br>
              <a:rPr lang="en-GB" sz="2000">
                <a:latin typeface="Tahoma"/>
                <a:ea typeface="Tahoma"/>
                <a:cs typeface="Tahoma"/>
              </a:rPr>
            </a:br>
            <a:r>
              <a:rPr lang="en-GB" sz="2000">
                <a:latin typeface="Tahoma"/>
                <a:ea typeface="Tahoma"/>
                <a:cs typeface="Tahoma"/>
              </a:rPr>
              <a:t>100 000 population reported worldwide, July-September 2022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11EEADF-9EDC-2E1A-064A-5CC7A582B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747" y="1041365"/>
            <a:ext cx="7909240" cy="559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906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3091F-BA12-452F-81FF-20BE369B2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21BF856-8F73-8E46-98C0-E6A1473F7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966" y="928497"/>
            <a:ext cx="7687708" cy="543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B986704-74FC-A624-7F34-0B99A8C10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507" y="352997"/>
            <a:ext cx="10281720" cy="662071"/>
          </a:xfrm>
        </p:spPr>
        <p:txBody>
          <a:bodyPr>
            <a:normAutofit/>
          </a:bodyPr>
          <a:lstStyle/>
          <a:p>
            <a:pPr algn="ctr"/>
            <a:r>
              <a:rPr lang="en-GB" sz="2000">
                <a:latin typeface="Tahoma"/>
                <a:ea typeface="Tahoma"/>
                <a:cs typeface="Tahoma"/>
              </a:rPr>
              <a:t>Geographical distribution of 12-month cholera case notification rate per </a:t>
            </a:r>
            <a:br>
              <a:rPr lang="en-GB" sz="2000">
                <a:latin typeface="Tahoma"/>
                <a:ea typeface="Tahoma"/>
                <a:cs typeface="Tahoma"/>
              </a:rPr>
            </a:br>
            <a:r>
              <a:rPr lang="en-GB" sz="2000">
                <a:latin typeface="Tahoma"/>
                <a:ea typeface="Tahoma"/>
                <a:cs typeface="Tahoma"/>
              </a:rPr>
              <a:t>100 000 population reported worldwide, October 2021-September 2022</a:t>
            </a:r>
          </a:p>
        </p:txBody>
      </p:sp>
    </p:spTree>
    <p:extLst>
      <p:ext uri="{BB962C8B-B14F-4D97-AF65-F5344CB8AC3E}">
        <p14:creationId xmlns:p14="http://schemas.microsoft.com/office/powerpoint/2010/main" val="932349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5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26707851-2300-44a1-a4f6-7b3a1532295f">
      <Terms xmlns="http://schemas.microsoft.com/office/infopath/2007/PartnerControls"/>
    </TaxKeywordTaxHTField>
    <TaxCatchAll xmlns="fe73b3f6-a427-4a99-886e-da32c6de835d">
      <Value>5</Value>
      <Value>4</Value>
      <Value>3</Value>
    </TaxCatchAll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/>
    </c67668d6730c4bc2a26c654fc875ab99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PersistId xmlns="26707851-2300-44a1-a4f6-7b3a1532295f">false</_dlc_DocIdPersistId>
    <_dlc_DocId xmlns="26707851-2300-44a1-a4f6-7b3a1532295f">IORGPHF-6424872-964</_dlc_DocId>
    <_dlc_DocIdUrl xmlns="26707851-2300-44a1-a4f6-7b3a1532295f">
      <Url>https://ecdc365.sharepoint.com/teams/iorg_phf_epi/_layouts/15/DocIdRedir.aspx?ID=DOI1006-78-5</Url>
      <Description>DOI1006-78-5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E3CA40866D74744A84C959E4B4CF181B" ma:contentTypeVersion="73" ma:contentTypeDescription="Create a new document." ma:contentTypeScope="" ma:versionID="26bf90857ead4571da21c3f5a29a20c5">
  <xsd:schema xmlns:xsd="http://www.w3.org/2001/XMLSchema" xmlns:xs="http://www.w3.org/2001/XMLSchema" xmlns:p="http://schemas.microsoft.com/office/2006/metadata/properties" xmlns:ns2="4240f11c-4df2-4a37-9be1-bdf0d4dfc218" xmlns:ns3="fe73b3f6-a427-4a99-886e-da32c6de835d" xmlns:ns4="26707851-2300-44a1-a4f6-7b3a1532295f" targetNamespace="http://schemas.microsoft.com/office/2006/metadata/properties" ma:root="true" ma:fieldsID="a3e2a48f35a02db9f47d5955c6d0fc45" ns2:_="" ns3:_="" ns4:_="">
    <xsd:import namespace="4240f11c-4df2-4a37-9be1-bdf0d4dfc218"/>
    <xsd:import namespace="fe73b3f6-a427-4a99-886e-da32c6de835d"/>
    <xsd:import namespace="26707851-2300-44a1-a4f6-7b3a1532295f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fieldId="{c67668d6-730c-4bc2-a26c-654fc875ab99}" ma:taxonomyMulti="true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09f4190-5e7a-4996-8ba4-e58d86340aee}" ma:internalName="TaxCatchAll" ma:showField="CatchAllData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109f4190-5e7a-4996-8ba4-e58d86340aee}" ma:internalName="TaxCatchAllLabel" ma:readOnly="true" ma:showField="CatchAllDataLabel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readOnly="false" ma:default="3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readOnly="false" ma:default="4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07851-2300-44a1-a4f6-7b3a1532295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0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8013DF-7568-4DE1-A15A-B72D0DA1D637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fe73b3f6-a427-4a99-886e-da32c6de835d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26707851-2300-44a1-a4f6-7b3a1532295f"/>
    <ds:schemaRef ds:uri="4240f11c-4df2-4a37-9be1-bdf0d4dfc218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052CBF1-73CA-4CD0-A5AB-AB26F6503A49}">
  <ds:schemaRefs>
    <ds:schemaRef ds:uri="26707851-2300-44a1-a4f6-7b3a1532295f"/>
    <ds:schemaRef ds:uri="4240f11c-4df2-4a37-9be1-bdf0d4dfc218"/>
    <ds:schemaRef ds:uri="fe73b3f6-a427-4a99-886e-da32c6de83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75B41AE-C2A0-40F4-AA1D-AB1AF8F0EFB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4CC736D-C52A-49B1-9691-0C15539C3006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d6aa37e-3a89-4bd8-9367-95b8219209ae}" enabled="1" method="Standar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154</Words>
  <Application>Microsoft Office PowerPoint</Application>
  <PresentationFormat>Widescreen</PresentationFormat>
  <Paragraphs>10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Tahoma</vt:lpstr>
      <vt:lpstr>Theme_ECDC</vt:lpstr>
      <vt:lpstr>Office Theme</vt:lpstr>
      <vt:lpstr>Reusable maps and graphs from ECDC Communicable Disease Threats Report  Week 38, 2022 </vt:lpstr>
      <vt:lpstr>Distribution of human West Nile virus infections in NUTS 3 or GAUL 1 regions in the EU/EEA and neighbouring countries during 2012-2022, as of 21 September 2022</vt:lpstr>
      <vt:lpstr>Distribution of human and animal West Nile virus infections in NUTS 3 or GAUL 1 regions of the EU/EEA and neighbouring countries during 2022 season, as of 21 September 2022</vt:lpstr>
      <vt:lpstr>Geographical distribution of 3-month cholera case notification rate per  100 000 population reported worldwide, July-September 2022</vt:lpstr>
      <vt:lpstr>Geographical distribution of 12-month cholera case notification rate per  100 000 population reported worldwide, October 2021-September 2022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Jeremy Duns</cp:lastModifiedBy>
  <cp:revision>2</cp:revision>
  <cp:lastPrinted>2017-03-24T07:50:18Z</cp:lastPrinted>
  <dcterms:created xsi:type="dcterms:W3CDTF">2015-11-05T13:02:54Z</dcterms:created>
  <dcterms:modified xsi:type="dcterms:W3CDTF">2022-09-23T14:06:44Z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0x010100EE95EE7DB3A482488E68FA4A7091999F00E3CA40866D74744A84C959E4B4CF181B</vt:lpwstr>
  </property>
  <property fmtid="{D5CDD505-2E9C-101B-9397-08002B2CF9AE}" pid="3" name="_dlc_DocIdItemGuid">
    <vt:lpwstr>a311af70-8fd9-43d1-b016-5f826b7e5802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  <property fmtid="{D5CDD505-2E9C-101B-9397-08002B2CF9AE}" pid="26" name="ECMX_ENTITY">
    <vt:lpwstr>5;#ECDC|931345c4-86d9-4b39-a79a-5a8b0b90257f</vt:lpwstr>
  </property>
  <property fmtid="{D5CDD505-2E9C-101B-9397-08002B2CF9AE}" pid="27" name="ECMX_LIFECYCLE">
    <vt:lpwstr>4;#Active|50127695-0d4f-4ac1-ab93-ebc716c3e584</vt:lpwstr>
  </property>
  <property fmtid="{D5CDD505-2E9C-101B-9397-08002B2CF9AE}" pid="28" name="ECMX_DISEASEPATHOGEN">
    <vt:lpwstr/>
  </property>
  <property fmtid="{D5CDD505-2E9C-101B-9397-08002B2CF9AE}" pid="29" name="ECMX_DOCUMENTTYPE">
    <vt:lpwstr/>
  </property>
  <property fmtid="{D5CDD505-2E9C-101B-9397-08002B2CF9AE}" pid="30" name="ECMX_CATEGORYLABEL">
    <vt:lpwstr/>
  </property>
  <property fmtid="{D5CDD505-2E9C-101B-9397-08002B2CF9AE}" pid="31" name="ECMX_DOCUMENTSTATUS">
    <vt:lpwstr>3;#Draft|bed60e9a-f1b8-4691-a7e2-534f78067ff3</vt:lpwstr>
  </property>
  <property fmtid="{D5CDD505-2E9C-101B-9397-08002B2CF9AE}" pid="32" name="ClassificationContentMarkingHeaderLocations">
    <vt:lpwstr>Theme_ECDC:8</vt:lpwstr>
  </property>
  <property fmtid="{D5CDD505-2E9C-101B-9397-08002B2CF9AE}" pid="33" name="ClassificationContentMarkingHeaderText">
    <vt:lpwstr>ECDC NORMAL</vt:lpwstr>
  </property>
  <property fmtid="{D5CDD505-2E9C-101B-9397-08002B2CF9AE}" pid="34" name="SharedWithUsers">
    <vt:lpwstr>127;#Jeremy Duns</vt:lpwstr>
  </property>
</Properties>
</file>