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27" r:id="rId12"/>
    <p:sldId id="331" r:id="rId13"/>
    <p:sldId id="326" r:id="rId14"/>
    <p:sldId id="330"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87662" autoAdjust="0"/>
  </p:normalViewPr>
  <p:slideViewPr>
    <p:cSldViewPr snapToGrid="0">
      <p:cViewPr varScale="1">
        <p:scale>
          <a:sx n="58" d="100"/>
          <a:sy n="58" d="100"/>
        </p:scale>
        <p:origin x="115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7856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38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37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2A298E94-4250-48A4-A149-E66FC141DCAE}"/>
              </a:ext>
            </a:extLst>
          </p:cNvPr>
          <p:cNvPicPr>
            <a:picLocks/>
          </p:cNvPicPr>
          <p:nvPr/>
        </p:nvPicPr>
        <p:blipFill>
          <a:blip r:embed="rId3" cstate="print"/>
          <a:stretch>
            <a:fillRect/>
          </a:stretch>
        </p:blipFill>
        <p:spPr>
          <a:xfrm>
            <a:off x="472440" y="130054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37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199907F4-7FF3-437D-BA71-8A5A55D0FED4}"/>
              </a:ext>
            </a:extLst>
          </p:cNvPr>
          <p:cNvPicPr>
            <a:picLocks/>
          </p:cNvPicPr>
          <p:nvPr/>
        </p:nvPicPr>
        <p:blipFill>
          <a:blip r:embed="rId4" cstate="print"/>
          <a:stretch>
            <a:fillRect/>
          </a:stretch>
        </p:blipFill>
        <p:spPr>
          <a:xfrm>
            <a:off x="228600" y="1148272"/>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37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8A3AB4A7-7394-4A41-9736-FC2EF6E84301}"/>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36 to week 37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D12B356B-12FA-4307-B243-F04E6750DEDE}"/>
              </a:ext>
            </a:extLst>
          </p:cNvPr>
          <p:cNvPicPr>
            <a:picLocks/>
          </p:cNvPicPr>
          <p:nvPr/>
        </p:nvPicPr>
        <p:blipFill>
          <a:blip r:embed="rId3" cstate="print"/>
          <a:stretch>
            <a:fillRect/>
          </a:stretch>
        </p:blipFill>
        <p:spPr>
          <a:xfrm>
            <a:off x="1977830"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BEEDD3-4CD1-4E2F-8900-739C2351C9A1}"/>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EA81CFD2-604C-45E5-8D41-30D34A20A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875" y="362493"/>
            <a:ext cx="8684725" cy="6133014"/>
          </a:xfrm>
          <a:prstGeom prst="rect">
            <a:avLst/>
          </a:prstGeom>
        </p:spPr>
      </p:pic>
    </p:spTree>
    <p:extLst>
      <p:ext uri="{BB962C8B-B14F-4D97-AF65-F5344CB8AC3E}">
        <p14:creationId xmlns:p14="http://schemas.microsoft.com/office/powerpoint/2010/main" val="207212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2325C7-C1ED-479B-BFCD-1E8EDE892DD1}"/>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8" name="Picture 7">
            <a:extLst>
              <a:ext uri="{FF2B5EF4-FFF2-40B4-BE49-F238E27FC236}">
                <a16:creationId xmlns:a16="http://schemas.microsoft.com/office/drawing/2014/main" id="{A42B42A7-894C-48F8-9D7C-4CC81CC1F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738" y="379542"/>
            <a:ext cx="8632310" cy="6096000"/>
          </a:xfrm>
          <a:prstGeom prst="rect">
            <a:avLst/>
          </a:prstGeom>
        </p:spPr>
      </p:pic>
    </p:spTree>
    <p:extLst>
      <p:ext uri="{BB962C8B-B14F-4D97-AF65-F5344CB8AC3E}">
        <p14:creationId xmlns:p14="http://schemas.microsoft.com/office/powerpoint/2010/main" val="365089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96C1E-1682-40FA-AE1E-5F799DE44FDB}"/>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5" name="Picture 4">
            <a:extLst>
              <a:ext uri="{FF2B5EF4-FFF2-40B4-BE49-F238E27FC236}">
                <a16:creationId xmlns:a16="http://schemas.microsoft.com/office/drawing/2014/main" id="{5389F87F-CCC3-429D-9FF0-3A4B18931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675" y="247411"/>
            <a:ext cx="8790537" cy="6207737"/>
          </a:xfrm>
          <a:prstGeom prst="rect">
            <a:avLst/>
          </a:prstGeom>
        </p:spPr>
      </p:pic>
    </p:spTree>
    <p:extLst>
      <p:ext uri="{BB962C8B-B14F-4D97-AF65-F5344CB8AC3E}">
        <p14:creationId xmlns:p14="http://schemas.microsoft.com/office/powerpoint/2010/main" val="298702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p:txBody>
          <a:bodyPr>
            <a:normAutofit fontScale="90000"/>
          </a:bodyPr>
          <a:lstStyle/>
          <a:p>
            <a:pPr algn="ctr"/>
            <a:r>
              <a:rPr lang="en-GB" dirty="0">
                <a:effectLst/>
              </a:rPr>
              <a:t>Geographical distribution of cholera cases reported worldwide from </a:t>
            </a:r>
            <a:r>
              <a:rPr lang="en-GB" dirty="0"/>
              <a:t>July</a:t>
            </a:r>
            <a:r>
              <a:rPr lang="en-GB" dirty="0">
                <a:effectLst/>
              </a:rPr>
              <a:t> to </a:t>
            </a:r>
            <a:r>
              <a:rPr lang="en-GB" dirty="0"/>
              <a:t>September</a:t>
            </a:r>
            <a:r>
              <a:rPr lang="en-GB" dirty="0">
                <a:effectLst/>
              </a:rPr>
              <a:t> 2021 </a:t>
            </a:r>
            <a:endParaRPr lang="en-GB" dirty="0"/>
          </a:p>
        </p:txBody>
      </p:sp>
      <p:sp>
        <p:nvSpPr>
          <p:cNvPr id="3" name="Footer Placeholder 2">
            <a:extLst>
              <a:ext uri="{FF2B5EF4-FFF2-40B4-BE49-F238E27FC236}">
                <a16:creationId xmlns:a16="http://schemas.microsoft.com/office/drawing/2014/main" id="{6EA02FB9-3D00-48A1-97E2-F131E6BF0B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7" name="Picture 6">
            <a:extLst>
              <a:ext uri="{FF2B5EF4-FFF2-40B4-BE49-F238E27FC236}">
                <a16:creationId xmlns:a16="http://schemas.microsoft.com/office/drawing/2014/main" id="{9CE6C692-48B8-42F5-BA0B-9DC5CDE14A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034"/>
          <a:stretch/>
        </p:blipFill>
        <p:spPr>
          <a:xfrm>
            <a:off x="1678826" y="1188921"/>
            <a:ext cx="8373140" cy="5286620"/>
          </a:xfrm>
          <a:prstGeom prst="rect">
            <a:avLst/>
          </a:prstGeom>
        </p:spPr>
      </p:pic>
    </p:spTree>
    <p:extLst>
      <p:ext uri="{BB962C8B-B14F-4D97-AF65-F5344CB8AC3E}">
        <p14:creationId xmlns:p14="http://schemas.microsoft.com/office/powerpoint/2010/main" val="219350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376727eb-354b-45e4-998d-f84ea079474e"/>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d23a570b-d7a9-49ca-a34c-8afb8206b4bf"/>
    <ds:schemaRef ds:uri="http://schemas.microsoft.com/sharepoint/v3"/>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28030</TotalTime>
  <Words>285</Words>
  <Application>Microsoft Office PowerPoint</Application>
  <PresentationFormat>Widescreen</PresentationFormat>
  <Paragraphs>20</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38 2021 </vt:lpstr>
      <vt:lpstr>Distribution of COVID-19 cases worldwide, in accordance with the applied case definitions in the affected countries, as of week 37 2021</vt:lpstr>
      <vt:lpstr>Distribution of COVID-19 deaths worldwide, as of week 37 2021 </vt:lpstr>
      <vt:lpstr>Distribution of laboratory-confirmed cases of COVID-19  in the EU/EEA, as of week 37 2021</vt:lpstr>
      <vt:lpstr>Geographical distribution of 14-day cumulative number of reported COVID-19 cases  per 100 000 population, worldwide, week 36 to week 37 2021</vt:lpstr>
      <vt:lpstr>PowerPoint Presentation</vt:lpstr>
      <vt:lpstr>PowerPoint Presentation</vt:lpstr>
      <vt:lpstr>PowerPoint Presentation</vt:lpstr>
      <vt:lpstr>Geographical distribution of cholera cases reported worldwide from July to September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cp:lastModifiedBy>
  <cp:revision>2189</cp:revision>
  <cp:lastPrinted>2017-03-24T07:50:18Z</cp:lastPrinted>
  <dcterms:created xsi:type="dcterms:W3CDTF">2015-11-05T13:02:54Z</dcterms:created>
  <dcterms:modified xsi:type="dcterms:W3CDTF">2021-09-24T09:39:19Z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