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6"/>
    <p:sldMasterId id="2147483716" r:id="rId7"/>
    <p:sldMasterId id="2147483719" r:id="rId8"/>
    <p:sldMasterId id="2147483724" r:id="rId9"/>
    <p:sldMasterId id="2147483726" r:id="rId10"/>
    <p:sldMasterId id="2147483728" r:id="rId11"/>
    <p:sldMasterId id="2147483730" r:id="rId12"/>
  </p:sldMasterIdLst>
  <p:notesMasterIdLst>
    <p:notesMasterId r:id="rId17"/>
  </p:notesMasterIdLst>
  <p:handoutMasterIdLst>
    <p:handoutMasterId r:id="rId18"/>
  </p:handoutMasterIdLst>
  <p:sldIdLst>
    <p:sldId id="256" r:id="rId13"/>
    <p:sldId id="391" r:id="rId14"/>
    <p:sldId id="398" r:id="rId15"/>
    <p:sldId id="399" r:id="rId16"/>
  </p:sldIdLst>
  <p:sldSz cx="9144000" cy="6858000" type="screen4x3"/>
  <p:notesSz cx="7010400" cy="9296400"/>
  <p:defaultTextStyle>
    <a:defPPr>
      <a:defRPr lang="de-DE"/>
    </a:defPPr>
    <a:lvl1pPr algn="l" rtl="0" fontAlgn="base">
      <a:lnSpc>
        <a:spcPct val="90000"/>
      </a:lnSpc>
      <a:spcBef>
        <a:spcPct val="0"/>
      </a:spcBef>
      <a:spcAft>
        <a:spcPct val="0"/>
      </a:spcAft>
      <a:defRPr sz="3200" kern="1200">
        <a:solidFill>
          <a:schemeClr val="tx1"/>
        </a:solidFill>
        <a:latin typeface="Tahoma" pitchFamily="34" charset="0"/>
        <a:ea typeface="+mn-ea"/>
        <a:cs typeface="+mn-cs"/>
      </a:defRPr>
    </a:lvl1pPr>
    <a:lvl2pPr marL="457200" algn="l" rtl="0" fontAlgn="base">
      <a:lnSpc>
        <a:spcPct val="90000"/>
      </a:lnSpc>
      <a:spcBef>
        <a:spcPct val="0"/>
      </a:spcBef>
      <a:spcAft>
        <a:spcPct val="0"/>
      </a:spcAft>
      <a:defRPr sz="3200" kern="1200">
        <a:solidFill>
          <a:schemeClr val="tx1"/>
        </a:solidFill>
        <a:latin typeface="Tahoma" pitchFamily="34" charset="0"/>
        <a:ea typeface="+mn-ea"/>
        <a:cs typeface="+mn-cs"/>
      </a:defRPr>
    </a:lvl2pPr>
    <a:lvl3pPr marL="914400" algn="l" rtl="0" fontAlgn="base">
      <a:lnSpc>
        <a:spcPct val="90000"/>
      </a:lnSpc>
      <a:spcBef>
        <a:spcPct val="0"/>
      </a:spcBef>
      <a:spcAft>
        <a:spcPct val="0"/>
      </a:spcAft>
      <a:defRPr sz="3200" kern="1200">
        <a:solidFill>
          <a:schemeClr val="tx1"/>
        </a:solidFill>
        <a:latin typeface="Tahoma" pitchFamily="34" charset="0"/>
        <a:ea typeface="+mn-ea"/>
        <a:cs typeface="+mn-cs"/>
      </a:defRPr>
    </a:lvl3pPr>
    <a:lvl4pPr marL="1371600" algn="l" rtl="0" fontAlgn="base">
      <a:lnSpc>
        <a:spcPct val="90000"/>
      </a:lnSpc>
      <a:spcBef>
        <a:spcPct val="0"/>
      </a:spcBef>
      <a:spcAft>
        <a:spcPct val="0"/>
      </a:spcAft>
      <a:defRPr sz="3200" kern="1200">
        <a:solidFill>
          <a:schemeClr val="tx1"/>
        </a:solidFill>
        <a:latin typeface="Tahoma" pitchFamily="34" charset="0"/>
        <a:ea typeface="+mn-ea"/>
        <a:cs typeface="+mn-cs"/>
      </a:defRPr>
    </a:lvl4pPr>
    <a:lvl5pPr marL="1828800" algn="l" rtl="0" fontAlgn="base">
      <a:lnSpc>
        <a:spcPct val="90000"/>
      </a:lnSpc>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 Duncan" initials="B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9BF7F"/>
    <a:srgbClr val="FFE471"/>
    <a:srgbClr val="FF9999"/>
    <a:srgbClr val="FF99CC"/>
    <a:srgbClr val="FFCC00"/>
    <a:srgbClr val="FF9933"/>
    <a:srgbClr val="70AD47"/>
    <a:srgbClr val="FF6600"/>
    <a:srgbClr val="FF0066"/>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79" autoAdjust="0"/>
    <p:restoredTop sz="90251" autoAdjust="0"/>
  </p:normalViewPr>
  <p:slideViewPr>
    <p:cSldViewPr snapToGrid="0">
      <p:cViewPr varScale="1">
        <p:scale>
          <a:sx n="75" d="100"/>
          <a:sy n="75" d="100"/>
        </p:scale>
        <p:origin x="774" y="5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snapToGrid="0">
      <p:cViewPr varScale="1">
        <p:scale>
          <a:sx n="79" d="100"/>
          <a:sy n="79" d="100"/>
        </p:scale>
        <p:origin x="3960"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3.xml"/><Relationship Id="rId13" Type="http://schemas.openxmlformats.org/officeDocument/2006/relationships/slide" Target="slides/slide1.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2.xml"/><Relationship Id="rId12" Type="http://schemas.openxmlformats.org/officeDocument/2006/relationships/slideMaster" Target="slideMasters/slideMaster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Master" Target="slideMasters/slideMaster6.xml"/><Relationship Id="rId5" Type="http://schemas.openxmlformats.org/officeDocument/2006/relationships/customXml" Target="../customXml/item5.xml"/><Relationship Id="rId15" Type="http://schemas.openxmlformats.org/officeDocument/2006/relationships/slide" Target="slides/slide3.xml"/><Relationship Id="rId23" Type="http://schemas.openxmlformats.org/officeDocument/2006/relationships/tableStyles" Target="tableStyles.xml"/><Relationship Id="rId10" Type="http://schemas.openxmlformats.org/officeDocument/2006/relationships/slideMaster" Target="slideMasters/slideMaster5.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Master" Target="slideMasters/slideMaster4.xml"/><Relationship Id="rId14" Type="http://schemas.openxmlformats.org/officeDocument/2006/relationships/slide" Target="slides/slide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04451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4" name="Rectangle 4"/>
          <p:cNvSpPr>
            <a:spLocks noGrp="1" noRot="1" noChangeAspect="1" noChangeArrowheads="1" noTextEdit="1"/>
          </p:cNvSpPr>
          <p:nvPr>
            <p:ph type="sldImg" idx="2"/>
          </p:nvPr>
        </p:nvSpPr>
        <p:spPr bwMode="auto">
          <a:xfrm>
            <a:off x="854075" y="534988"/>
            <a:ext cx="3163888" cy="2371725"/>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757838" y="3231145"/>
            <a:ext cx="5608320" cy="5368026"/>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endParaRPr lang="en-GB" noProof="0" dirty="0" smtClean="0"/>
          </a:p>
        </p:txBody>
      </p:sp>
      <p:sp>
        <p:nvSpPr>
          <p:cNvPr id="4" name="Slide Number Placeholder 3"/>
          <p:cNvSpPr>
            <a:spLocks noGrp="1"/>
          </p:cNvSpPr>
          <p:nvPr>
            <p:ph type="sldNum" sz="quarter" idx="5"/>
          </p:nvPr>
        </p:nvSpPr>
        <p:spPr>
          <a:xfrm>
            <a:off x="3970377" y="8829797"/>
            <a:ext cx="3038386" cy="465118"/>
          </a:xfrm>
          <a:prstGeom prst="rect">
            <a:avLst/>
          </a:prstGeom>
        </p:spPr>
        <p:txBody>
          <a:bodyPr vert="horz" lIns="91440" tIns="45720" rIns="91440" bIns="45720" rtlCol="0" anchor="b"/>
          <a:lstStyle>
            <a:lvl1pPr algn="r">
              <a:defRPr sz="1200"/>
            </a:lvl1pPr>
          </a:lstStyle>
          <a:p>
            <a:fld id="{D0D18800-03A3-4371-B392-80B672D011D5}" type="slidenum">
              <a:rPr lang="en-GB" smtClean="0"/>
              <a:t>‹#›</a:t>
            </a:fld>
            <a:endParaRPr lang="en-GB"/>
          </a:p>
        </p:txBody>
      </p:sp>
    </p:spTree>
    <p:extLst>
      <p:ext uri="{BB962C8B-B14F-4D97-AF65-F5344CB8AC3E}">
        <p14:creationId xmlns:p14="http://schemas.microsoft.com/office/powerpoint/2010/main" val="206865215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6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4075" y="534988"/>
            <a:ext cx="3163888" cy="2371725"/>
          </a:xfrm>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GB" sz="1400" kern="1200" baseline="0" noProof="0" dirty="0" smtClean="0">
              <a:solidFill>
                <a:schemeClr val="tx1"/>
              </a:solidFill>
              <a:latin typeface="Times" pitchFamily="18" charset="0"/>
              <a:ea typeface="+mn-ea"/>
              <a:cs typeface="+mn-cs"/>
            </a:endParaRPr>
          </a:p>
        </p:txBody>
      </p:sp>
    </p:spTree>
    <p:extLst>
      <p:ext uri="{BB962C8B-B14F-4D97-AF65-F5344CB8AC3E}">
        <p14:creationId xmlns:p14="http://schemas.microsoft.com/office/powerpoint/2010/main" val="33620510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11" descr="Presentation_Template_Title_new"/>
          <p:cNvPicPr>
            <a:picLocks noChangeAspect="1" noChangeArrowheads="1"/>
          </p:cNvPicPr>
          <p:nvPr userDrawn="1"/>
        </p:nvPicPr>
        <p:blipFill>
          <a:blip r:embed="rId2" cstate="print"/>
          <a:srcRect/>
          <a:stretch>
            <a:fillRect/>
          </a:stretch>
        </p:blipFill>
        <p:spPr bwMode="auto">
          <a:xfrm>
            <a:off x="0" y="14288"/>
            <a:ext cx="9144000" cy="6858000"/>
          </a:xfrm>
          <a:prstGeom prst="rect">
            <a:avLst/>
          </a:prstGeom>
          <a:noFill/>
        </p:spPr>
      </p:pic>
      <p:pic>
        <p:nvPicPr>
          <p:cNvPr id="7"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7423150" y="504825"/>
            <a:ext cx="1263650" cy="1136650"/>
          </a:xfrm>
          <a:prstGeom prst="rect">
            <a:avLst/>
          </a:prstGeom>
          <a:noFill/>
        </p:spPr>
      </p:pic>
      <p:sp>
        <p:nvSpPr>
          <p:cNvPr id="181250" name="Rectangle 2"/>
          <p:cNvSpPr>
            <a:spLocks noGrp="1" noChangeArrowheads="1"/>
          </p:cNvSpPr>
          <p:nvPr>
            <p:ph type="ctrTitle"/>
          </p:nvPr>
        </p:nvSpPr>
        <p:spPr>
          <a:xfrm>
            <a:off x="323850" y="3598863"/>
            <a:ext cx="8456613" cy="514350"/>
          </a:xfrm>
        </p:spPr>
        <p:txBody>
          <a:bodyPr/>
          <a:lstStyle>
            <a:lvl1pPr>
              <a:defRPr sz="3200" b="0">
                <a:solidFill>
                  <a:schemeClr val="bg1"/>
                </a:solidFill>
                <a:latin typeface="Tahoma" pitchFamily="34" charset="0"/>
                <a:cs typeface="Tahoma" pitchFamily="34" charset="0"/>
              </a:defRPr>
            </a:lvl1pPr>
          </a:lstStyle>
          <a:p>
            <a:r>
              <a:rPr lang="en-US" smtClean="0"/>
              <a:t>Click to edit Master title style</a:t>
            </a:r>
            <a:endParaRPr lang="en-GB" dirty="0"/>
          </a:p>
        </p:txBody>
      </p:sp>
      <p:sp>
        <p:nvSpPr>
          <p:cNvPr id="181251" name="Rectangle 3"/>
          <p:cNvSpPr>
            <a:spLocks noGrp="1" noChangeArrowheads="1"/>
          </p:cNvSpPr>
          <p:nvPr>
            <p:ph type="subTitle" idx="1"/>
          </p:nvPr>
        </p:nvSpPr>
        <p:spPr>
          <a:xfrm>
            <a:off x="323850" y="4318000"/>
            <a:ext cx="8456613" cy="1421618"/>
          </a:xfrm>
        </p:spPr>
        <p:txBody>
          <a:bodyPr/>
          <a:lstStyle>
            <a:lvl1pPr marL="0" indent="0">
              <a:lnSpc>
                <a:spcPct val="90000"/>
              </a:lnSpc>
              <a:spcBef>
                <a:spcPts val="0"/>
              </a:spcBef>
              <a:spcAft>
                <a:spcPts val="0"/>
              </a:spcAft>
              <a:defRPr sz="4000" b="1">
                <a:solidFill>
                  <a:schemeClr val="bg1"/>
                </a:solidFill>
                <a:latin typeface="Tahoma" pitchFamily="34" charset="0"/>
                <a:cs typeface="Tahoma" pitchFamily="34" charset="0"/>
              </a:defRPr>
            </a:lvl1pPr>
          </a:lstStyle>
          <a:p>
            <a:r>
              <a:rPr lang="en-US" smtClean="0"/>
              <a:t>Click to edit Master subtitle style</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70910211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9377221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3850" y="142875"/>
            <a:ext cx="8064500" cy="719138"/>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323850" y="1079500"/>
            <a:ext cx="8496300" cy="50133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a:xfrm>
            <a:off x="7081838" y="6507163"/>
            <a:ext cx="1738312" cy="268287"/>
          </a:xfrm>
          <a:prstGeom prst="rect">
            <a:avLst/>
          </a:prstGeom>
          <a:ln/>
        </p:spPr>
        <p:txBody>
          <a:bodyPr/>
          <a:lstStyle>
            <a:lvl1pPr>
              <a:defRPr/>
            </a:lvl1pPr>
          </a:lstStyle>
          <a:p>
            <a:pPr>
              <a:defRPr/>
            </a:pPr>
            <a:fld id="{4CDC70FA-4CBB-4A08-9FC1-C0724B374511}" type="slidenum">
              <a:rPr lang="en-GB" altLang="en-US"/>
              <a:pPr>
                <a:defRPr/>
              </a:pPr>
              <a:t>‹#›</a:t>
            </a:fld>
            <a:endParaRPr lang="en-GB" altLang="en-US" dirty="0"/>
          </a:p>
        </p:txBody>
      </p:sp>
    </p:spTree>
    <p:extLst>
      <p:ext uri="{BB962C8B-B14F-4D97-AF65-F5344CB8AC3E}">
        <p14:creationId xmlns:p14="http://schemas.microsoft.com/office/powerpoint/2010/main" val="214705370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99173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78723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00403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5.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4.xml"/><Relationship Id="rId1" Type="http://schemas.openxmlformats.org/officeDocument/2006/relationships/slideLayout" Target="../slideLayouts/slideLayout5.xml"/></Relationships>
</file>

<file path=ppt/slideMasters/_rels/slideMaster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9" descr="Presentation_Template_Innerpage_new"/>
          <p:cNvPicPr>
            <a:picLocks noChangeAspect="1" noChangeArrowheads="1"/>
          </p:cNvPicPr>
          <p:nvPr/>
        </p:nvPicPr>
        <p:blipFill>
          <a:blip r:embed="rId3" cstate="print"/>
          <a:srcRect t="45416"/>
          <a:stretch>
            <a:fillRect/>
          </a:stretch>
        </p:blipFill>
        <p:spPr bwMode="auto">
          <a:xfrm>
            <a:off x="0" y="3128743"/>
            <a:ext cx="9144000" cy="3743325"/>
          </a:xfrm>
          <a:prstGeom prst="rect">
            <a:avLst/>
          </a:prstGeom>
          <a:noFill/>
        </p:spPr>
      </p:pic>
      <p:sp>
        <p:nvSpPr>
          <p:cNvPr id="180226" name="Rectangle 2"/>
          <p:cNvSpPr>
            <a:spLocks noGrp="1" noChangeArrowheads="1"/>
          </p:cNvSpPr>
          <p:nvPr>
            <p:ph type="title"/>
          </p:nvPr>
        </p:nvSpPr>
        <p:spPr bwMode="auto">
          <a:xfrm>
            <a:off x="323850" y="142875"/>
            <a:ext cx="8229600" cy="8223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title style</a:t>
            </a:r>
            <a:endParaRPr lang="en-GB" dirty="0" smtClean="0"/>
          </a:p>
        </p:txBody>
      </p:sp>
      <p:sp>
        <p:nvSpPr>
          <p:cNvPr id="180227" name="Rectangle 3"/>
          <p:cNvSpPr>
            <a:spLocks noGrp="1" noChangeArrowheads="1"/>
          </p:cNvSpPr>
          <p:nvPr>
            <p:ph type="body" idx="1"/>
          </p:nvPr>
        </p:nvSpPr>
        <p:spPr bwMode="auto">
          <a:xfrm>
            <a:off x="323850" y="1079500"/>
            <a:ext cx="8526463" cy="51625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dirty="0" smtClean="0"/>
              <a:t>Click to edit Master text styles</a:t>
            </a:r>
          </a:p>
          <a:p>
            <a:pPr lvl="1"/>
            <a:r>
              <a:rPr lang="en-US" dirty="0" smtClean="0"/>
              <a:t>Second level</a:t>
            </a:r>
          </a:p>
          <a:p>
            <a:pPr lvl="2"/>
            <a:r>
              <a:rPr lang="en-US" dirty="0" smtClean="0"/>
              <a:t>Third level</a:t>
            </a:r>
          </a:p>
          <a:p>
            <a:pPr lvl="0"/>
            <a:endParaRPr lang="en-GB" dirty="0" smtClean="0"/>
          </a:p>
        </p:txBody>
      </p:sp>
      <p:pic>
        <p:nvPicPr>
          <p:cNvPr id="8" name="Picture 10"/>
          <p:cNvPicPr>
            <a:picLocks noChangeArrowheads="1"/>
          </p:cNvPicPr>
          <p:nvPr/>
        </p:nvPicPr>
        <p:blipFill>
          <a:blip r:embed="rId4" cstate="print">
            <a:clrChange>
              <a:clrFrom>
                <a:srgbClr val="FFFFFF"/>
              </a:clrFrom>
              <a:clrTo>
                <a:srgbClr val="FFFFFF">
                  <a:alpha val="0"/>
                </a:srgbClr>
              </a:clrTo>
            </a:clrChange>
            <a:lum bright="-6000"/>
          </a:blip>
          <a:srcRect/>
          <a:stretch>
            <a:fillRect/>
          </a:stretch>
        </p:blipFill>
        <p:spPr bwMode="auto">
          <a:xfrm>
            <a:off x="8096250" y="107950"/>
            <a:ext cx="882650" cy="793750"/>
          </a:xfrm>
          <a:prstGeom prst="rect">
            <a:avLst/>
          </a:prstGeom>
          <a:noFill/>
        </p:spPr>
      </p:pic>
      <p:sp>
        <p:nvSpPr>
          <p:cNvPr id="10" name="Slide Number Placeholder 9"/>
          <p:cNvSpPr>
            <a:spLocks noGrp="1"/>
          </p:cNvSpPr>
          <p:nvPr>
            <p:ph type="sldNum" sz="quarter" idx="4"/>
          </p:nvPr>
        </p:nvSpPr>
        <p:spPr>
          <a:xfrm>
            <a:off x="6840000" y="6480000"/>
            <a:ext cx="2133600" cy="365125"/>
          </a:xfrm>
          <a:prstGeom prst="rect">
            <a:avLst/>
          </a:prstGeom>
        </p:spPr>
        <p:txBody>
          <a:bodyPr vert="horz" lIns="91440" tIns="45720" rIns="91440" bIns="45720" rtlCol="0" anchor="ctr"/>
          <a:lstStyle>
            <a:lvl1pPr algn="r">
              <a:defRPr sz="1200" b="1">
                <a:solidFill>
                  <a:schemeClr val="bg1"/>
                </a:solidFill>
              </a:defRPr>
            </a:lvl1pPr>
          </a:lstStyle>
          <a:p>
            <a:fld id="{0580567E-5E8F-47A5-90DF-8BFEB1A71525}"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200" algn="l" rtl="0" eaLnBrk="1" fontAlgn="base" hangingPunct="1">
        <a:lnSpc>
          <a:spcPct val="90000"/>
        </a:lnSpc>
        <a:spcBef>
          <a:spcPct val="0"/>
        </a:spcBef>
        <a:spcAft>
          <a:spcPct val="0"/>
        </a:spcAft>
        <a:defRPr sz="2800" b="1">
          <a:solidFill>
            <a:srgbClr val="333333"/>
          </a:solidFill>
          <a:latin typeface="Tahoma" pitchFamily="34" charset="0"/>
        </a:defRPr>
      </a:lvl6pPr>
      <a:lvl7pPr marL="914400" algn="l" rtl="0" eaLnBrk="1" fontAlgn="base" hangingPunct="1">
        <a:lnSpc>
          <a:spcPct val="90000"/>
        </a:lnSpc>
        <a:spcBef>
          <a:spcPct val="0"/>
        </a:spcBef>
        <a:spcAft>
          <a:spcPct val="0"/>
        </a:spcAft>
        <a:defRPr sz="2800" b="1">
          <a:solidFill>
            <a:srgbClr val="333333"/>
          </a:solidFill>
          <a:latin typeface="Tahoma" pitchFamily="34" charset="0"/>
        </a:defRPr>
      </a:lvl7pPr>
      <a:lvl8pPr marL="1371600" algn="l" rtl="0" eaLnBrk="1" fontAlgn="base" hangingPunct="1">
        <a:lnSpc>
          <a:spcPct val="90000"/>
        </a:lnSpc>
        <a:spcBef>
          <a:spcPct val="0"/>
        </a:spcBef>
        <a:spcAft>
          <a:spcPct val="0"/>
        </a:spcAft>
        <a:defRPr sz="2800" b="1">
          <a:solidFill>
            <a:srgbClr val="333333"/>
          </a:solidFill>
          <a:latin typeface="Tahoma" pitchFamily="34" charset="0"/>
        </a:defRPr>
      </a:lvl8pPr>
      <a:lvl9pPr marL="1828800"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75" indent="-269875"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38" indent="-271463" algn="l" rtl="0" eaLnBrk="1" fontAlgn="base" hangingPunct="1">
        <a:lnSpc>
          <a:spcPct val="90000"/>
        </a:lnSpc>
        <a:spcBef>
          <a:spcPct val="20000"/>
        </a:spcBef>
        <a:spcAft>
          <a:spcPts val="300"/>
        </a:spcAft>
        <a:buFont typeface="Tahoma" pitchFamily="34" charset="0"/>
        <a:buChar char="–"/>
        <a:defRPr sz="2400">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98050" y="6654867"/>
            <a:ext cx="7647039" cy="203133"/>
          </a:xfrm>
          <a:prstGeom prst="rect">
            <a:avLst/>
          </a:prstGeom>
        </p:spPr>
        <p:txBody>
          <a:bodyPr wrap="square">
            <a:spAutoFit/>
          </a:bodyPr>
          <a:lstStyle/>
          <a:p>
            <a:r>
              <a:rPr lang="en-GB" sz="800" b="1" kern="1200" dirty="0" smtClean="0">
                <a:solidFill>
                  <a:schemeClr val="tx1"/>
                </a:solidFill>
                <a:effectLst/>
                <a:latin typeface="Tahoma" pitchFamily="34" charset="0"/>
                <a:ea typeface="+mn-ea"/>
                <a:cs typeface="+mn-cs"/>
              </a:rPr>
              <a:t>Source: European Centre for Disease Prevention and Control. Communicable Disease Threats Report, week 38. Stockholm: ECDC; 2017</a:t>
            </a:r>
            <a:endParaRPr lang="en-GB" sz="800" kern="1200" dirty="0">
              <a:solidFill>
                <a:schemeClr val="tx1"/>
              </a:solidFill>
              <a:effectLst/>
              <a:latin typeface="Tahoma" pitchFamily="34" charset="0"/>
              <a:ea typeface="+mn-ea"/>
              <a:cs typeface="+mn-cs"/>
            </a:endParaRPr>
          </a:p>
        </p:txBody>
      </p:sp>
      <p:pic>
        <p:nvPicPr>
          <p:cNvPr id="3"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62550" y="253089"/>
            <a:ext cx="568411" cy="507529"/>
          </a:xfrm>
          <a:prstGeom prst="rect">
            <a:avLst/>
          </a:prstGeom>
        </p:spPr>
      </p:pic>
    </p:spTree>
    <p:extLst>
      <p:ext uri="{BB962C8B-B14F-4D97-AF65-F5344CB8AC3E}">
        <p14:creationId xmlns:p14="http://schemas.microsoft.com/office/powerpoint/2010/main" val="4193156119"/>
      </p:ext>
    </p:extLst>
  </p:cSld>
  <p:clrMap bg1="lt1" tx1="dk1" bg2="lt2" tx2="dk2" accent1="accent1" accent2="accent2" accent3="accent3" accent4="accent4" accent5="accent5" accent6="accent6" hlink="hlink" folHlink="folHlink"/>
  <p:sldLayoutIdLst>
    <p:sldLayoutId id="2147483717" r:id="rId1"/>
  </p:sldLayoutIdLst>
  <p:timing>
    <p:tnLst>
      <p:par>
        <p:cTn id="1" dur="indefinite" restart="never" nodeType="tmRoot"/>
      </p:par>
    </p:tnLst>
  </p:timing>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200" algn="l" rtl="0" eaLnBrk="1" fontAlgn="base" hangingPunct="1">
        <a:lnSpc>
          <a:spcPct val="90000"/>
        </a:lnSpc>
        <a:spcBef>
          <a:spcPct val="0"/>
        </a:spcBef>
        <a:spcAft>
          <a:spcPct val="0"/>
        </a:spcAft>
        <a:defRPr sz="2800" b="1">
          <a:solidFill>
            <a:srgbClr val="333333"/>
          </a:solidFill>
          <a:latin typeface="Tahoma" pitchFamily="34" charset="0"/>
        </a:defRPr>
      </a:lvl6pPr>
      <a:lvl7pPr marL="914400" algn="l" rtl="0" eaLnBrk="1" fontAlgn="base" hangingPunct="1">
        <a:lnSpc>
          <a:spcPct val="90000"/>
        </a:lnSpc>
        <a:spcBef>
          <a:spcPct val="0"/>
        </a:spcBef>
        <a:spcAft>
          <a:spcPct val="0"/>
        </a:spcAft>
        <a:defRPr sz="2800" b="1">
          <a:solidFill>
            <a:srgbClr val="333333"/>
          </a:solidFill>
          <a:latin typeface="Tahoma" pitchFamily="34" charset="0"/>
        </a:defRPr>
      </a:lvl7pPr>
      <a:lvl8pPr marL="1371600" algn="l" rtl="0" eaLnBrk="1" fontAlgn="base" hangingPunct="1">
        <a:lnSpc>
          <a:spcPct val="90000"/>
        </a:lnSpc>
        <a:spcBef>
          <a:spcPct val="0"/>
        </a:spcBef>
        <a:spcAft>
          <a:spcPct val="0"/>
        </a:spcAft>
        <a:defRPr sz="2800" b="1">
          <a:solidFill>
            <a:srgbClr val="333333"/>
          </a:solidFill>
          <a:latin typeface="Tahoma" pitchFamily="34" charset="0"/>
        </a:defRPr>
      </a:lvl8pPr>
      <a:lvl9pPr marL="1828800"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75" indent="-269875"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38" indent="-271463" algn="l" rtl="0" eaLnBrk="1" fontAlgn="base" hangingPunct="1">
        <a:lnSpc>
          <a:spcPct val="90000"/>
        </a:lnSpc>
        <a:spcBef>
          <a:spcPct val="20000"/>
        </a:spcBef>
        <a:spcAft>
          <a:spcPts val="300"/>
        </a:spcAft>
        <a:buFont typeface="Tahoma" pitchFamily="34" charset="0"/>
        <a:buChar char="–"/>
        <a:defRPr sz="2400">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62550" y="253089"/>
            <a:ext cx="568411" cy="507529"/>
          </a:xfrm>
          <a:prstGeom prst="rect">
            <a:avLst/>
          </a:prstGeom>
        </p:spPr>
      </p:pic>
      <p:sp>
        <p:nvSpPr>
          <p:cNvPr id="4" name="Rectangle 3"/>
          <p:cNvSpPr/>
          <p:nvPr userDrawn="1"/>
        </p:nvSpPr>
        <p:spPr>
          <a:xfrm>
            <a:off x="98050" y="6654867"/>
            <a:ext cx="7647039" cy="203133"/>
          </a:xfrm>
          <a:prstGeom prst="rect">
            <a:avLst/>
          </a:prstGeom>
        </p:spPr>
        <p:txBody>
          <a:bodyPr wrap="square">
            <a:spAutoFit/>
          </a:bodyPr>
          <a:lstStyle/>
          <a:p>
            <a:r>
              <a:rPr lang="en-GB" sz="800" b="1" kern="1200" dirty="0" smtClean="0">
                <a:solidFill>
                  <a:schemeClr val="tx1"/>
                </a:solidFill>
                <a:effectLst/>
                <a:latin typeface="Tahoma" pitchFamily="34" charset="0"/>
                <a:ea typeface="+mn-ea"/>
                <a:cs typeface="+mn-cs"/>
              </a:rPr>
              <a:t>Source: European Centre for Disease Prevention and Control. Communicable Disease Threats Report, week 38. Stockholm: ECDC; 2017</a:t>
            </a:r>
            <a:endParaRPr lang="en-GB" sz="800" kern="1200" dirty="0">
              <a:solidFill>
                <a:schemeClr val="tx1"/>
              </a:solidFill>
              <a:effectLst/>
              <a:latin typeface="Tahoma" pitchFamily="34" charset="0"/>
              <a:ea typeface="+mn-ea"/>
              <a:cs typeface="+mn-cs"/>
            </a:endParaRPr>
          </a:p>
        </p:txBody>
      </p:sp>
    </p:spTree>
    <p:extLst>
      <p:ext uri="{BB962C8B-B14F-4D97-AF65-F5344CB8AC3E}">
        <p14:creationId xmlns:p14="http://schemas.microsoft.com/office/powerpoint/2010/main" val="1916054018"/>
      </p:ext>
    </p:extLst>
  </p:cSld>
  <p:clrMap bg1="lt1" tx1="dk1" bg2="lt2" tx2="dk2" accent1="accent1" accent2="accent2" accent3="accent3" accent4="accent4" accent5="accent5" accent6="accent6" hlink="hlink" folHlink="folHlink"/>
  <p:sldLayoutIdLst>
    <p:sldLayoutId id="2147483720" r:id="rId1"/>
    <p:sldLayoutId id="2147483723" r:id="rId2"/>
  </p:sldLayoutIdLst>
  <p:timing>
    <p:tnLst>
      <p:par>
        <p:cTn id="1" dur="indefinite" restart="never" nodeType="tmRoot"/>
      </p:par>
    </p:tnLst>
  </p:timing>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200" algn="l" rtl="0" eaLnBrk="1" fontAlgn="base" hangingPunct="1">
        <a:lnSpc>
          <a:spcPct val="90000"/>
        </a:lnSpc>
        <a:spcBef>
          <a:spcPct val="0"/>
        </a:spcBef>
        <a:spcAft>
          <a:spcPct val="0"/>
        </a:spcAft>
        <a:defRPr sz="2800" b="1">
          <a:solidFill>
            <a:srgbClr val="333333"/>
          </a:solidFill>
          <a:latin typeface="Tahoma" pitchFamily="34" charset="0"/>
        </a:defRPr>
      </a:lvl6pPr>
      <a:lvl7pPr marL="914400" algn="l" rtl="0" eaLnBrk="1" fontAlgn="base" hangingPunct="1">
        <a:lnSpc>
          <a:spcPct val="90000"/>
        </a:lnSpc>
        <a:spcBef>
          <a:spcPct val="0"/>
        </a:spcBef>
        <a:spcAft>
          <a:spcPct val="0"/>
        </a:spcAft>
        <a:defRPr sz="2800" b="1">
          <a:solidFill>
            <a:srgbClr val="333333"/>
          </a:solidFill>
          <a:latin typeface="Tahoma" pitchFamily="34" charset="0"/>
        </a:defRPr>
      </a:lvl7pPr>
      <a:lvl8pPr marL="1371600" algn="l" rtl="0" eaLnBrk="1" fontAlgn="base" hangingPunct="1">
        <a:lnSpc>
          <a:spcPct val="90000"/>
        </a:lnSpc>
        <a:spcBef>
          <a:spcPct val="0"/>
        </a:spcBef>
        <a:spcAft>
          <a:spcPct val="0"/>
        </a:spcAft>
        <a:defRPr sz="2800" b="1">
          <a:solidFill>
            <a:srgbClr val="333333"/>
          </a:solidFill>
          <a:latin typeface="Tahoma" pitchFamily="34" charset="0"/>
        </a:defRPr>
      </a:lvl8pPr>
      <a:lvl9pPr marL="1828800"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75" indent="-269875"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38" indent="-271463" algn="l" rtl="0" eaLnBrk="1" fontAlgn="base" hangingPunct="1">
        <a:lnSpc>
          <a:spcPct val="90000"/>
        </a:lnSpc>
        <a:spcBef>
          <a:spcPct val="20000"/>
        </a:spcBef>
        <a:spcAft>
          <a:spcPts val="300"/>
        </a:spcAft>
        <a:buFont typeface="Tahoma" pitchFamily="34" charset="0"/>
        <a:buChar char="–"/>
        <a:defRPr sz="2400">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62550" y="253089"/>
            <a:ext cx="568411" cy="507529"/>
          </a:xfrm>
          <a:prstGeom prst="rect">
            <a:avLst/>
          </a:prstGeom>
        </p:spPr>
      </p:pic>
      <p:sp>
        <p:nvSpPr>
          <p:cNvPr id="4" name="Rectangle 3"/>
          <p:cNvSpPr/>
          <p:nvPr userDrawn="1"/>
        </p:nvSpPr>
        <p:spPr>
          <a:xfrm>
            <a:off x="98050" y="6654867"/>
            <a:ext cx="7647039" cy="203133"/>
          </a:xfrm>
          <a:prstGeom prst="rect">
            <a:avLst/>
          </a:prstGeom>
        </p:spPr>
        <p:txBody>
          <a:bodyPr wrap="square">
            <a:spAutoFit/>
          </a:bodyPr>
          <a:lstStyle/>
          <a:p>
            <a:r>
              <a:rPr lang="en-GB" sz="800" b="1" kern="1200" dirty="0" smtClean="0">
                <a:solidFill>
                  <a:schemeClr val="tx1"/>
                </a:solidFill>
                <a:effectLst/>
                <a:latin typeface="Tahoma" pitchFamily="34" charset="0"/>
                <a:ea typeface="+mn-ea"/>
                <a:cs typeface="+mn-cs"/>
              </a:rPr>
              <a:t>Source: European Centre for Disease Prevention and Control. Communicable Disease Threats Report, week 38. Stockholm: ECDC; 2017</a:t>
            </a:r>
            <a:endParaRPr lang="en-GB" sz="800" kern="1200" dirty="0">
              <a:solidFill>
                <a:schemeClr val="tx1"/>
              </a:solidFill>
              <a:effectLst/>
              <a:latin typeface="Tahoma" pitchFamily="34" charset="0"/>
              <a:ea typeface="+mn-ea"/>
              <a:cs typeface="+mn-cs"/>
            </a:endParaRPr>
          </a:p>
        </p:txBody>
      </p:sp>
    </p:spTree>
    <p:extLst>
      <p:ext uri="{BB962C8B-B14F-4D97-AF65-F5344CB8AC3E}">
        <p14:creationId xmlns:p14="http://schemas.microsoft.com/office/powerpoint/2010/main" val="3616161404"/>
      </p:ext>
    </p:extLst>
  </p:cSld>
  <p:clrMap bg1="lt1" tx1="dk1" bg2="lt2" tx2="dk2" accent1="accent1" accent2="accent2" accent3="accent3" accent4="accent4" accent5="accent5" accent6="accent6" hlink="hlink" folHlink="folHlink"/>
  <p:sldLayoutIdLst>
    <p:sldLayoutId id="2147483725" r:id="rId1"/>
  </p:sldLayoutIdLst>
  <p:timing>
    <p:tnLst>
      <p:par>
        <p:cTn id="1" dur="indefinite" restart="never" nodeType="tmRoot"/>
      </p:par>
    </p:tnLst>
  </p:timing>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200" algn="l" rtl="0" eaLnBrk="1" fontAlgn="base" hangingPunct="1">
        <a:lnSpc>
          <a:spcPct val="90000"/>
        </a:lnSpc>
        <a:spcBef>
          <a:spcPct val="0"/>
        </a:spcBef>
        <a:spcAft>
          <a:spcPct val="0"/>
        </a:spcAft>
        <a:defRPr sz="2800" b="1">
          <a:solidFill>
            <a:srgbClr val="333333"/>
          </a:solidFill>
          <a:latin typeface="Tahoma" pitchFamily="34" charset="0"/>
        </a:defRPr>
      </a:lvl6pPr>
      <a:lvl7pPr marL="914400" algn="l" rtl="0" eaLnBrk="1" fontAlgn="base" hangingPunct="1">
        <a:lnSpc>
          <a:spcPct val="90000"/>
        </a:lnSpc>
        <a:spcBef>
          <a:spcPct val="0"/>
        </a:spcBef>
        <a:spcAft>
          <a:spcPct val="0"/>
        </a:spcAft>
        <a:defRPr sz="2800" b="1">
          <a:solidFill>
            <a:srgbClr val="333333"/>
          </a:solidFill>
          <a:latin typeface="Tahoma" pitchFamily="34" charset="0"/>
        </a:defRPr>
      </a:lvl7pPr>
      <a:lvl8pPr marL="1371600" algn="l" rtl="0" eaLnBrk="1" fontAlgn="base" hangingPunct="1">
        <a:lnSpc>
          <a:spcPct val="90000"/>
        </a:lnSpc>
        <a:spcBef>
          <a:spcPct val="0"/>
        </a:spcBef>
        <a:spcAft>
          <a:spcPct val="0"/>
        </a:spcAft>
        <a:defRPr sz="2800" b="1">
          <a:solidFill>
            <a:srgbClr val="333333"/>
          </a:solidFill>
          <a:latin typeface="Tahoma" pitchFamily="34" charset="0"/>
        </a:defRPr>
      </a:lvl8pPr>
      <a:lvl9pPr marL="1828800"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75" indent="-269875"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38" indent="-271463" algn="l" rtl="0" eaLnBrk="1" fontAlgn="base" hangingPunct="1">
        <a:lnSpc>
          <a:spcPct val="90000"/>
        </a:lnSpc>
        <a:spcBef>
          <a:spcPct val="20000"/>
        </a:spcBef>
        <a:spcAft>
          <a:spcPts val="300"/>
        </a:spcAft>
        <a:buFont typeface="Tahoma" pitchFamily="34" charset="0"/>
        <a:buChar char="–"/>
        <a:defRPr sz="2400">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98050" y="6654867"/>
            <a:ext cx="7647039" cy="203133"/>
          </a:xfrm>
          <a:prstGeom prst="rect">
            <a:avLst/>
          </a:prstGeom>
        </p:spPr>
        <p:txBody>
          <a:bodyPr wrap="square">
            <a:spAutoFit/>
          </a:bodyPr>
          <a:lstStyle/>
          <a:p>
            <a:r>
              <a:rPr lang="en-GB" sz="800" b="1" kern="1200" dirty="0" smtClean="0">
                <a:solidFill>
                  <a:schemeClr val="tx1"/>
                </a:solidFill>
                <a:effectLst/>
                <a:latin typeface="Tahoma" pitchFamily="34" charset="0"/>
                <a:ea typeface="+mn-ea"/>
                <a:cs typeface="+mn-cs"/>
              </a:rPr>
              <a:t>3Source: European Centre for Disease Prevention and Control. Communicable Disease Threats Report, week 38. Stockholm: ECDC; 2017</a:t>
            </a:r>
            <a:endParaRPr lang="en-GB" sz="800" kern="1200" dirty="0">
              <a:solidFill>
                <a:schemeClr val="tx1"/>
              </a:solidFill>
              <a:effectLst/>
              <a:latin typeface="Tahoma" pitchFamily="34" charset="0"/>
              <a:ea typeface="+mn-ea"/>
              <a:cs typeface="+mn-cs"/>
            </a:endParaRPr>
          </a:p>
        </p:txBody>
      </p:sp>
      <p:pic>
        <p:nvPicPr>
          <p:cNvPr id="3"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62550" y="253089"/>
            <a:ext cx="568411" cy="507529"/>
          </a:xfrm>
          <a:prstGeom prst="rect">
            <a:avLst/>
          </a:prstGeom>
        </p:spPr>
      </p:pic>
    </p:spTree>
    <p:extLst>
      <p:ext uri="{BB962C8B-B14F-4D97-AF65-F5344CB8AC3E}">
        <p14:creationId xmlns:p14="http://schemas.microsoft.com/office/powerpoint/2010/main" val="1965914033"/>
      </p:ext>
    </p:extLst>
  </p:cSld>
  <p:clrMap bg1="lt1" tx1="dk1" bg2="lt2" tx2="dk2" accent1="accent1" accent2="accent2" accent3="accent3" accent4="accent4" accent5="accent5" accent6="accent6" hlink="hlink" folHlink="folHlink"/>
  <p:timing>
    <p:tnLst>
      <p:par>
        <p:cTn id="1" dur="indefinite" restart="never" nodeType="tmRoot"/>
      </p:par>
    </p:tnLst>
  </p:timing>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200" algn="l" rtl="0" eaLnBrk="1" fontAlgn="base" hangingPunct="1">
        <a:lnSpc>
          <a:spcPct val="90000"/>
        </a:lnSpc>
        <a:spcBef>
          <a:spcPct val="0"/>
        </a:spcBef>
        <a:spcAft>
          <a:spcPct val="0"/>
        </a:spcAft>
        <a:defRPr sz="2800" b="1">
          <a:solidFill>
            <a:srgbClr val="333333"/>
          </a:solidFill>
          <a:latin typeface="Tahoma" pitchFamily="34" charset="0"/>
        </a:defRPr>
      </a:lvl6pPr>
      <a:lvl7pPr marL="914400" algn="l" rtl="0" eaLnBrk="1" fontAlgn="base" hangingPunct="1">
        <a:lnSpc>
          <a:spcPct val="90000"/>
        </a:lnSpc>
        <a:spcBef>
          <a:spcPct val="0"/>
        </a:spcBef>
        <a:spcAft>
          <a:spcPct val="0"/>
        </a:spcAft>
        <a:defRPr sz="2800" b="1">
          <a:solidFill>
            <a:srgbClr val="333333"/>
          </a:solidFill>
          <a:latin typeface="Tahoma" pitchFamily="34" charset="0"/>
        </a:defRPr>
      </a:lvl7pPr>
      <a:lvl8pPr marL="1371600" algn="l" rtl="0" eaLnBrk="1" fontAlgn="base" hangingPunct="1">
        <a:lnSpc>
          <a:spcPct val="90000"/>
        </a:lnSpc>
        <a:spcBef>
          <a:spcPct val="0"/>
        </a:spcBef>
        <a:spcAft>
          <a:spcPct val="0"/>
        </a:spcAft>
        <a:defRPr sz="2800" b="1">
          <a:solidFill>
            <a:srgbClr val="333333"/>
          </a:solidFill>
          <a:latin typeface="Tahoma" pitchFamily="34" charset="0"/>
        </a:defRPr>
      </a:lvl8pPr>
      <a:lvl9pPr marL="1828800"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75" indent="-269875"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38" indent="-271463" algn="l" rtl="0" eaLnBrk="1" fontAlgn="base" hangingPunct="1">
        <a:lnSpc>
          <a:spcPct val="90000"/>
        </a:lnSpc>
        <a:spcBef>
          <a:spcPct val="20000"/>
        </a:spcBef>
        <a:spcAft>
          <a:spcPts val="300"/>
        </a:spcAft>
        <a:buFont typeface="Tahoma" pitchFamily="34" charset="0"/>
        <a:buChar char="–"/>
        <a:defRPr sz="2400">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98050" y="6654867"/>
            <a:ext cx="7647039" cy="203133"/>
          </a:xfrm>
          <a:prstGeom prst="rect">
            <a:avLst/>
          </a:prstGeom>
        </p:spPr>
        <p:txBody>
          <a:bodyPr wrap="square">
            <a:spAutoFit/>
          </a:bodyPr>
          <a:lstStyle/>
          <a:p>
            <a:r>
              <a:rPr lang="en-GB" sz="800" b="1" kern="1200" dirty="0" smtClean="0">
                <a:solidFill>
                  <a:schemeClr val="tx1"/>
                </a:solidFill>
                <a:effectLst/>
                <a:latin typeface="Tahoma" pitchFamily="34" charset="0"/>
                <a:ea typeface="+mn-ea"/>
                <a:cs typeface="+mn-cs"/>
              </a:rPr>
              <a:t>Source: European Centre for Disease Prevention and Control. Communicable Disease Threats Report, week 37. Stockholm: ECDC; 2017</a:t>
            </a:r>
            <a:endParaRPr lang="en-GB" sz="800" kern="1200" dirty="0">
              <a:solidFill>
                <a:schemeClr val="tx1"/>
              </a:solidFill>
              <a:effectLst/>
              <a:latin typeface="Tahoma" pitchFamily="34" charset="0"/>
              <a:ea typeface="+mn-ea"/>
              <a:cs typeface="+mn-cs"/>
            </a:endParaRPr>
          </a:p>
        </p:txBody>
      </p:sp>
      <p:pic>
        <p:nvPicPr>
          <p:cNvPr id="3"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62550" y="253089"/>
            <a:ext cx="568411" cy="507529"/>
          </a:xfrm>
          <a:prstGeom prst="rect">
            <a:avLst/>
          </a:prstGeom>
        </p:spPr>
      </p:pic>
    </p:spTree>
    <p:extLst>
      <p:ext uri="{BB962C8B-B14F-4D97-AF65-F5344CB8AC3E}">
        <p14:creationId xmlns:p14="http://schemas.microsoft.com/office/powerpoint/2010/main" val="128959736"/>
      </p:ext>
    </p:extLst>
  </p:cSld>
  <p:clrMap bg1="lt1" tx1="dk1" bg2="lt2" tx2="dk2" accent1="accent1" accent2="accent2" accent3="accent3" accent4="accent4" accent5="accent5" accent6="accent6" hlink="hlink" folHlink="folHlink"/>
  <p:sldLayoutIdLst>
    <p:sldLayoutId id="2147483729" r:id="rId1"/>
  </p:sldLayoutIdLst>
  <p:timing>
    <p:tnLst>
      <p:par>
        <p:cTn id="1" dur="indefinite" restart="never" nodeType="tmRoot"/>
      </p:par>
    </p:tnLst>
  </p:timing>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200" algn="l" rtl="0" eaLnBrk="1" fontAlgn="base" hangingPunct="1">
        <a:lnSpc>
          <a:spcPct val="90000"/>
        </a:lnSpc>
        <a:spcBef>
          <a:spcPct val="0"/>
        </a:spcBef>
        <a:spcAft>
          <a:spcPct val="0"/>
        </a:spcAft>
        <a:defRPr sz="2800" b="1">
          <a:solidFill>
            <a:srgbClr val="333333"/>
          </a:solidFill>
          <a:latin typeface="Tahoma" pitchFamily="34" charset="0"/>
        </a:defRPr>
      </a:lvl6pPr>
      <a:lvl7pPr marL="914400" algn="l" rtl="0" eaLnBrk="1" fontAlgn="base" hangingPunct="1">
        <a:lnSpc>
          <a:spcPct val="90000"/>
        </a:lnSpc>
        <a:spcBef>
          <a:spcPct val="0"/>
        </a:spcBef>
        <a:spcAft>
          <a:spcPct val="0"/>
        </a:spcAft>
        <a:defRPr sz="2800" b="1">
          <a:solidFill>
            <a:srgbClr val="333333"/>
          </a:solidFill>
          <a:latin typeface="Tahoma" pitchFamily="34" charset="0"/>
        </a:defRPr>
      </a:lvl7pPr>
      <a:lvl8pPr marL="1371600" algn="l" rtl="0" eaLnBrk="1" fontAlgn="base" hangingPunct="1">
        <a:lnSpc>
          <a:spcPct val="90000"/>
        </a:lnSpc>
        <a:spcBef>
          <a:spcPct val="0"/>
        </a:spcBef>
        <a:spcAft>
          <a:spcPct val="0"/>
        </a:spcAft>
        <a:defRPr sz="2800" b="1">
          <a:solidFill>
            <a:srgbClr val="333333"/>
          </a:solidFill>
          <a:latin typeface="Tahoma" pitchFamily="34" charset="0"/>
        </a:defRPr>
      </a:lvl8pPr>
      <a:lvl9pPr marL="1828800"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75" indent="-269875"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38" indent="-271463" algn="l" rtl="0" eaLnBrk="1" fontAlgn="base" hangingPunct="1">
        <a:lnSpc>
          <a:spcPct val="90000"/>
        </a:lnSpc>
        <a:spcBef>
          <a:spcPct val="20000"/>
        </a:spcBef>
        <a:spcAft>
          <a:spcPts val="300"/>
        </a:spcAft>
        <a:buFont typeface="Tahoma" pitchFamily="34" charset="0"/>
        <a:buChar char="–"/>
        <a:defRPr sz="2400">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98050" y="6654867"/>
            <a:ext cx="7647039" cy="203133"/>
          </a:xfrm>
          <a:prstGeom prst="rect">
            <a:avLst/>
          </a:prstGeom>
        </p:spPr>
        <p:txBody>
          <a:bodyPr wrap="square">
            <a:spAutoFit/>
          </a:bodyPr>
          <a:lstStyle/>
          <a:p>
            <a:r>
              <a:rPr lang="en-GB" sz="800" b="1" kern="1200" dirty="0" smtClean="0">
                <a:solidFill>
                  <a:schemeClr val="tx1"/>
                </a:solidFill>
                <a:effectLst/>
                <a:latin typeface="Tahoma" pitchFamily="34" charset="0"/>
                <a:ea typeface="+mn-ea"/>
                <a:cs typeface="+mn-cs"/>
              </a:rPr>
              <a:t>Source: European Centre for Disease Prevention and Control. Communicable Disease Threats Report, week 37.Stockholm: ECDC; 2017</a:t>
            </a:r>
            <a:endParaRPr lang="en-GB" sz="800" kern="1200" dirty="0">
              <a:solidFill>
                <a:schemeClr val="tx1"/>
              </a:solidFill>
              <a:effectLst/>
              <a:latin typeface="Tahoma" pitchFamily="34" charset="0"/>
              <a:ea typeface="+mn-ea"/>
              <a:cs typeface="+mn-cs"/>
            </a:endParaRPr>
          </a:p>
        </p:txBody>
      </p:sp>
      <p:pic>
        <p:nvPicPr>
          <p:cNvPr id="3"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62550" y="253089"/>
            <a:ext cx="568411" cy="507529"/>
          </a:xfrm>
          <a:prstGeom prst="rect">
            <a:avLst/>
          </a:prstGeom>
        </p:spPr>
      </p:pic>
    </p:spTree>
    <p:extLst>
      <p:ext uri="{BB962C8B-B14F-4D97-AF65-F5344CB8AC3E}">
        <p14:creationId xmlns:p14="http://schemas.microsoft.com/office/powerpoint/2010/main" val="2309697501"/>
      </p:ext>
    </p:extLst>
  </p:cSld>
  <p:clrMap bg1="lt1" tx1="dk1" bg2="lt2" tx2="dk2" accent1="accent1" accent2="accent2" accent3="accent3" accent4="accent4" accent5="accent5" accent6="accent6" hlink="hlink" folHlink="folHlink"/>
  <p:sldLayoutIdLst>
    <p:sldLayoutId id="2147483731" r:id="rId1"/>
  </p:sldLayoutIdLst>
  <p:timing>
    <p:tnLst>
      <p:par>
        <p:cTn id="1" dur="indefinite" restart="never" nodeType="tmRoot"/>
      </p:par>
    </p:tnLst>
  </p:timing>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200" algn="l" rtl="0" eaLnBrk="1" fontAlgn="base" hangingPunct="1">
        <a:lnSpc>
          <a:spcPct val="90000"/>
        </a:lnSpc>
        <a:spcBef>
          <a:spcPct val="0"/>
        </a:spcBef>
        <a:spcAft>
          <a:spcPct val="0"/>
        </a:spcAft>
        <a:defRPr sz="2800" b="1">
          <a:solidFill>
            <a:srgbClr val="333333"/>
          </a:solidFill>
          <a:latin typeface="Tahoma" pitchFamily="34" charset="0"/>
        </a:defRPr>
      </a:lvl6pPr>
      <a:lvl7pPr marL="914400" algn="l" rtl="0" eaLnBrk="1" fontAlgn="base" hangingPunct="1">
        <a:lnSpc>
          <a:spcPct val="90000"/>
        </a:lnSpc>
        <a:spcBef>
          <a:spcPct val="0"/>
        </a:spcBef>
        <a:spcAft>
          <a:spcPct val="0"/>
        </a:spcAft>
        <a:defRPr sz="2800" b="1">
          <a:solidFill>
            <a:srgbClr val="333333"/>
          </a:solidFill>
          <a:latin typeface="Tahoma" pitchFamily="34" charset="0"/>
        </a:defRPr>
      </a:lvl7pPr>
      <a:lvl8pPr marL="1371600" algn="l" rtl="0" eaLnBrk="1" fontAlgn="base" hangingPunct="1">
        <a:lnSpc>
          <a:spcPct val="90000"/>
        </a:lnSpc>
        <a:spcBef>
          <a:spcPct val="0"/>
        </a:spcBef>
        <a:spcAft>
          <a:spcPct val="0"/>
        </a:spcAft>
        <a:defRPr sz="2800" b="1">
          <a:solidFill>
            <a:srgbClr val="333333"/>
          </a:solidFill>
          <a:latin typeface="Tahoma" pitchFamily="34" charset="0"/>
        </a:defRPr>
      </a:lvl8pPr>
      <a:lvl9pPr marL="1828800"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75" indent="-269875"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38" indent="-271463" algn="l" rtl="0" eaLnBrk="1" fontAlgn="base" hangingPunct="1">
        <a:lnSpc>
          <a:spcPct val="90000"/>
        </a:lnSpc>
        <a:spcBef>
          <a:spcPct val="20000"/>
        </a:spcBef>
        <a:spcAft>
          <a:spcPts val="300"/>
        </a:spcAft>
        <a:buFont typeface="Tahoma" pitchFamily="34" charset="0"/>
        <a:buChar char="–"/>
        <a:defRPr sz="2400">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cdc.europa.eu/en/publications/surveillance_reports/Communicable-Disease-Threats-Report/Pages/cdtr.asp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4000" y="4514247"/>
            <a:ext cx="8456613" cy="1896077"/>
          </a:xfrm>
        </p:spPr>
        <p:txBody>
          <a:bodyPr/>
          <a:lstStyle/>
          <a:p>
            <a:pPr>
              <a:lnSpc>
                <a:spcPct val="100000"/>
              </a:lnSpc>
              <a:spcAft>
                <a:spcPts val="1200"/>
              </a:spcAft>
            </a:pPr>
            <a:r>
              <a:rPr lang="en-GB" sz="1400" dirty="0"/>
              <a:t/>
            </a:r>
            <a:br>
              <a:rPr lang="en-GB" sz="1400" dirty="0"/>
            </a:br>
            <a:r>
              <a:rPr lang="en-GB" sz="1400" dirty="0"/>
              <a:t>You are </a:t>
            </a:r>
            <a:r>
              <a:rPr lang="en-GB" sz="1400" dirty="0" smtClean="0"/>
              <a:t>encouraged to reuse our maps and graphs </a:t>
            </a:r>
            <a:r>
              <a:rPr lang="en-GB" sz="1400" dirty="0"/>
              <a:t>for your own </a:t>
            </a:r>
            <a:r>
              <a:rPr lang="en-GB" sz="1400" dirty="0" smtClean="0"/>
              <a:t>purposes and free to translate, </a:t>
            </a:r>
            <a:r>
              <a:rPr lang="en-GB" sz="1400" dirty="0"/>
              <a:t>provided the </a:t>
            </a:r>
            <a:r>
              <a:rPr lang="en-GB" sz="1400" dirty="0" smtClean="0"/>
              <a:t>content is not altered and the source </a:t>
            </a:r>
            <a:r>
              <a:rPr lang="en-GB" sz="1400" dirty="0"/>
              <a:t>is acknowledged. </a:t>
            </a:r>
            <a:r>
              <a:rPr lang="en-GB" sz="1400" dirty="0" smtClean="0"/>
              <a:t/>
            </a:r>
            <a:br>
              <a:rPr lang="en-GB" sz="1400" dirty="0" smtClean="0"/>
            </a:br>
            <a:r>
              <a:rPr lang="en-GB" sz="1400" dirty="0"/>
              <a:t/>
            </a:r>
            <a:br>
              <a:rPr lang="en-GB" sz="1400" dirty="0"/>
            </a:br>
            <a:r>
              <a:rPr lang="en-GB" sz="1400" dirty="0"/>
              <a:t>Either copy the images from the following slides or download directly from: </a:t>
            </a:r>
            <a:r>
              <a:rPr lang="en-GB" sz="1400" dirty="0">
                <a:hlinkClick r:id="rId3"/>
              </a:rPr>
              <a:t>ecdc.europa.eu/</a:t>
            </a:r>
            <a:r>
              <a:rPr lang="en-GB" sz="1400" dirty="0" err="1">
                <a:hlinkClick r:id="rId3"/>
              </a:rPr>
              <a:t>en</a:t>
            </a:r>
            <a:r>
              <a:rPr lang="en-GB" sz="1400" dirty="0">
                <a:hlinkClick r:id="rId3"/>
              </a:rPr>
              <a:t>/publications/</a:t>
            </a:r>
            <a:r>
              <a:rPr lang="en-GB" sz="1400" dirty="0" err="1">
                <a:hlinkClick r:id="rId3"/>
              </a:rPr>
              <a:t>surveillance_reports</a:t>
            </a:r>
            <a:r>
              <a:rPr lang="en-GB" sz="1400" dirty="0">
                <a:hlinkClick r:id="rId3"/>
              </a:rPr>
              <a:t>/Communicable-Disease-Threats-Report/Pages/cdtr.aspx</a:t>
            </a:r>
            <a:endParaRPr lang="en-GB" sz="4000" b="1" dirty="0"/>
          </a:p>
        </p:txBody>
      </p:sp>
      <p:sp>
        <p:nvSpPr>
          <p:cNvPr id="3" name="Subtitle 2"/>
          <p:cNvSpPr>
            <a:spLocks noGrp="1"/>
          </p:cNvSpPr>
          <p:nvPr>
            <p:ph type="subTitle" idx="1"/>
          </p:nvPr>
        </p:nvSpPr>
        <p:spPr>
          <a:xfrm>
            <a:off x="323850" y="3600000"/>
            <a:ext cx="8456613" cy="1086300"/>
          </a:xfrm>
        </p:spPr>
        <p:txBody>
          <a:bodyPr/>
          <a:lstStyle/>
          <a:p>
            <a:r>
              <a:rPr lang="en-US" sz="2800" b="0" dirty="0"/>
              <a:t>European Centre for Disease Prevention and Control</a:t>
            </a:r>
          </a:p>
          <a:p>
            <a:r>
              <a:rPr lang="en-GB" sz="1800" dirty="0"/>
              <a:t>Reusable maps and graphs from ECDC Communicable Disease Threats Report, week </a:t>
            </a:r>
            <a:r>
              <a:rPr lang="en-GB" sz="1800" dirty="0" smtClean="0"/>
              <a:t>38, </a:t>
            </a:r>
            <a:r>
              <a:rPr lang="en-GB" sz="1800" dirty="0"/>
              <a:t>2017</a:t>
            </a:r>
            <a:endParaRPr lang="en-GB" sz="18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3713" y="200298"/>
            <a:ext cx="8545986" cy="6035040"/>
          </a:xfrm>
          <a:prstGeom prst="rect">
            <a:avLst/>
          </a:prstGeom>
        </p:spPr>
      </p:pic>
    </p:spTree>
    <p:extLst>
      <p:ext uri="{BB962C8B-B14F-4D97-AF65-F5344CB8AC3E}">
        <p14:creationId xmlns:p14="http://schemas.microsoft.com/office/powerpoint/2010/main" val="1773387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1400" dirty="0">
                <a:latin typeface="Tahoma"/>
                <a:cs typeface="+mj-cs"/>
              </a:rPr>
              <a:t>Distribution of travel-associated Legionnaires' disease cases with history of stay in </a:t>
            </a:r>
            <a:br>
              <a:rPr lang="en-GB" sz="1400" dirty="0">
                <a:latin typeface="Tahoma"/>
                <a:cs typeface="+mj-cs"/>
              </a:rPr>
            </a:br>
            <a:r>
              <a:rPr lang="en-GB" sz="1400" dirty="0">
                <a:latin typeface="Tahoma"/>
                <a:cs typeface="+mj-cs"/>
              </a:rPr>
              <a:t>Dubai, United Arab Emirates, by week of onset 37-2016 and </a:t>
            </a:r>
            <a:r>
              <a:rPr lang="en-GB" sz="1400" dirty="0" smtClean="0">
                <a:latin typeface="Tahoma"/>
                <a:cs typeface="+mj-cs"/>
              </a:rPr>
              <a:t>31-2017</a:t>
            </a:r>
            <a:r>
              <a:rPr lang="en-GB" sz="1400" dirty="0">
                <a:latin typeface="Tahoma"/>
                <a:cs typeface="+mj-cs"/>
              </a:rPr>
              <a:t>,</a:t>
            </a:r>
            <a:br>
              <a:rPr lang="en-GB" sz="1400" dirty="0">
                <a:latin typeface="Tahoma"/>
                <a:cs typeface="+mj-cs"/>
              </a:rPr>
            </a:br>
            <a:r>
              <a:rPr lang="en-GB" sz="1400" dirty="0">
                <a:latin typeface="Tahoma"/>
                <a:cs typeface="+mj-cs"/>
              </a:rPr>
              <a:t>EU/EFTA Member States</a:t>
            </a:r>
            <a:endParaRPr lang="en-GB" dirty="0"/>
          </a:p>
        </p:txBody>
      </p:sp>
      <p:pic>
        <p:nvPicPr>
          <p:cNvPr id="4" name="Picture 3"/>
          <p:cNvPicPr>
            <a:picLocks noChangeAspect="1"/>
          </p:cNvPicPr>
          <p:nvPr/>
        </p:nvPicPr>
        <p:blipFill>
          <a:blip r:embed="rId2"/>
          <a:stretch>
            <a:fillRect/>
          </a:stretch>
        </p:blipFill>
        <p:spPr>
          <a:xfrm>
            <a:off x="1" y="1891861"/>
            <a:ext cx="9144000" cy="3562263"/>
          </a:xfrm>
          <a:prstGeom prst="rect">
            <a:avLst/>
          </a:prstGeom>
        </p:spPr>
      </p:pic>
    </p:spTree>
    <p:extLst>
      <p:ext uri="{BB962C8B-B14F-4D97-AF65-F5344CB8AC3E}">
        <p14:creationId xmlns:p14="http://schemas.microsoft.com/office/powerpoint/2010/main" val="2750280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1400" dirty="0" smtClean="0">
                <a:latin typeface="Tahoma"/>
                <a:cs typeface="+mj-cs"/>
              </a:rPr>
              <a:t>Autochthonous </a:t>
            </a:r>
            <a:r>
              <a:rPr lang="en-GB" sz="1400" dirty="0" err="1">
                <a:latin typeface="Tahoma"/>
                <a:cs typeface="+mj-cs"/>
              </a:rPr>
              <a:t>chikungunya</a:t>
            </a:r>
            <a:r>
              <a:rPr lang="en-GB" sz="1400" dirty="0">
                <a:latin typeface="Tahoma"/>
                <a:cs typeface="+mj-cs"/>
              </a:rPr>
              <a:t> cases, Italy, 8 September to 21 September 2017</a:t>
            </a:r>
          </a:p>
        </p:txBody>
      </p:sp>
      <p:sp>
        <p:nvSpPr>
          <p:cNvPr id="4" name="Slide Number Placeholder 3"/>
          <p:cNvSpPr>
            <a:spLocks noGrp="1"/>
          </p:cNvSpPr>
          <p:nvPr>
            <p:ph type="sldNum" sz="quarter" idx="10"/>
          </p:nvPr>
        </p:nvSpPr>
        <p:spPr/>
        <p:txBody>
          <a:bodyPr/>
          <a:lstStyle/>
          <a:p>
            <a:pPr>
              <a:defRPr/>
            </a:pPr>
            <a:fld id="{4CDC70FA-4CBB-4A08-9FC1-C0724B374511}" type="slidenum">
              <a:rPr lang="en-GB" altLang="en-US" smtClean="0"/>
              <a:pPr>
                <a:defRPr/>
              </a:pPr>
              <a:t>4</a:t>
            </a:fld>
            <a:endParaRPr lang="en-GB" alt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200" y="736821"/>
            <a:ext cx="3848979" cy="5551267"/>
          </a:xfrm>
          <a:prstGeom prst="rect">
            <a:avLst/>
          </a:prstGeom>
        </p:spPr>
      </p:pic>
    </p:spTree>
    <p:extLst>
      <p:ext uri="{BB962C8B-B14F-4D97-AF65-F5344CB8AC3E}">
        <p14:creationId xmlns:p14="http://schemas.microsoft.com/office/powerpoint/2010/main" val="3339737593"/>
      </p:ext>
    </p:extLst>
  </p:cSld>
  <p:clrMapOvr>
    <a:masterClrMapping/>
  </p:clrMapOvr>
</p:sld>
</file>

<file path=ppt/theme/theme1.xml><?xml version="1.0" encoding="utf-8"?>
<a:theme xmlns:a="http://schemas.openxmlformats.org/drawingml/2006/main" name="ECDC_PowerPoint_Template_2009_rev_1_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FFFFFF"/>
      </a:hlink>
      <a:folHlink>
        <a:srgbClr val="FFFFFF"/>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ECDC_PowerPoint_Template_2009_rev_1_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6_ECDC_PowerPoint_Template_2009_rev_1_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7_ECDC_PowerPoint_Template_2009_rev_1_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8_ECDC_PowerPoint_Template_2009_rev_1_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8_ECDC_PowerPoint_Template_2009_rev_1_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5_ECDC_PowerPoint_Template_2009_rev_1_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Epidemic Intelligence and Emergency Operations" ma:contentTypeID="0x010100D736C7ACE9B64A2887FC840CE64E73CD00360B9ACB809F49C1884CB141DE574707007F106902CA0648509223A5AB6FB3715000B80CADFD35067648B85EBA8BF6B3929D" ma:contentTypeVersion="7" ma:contentTypeDescription="Epidemic Intelligence and Emergency Operations Content Type" ma:contentTypeScope="" ma:versionID="3dc2b5d0c55ace9b741afc5f04f1f732">
  <xsd:schema xmlns:xsd="http://www.w3.org/2001/XMLSchema" xmlns:xs="http://www.w3.org/2001/XMLSchema" xmlns:p="http://schemas.microsoft.com/office/2006/metadata/properties" xmlns:ns1="http://schemas.microsoft.com/sharepoint/v3" xmlns:ns2="376727eb-354b-45e4-998d-f84ea079474e" xmlns:ns3="d23a570b-d7a9-49ca-a34c-8afb8206b4bf" targetNamespace="http://schemas.microsoft.com/office/2006/metadata/properties" ma:root="true" ma:fieldsID="de28d7e1e387f98cca7eb7d69937aac5" ns1:_="" ns2:_="" ns3:_="">
    <xsd:import namespace="http://schemas.microsoft.com/sharepoint/v3"/>
    <xsd:import namespace="376727eb-354b-45e4-998d-f84ea079474e"/>
    <xsd:import namespace="d23a570b-d7a9-49ca-a34c-8afb8206b4bf"/>
    <xsd:element name="properties">
      <xsd:complexType>
        <xsd:sequence>
          <xsd:element name="documentManagement">
            <xsd:complexType>
              <xsd:all>
                <xsd:element ref="ns1:ECDC_Description" minOccurs="0"/>
                <xsd:element ref="ns2:ECDC_DMS_Author" minOccurs="0"/>
                <xsd:element ref="ns2:ECDC_DMS_Organization0" minOccurs="0"/>
                <xsd:element ref="ns3:TaxCatchAll" minOccurs="0"/>
                <xsd:element ref="ns3:TaxCatchAllLabel" minOccurs="0"/>
                <xsd:element ref="ns2:ECDC_DMS_Epi_and_Emergency_Document_Type0" minOccurs="0"/>
                <xsd:element ref="ns2:ECDC_Subject_whatTaxHTField0" minOccurs="0"/>
                <xsd:element ref="ns2:ECDC_DMS_Project0" minOccurs="0"/>
                <xsd:element ref="ns2:ECDC_DMS_MIS_Activity_code0" minOccurs="0"/>
                <xsd:element ref="ns3:TaxKeywordTaxHTField" minOccurs="0"/>
                <xsd:element ref="ns2:ECDC_DMS_Classification" minOccurs="0"/>
                <xsd:element ref="ns2:ECDC_DMS_Contains_Personal_Data" minOccurs="0"/>
                <xsd:element ref="ns2:ECDC_DMS_Data_Controller" minOccurs="0"/>
                <xsd:element ref="ns2:ECDC_DMS_Effective_Date" minOccurs="0"/>
                <xsd:element ref="ns2:ECDC_DMS_Section" minOccurs="0"/>
                <xsd:element ref="ns2:ECDC_DMS_Group"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ECDC_Description" ma:index="2" nillable="true" ma:displayName="Description" ma:internalName="ECDC_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76727eb-354b-45e4-998d-f84ea079474e" elementFormDefault="qualified">
    <xsd:import namespace="http://schemas.microsoft.com/office/2006/documentManagement/types"/>
    <xsd:import namespace="http://schemas.microsoft.com/office/infopath/2007/PartnerControls"/>
    <xsd:element name="ECDC_DMS_Author" ma:index="3" nillable="true" ma:displayName="Owner" ma:description="An ECDC user or group(s) of users that are responsible for the document" ma:format="Hyperlink" ma:internalName="ECDC_DMS_Author" ma:readOnly="false" ma:showField="Titl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CDC_DMS_Organization0" ma:index="4" nillable="true" ma:taxonomy="true" ma:internalName="ECDC_DMS_Organization0" ma:taxonomyFieldName="ECDC_DMS_Organization" ma:displayName="Organisation" ma:readOnly="false" ma:default="" ma:fieldId="{35fb11e9-a18d-4b50-add6-447ef1d65648}" ma:taxonomyMulti="true" ma:sspId="de887f88-4a24-49db-a549-4c3cbb517053" ma:termSetId="0a8715e9-9613-4f3d-9487-c066723ad7a7" ma:anchorId="00000000-0000-0000-0000-000000000000" ma:open="false" ma:isKeyword="false">
      <xsd:complexType>
        <xsd:sequence>
          <xsd:element ref="pc:Terms" minOccurs="0" maxOccurs="1"/>
        </xsd:sequence>
      </xsd:complexType>
    </xsd:element>
    <xsd:element name="ECDC_DMS_Epi_and_Emergency_Document_Type0" ma:index="8" ma:taxonomy="true" ma:internalName="ECDC_DMS_Epi_and_Emergency_Document_Type0" ma:taxonomyFieldName="ECDC_DMS_Epi_and_Emergency_Document_Type" ma:displayName="Document Type" ma:readOnly="false" ma:fieldId="{db5d7a09-fdd7-41fd-b02e-d1d803890622}" ma:taxonomyMulti="true" ma:sspId="de887f88-4a24-49db-a549-4c3cbb517053" ma:termSetId="05694767-788d-4e99-ad07-3dd6ddb61ccc" ma:anchorId="fd2d67fc-49ba-4ea3-bbfc-a0893a7af3e7" ma:open="false" ma:isKeyword="false">
      <xsd:complexType>
        <xsd:sequence>
          <xsd:element ref="pc:Terms" minOccurs="0" maxOccurs="1"/>
        </xsd:sequence>
      </xsd:complexType>
    </xsd:element>
    <xsd:element name="ECDC_Subject_whatTaxHTField0" ma:index="10" ma:taxonomy="true" ma:internalName="ECDC_Subject_whatTaxHTField0" ma:taxonomyFieldName="ECDC_Subject_what" ma:displayName="Topic" ma:default="" ma:fieldId="{7525aafd-95ab-48e0-925f-ead7584e2866}" ma:taxonomyMulti="true" ma:sspId="de887f88-4a24-49db-a549-4c3cbb517053" ma:termSetId="b09c8666-4e2c-4f19-91e4-8f1fe34bcccd" ma:anchorId="00000000-0000-0000-0000-000000000000" ma:open="false" ma:isKeyword="false">
      <xsd:complexType>
        <xsd:sequence>
          <xsd:element ref="pc:Terms" minOccurs="0" maxOccurs="1"/>
        </xsd:sequence>
      </xsd:complexType>
    </xsd:element>
    <xsd:element name="ECDC_DMS_Project0" ma:index="12" nillable="true" ma:taxonomy="true" ma:internalName="ECDC_DMS_Project0" ma:taxonomyFieldName="ECDC_DMS_Project" ma:displayName="Project" ma:readOnly="false" ma:default="" ma:fieldId="{951a5c61-3e7d-4f5e-ad41-b76025ccfaa6}" ma:taxonomyMulti="true" ma:sspId="de887f88-4a24-49db-a549-4c3cbb517053" ma:termSetId="83bc1c21-e08b-4faa-97f2-3f7a70f36fcc" ma:anchorId="00000000-0000-0000-0000-000000000000" ma:open="false" ma:isKeyword="false">
      <xsd:complexType>
        <xsd:sequence>
          <xsd:element ref="pc:Terms" minOccurs="0" maxOccurs="1"/>
        </xsd:sequence>
      </xsd:complexType>
    </xsd:element>
    <xsd:element name="ECDC_DMS_MIS_Activity_code0" ma:index="14" nillable="true" ma:taxonomy="true" ma:internalName="ECDC_DMS_MIS_Activity_code0" ma:taxonomyFieldName="ECDC_DMS_MIS_Activity_code" ma:displayName="MIS Activity code" ma:readOnly="false" ma:default="" ma:fieldId="{8cb6b235-d851-4acc-9843-ae912a313215}" ma:taxonomyMulti="true" ma:sspId="de887f88-4a24-49db-a549-4c3cbb517053" ma:termSetId="141081f5-dfc8-474c-9d5b-c9b39840f641" ma:anchorId="00000000-0000-0000-0000-000000000000" ma:open="false" ma:isKeyword="false">
      <xsd:complexType>
        <xsd:sequence>
          <xsd:element ref="pc:Terms" minOccurs="0" maxOccurs="1"/>
        </xsd:sequence>
      </xsd:complexType>
    </xsd:element>
    <xsd:element name="ECDC_DMS_Classification" ma:index="18" nillable="true" ma:displayName="Classification" ma:format="Dropdown" ma:internalName="ECDC_DMS_Classification" ma:readOnly="false">
      <xsd:simpleType>
        <xsd:restriction base="dms:Choice">
          <xsd:enumeration value="Public"/>
          <xsd:enumeration value="Restricted"/>
          <xsd:enumeration value="Confidential"/>
        </xsd:restriction>
      </xsd:simpleType>
    </xsd:element>
    <xsd:element name="ECDC_DMS_Contains_Personal_Data" ma:index="19" nillable="true" ma:displayName="Contains Personal Data" ma:default="0" ma:internalName="ECDC_DMS_Contains_Personal_Data" ma:readOnly="false">
      <xsd:simpleType>
        <xsd:restriction base="dms:Boolean"/>
      </xsd:simpleType>
    </xsd:element>
    <xsd:element name="ECDC_DMS_Data_Controller" ma:index="20" nillable="true" ma:displayName="Data Controller" ma:format="Hyperlink" ma:SearchPeopleOnly="false" ma:SharePointGroup="0" ma:internalName="ECDC_DMS_Data_Controller" ma:readOnly="false" ma:showField="Titl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CDC_DMS_Effective_Date" ma:index="21" nillable="true" ma:displayName="Effective Date" ma:default="[today]" ma:internalName="ECDC_DMS_Effective_Date" ma:readOnly="false">
      <xsd:simpleType>
        <xsd:restriction base="dms:DateTime"/>
      </xsd:simpleType>
    </xsd:element>
    <xsd:element name="ECDC_DMS_Section" ma:index="22" nillable="true" ma:displayName="Section" ma:description="Indicates the creator users ECDC Unit" ma:hidden="true" ma:internalName="ECDC_DMS_Section" ma:readOnly="false">
      <xsd:simpleType>
        <xsd:restriction base="dms:Text"/>
      </xsd:simpleType>
    </xsd:element>
    <xsd:element name="ECDC_DMS_Group" ma:index="23" nillable="true" ma:displayName="Group" ma:description="Indicates the creator users ECDC Group" ma:hidden="true" ma:internalName="ECDC_DMS_Group"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23a570b-d7a9-49ca-a34c-8afb8206b4bf" elementFormDefault="qualified">
    <xsd:import namespace="http://schemas.microsoft.com/office/2006/documentManagement/types"/>
    <xsd:import namespace="http://schemas.microsoft.com/office/infopath/2007/PartnerControls"/>
    <xsd:element name="TaxCatchAll" ma:index="5" nillable="true" ma:displayName="Taxonomy Catch All Column" ma:description="" ma:hidden="true" ma:list="{f540d323-f29b-4666-8500-d25439f05077}" ma:internalName="TaxCatchAll" ma:showField="CatchAllData" ma:web="376727eb-354b-45e4-998d-f84ea079474e">
      <xsd:complexType>
        <xsd:complexContent>
          <xsd:extension base="dms:MultiChoiceLookup">
            <xsd:sequence>
              <xsd:element name="Value" type="dms:Lookup" maxOccurs="unbounded" minOccurs="0" nillable="true"/>
            </xsd:sequence>
          </xsd:extension>
        </xsd:complexContent>
      </xsd:complexType>
    </xsd:element>
    <xsd:element name="TaxCatchAllLabel" ma:index="6" nillable="true" ma:displayName="Taxonomy Catch All Column1" ma:description="" ma:hidden="true" ma:list="{f540d323-f29b-4666-8500-d25439f05077}" ma:internalName="TaxCatchAllLabel" ma:readOnly="true" ma:showField="CatchAllDataLabel" ma:web="376727eb-354b-45e4-998d-f84ea079474e">
      <xsd:complexType>
        <xsd:complexContent>
          <xsd:extension base="dms:MultiChoiceLookup">
            <xsd:sequence>
              <xsd:element name="Value" type="dms:Lookup" maxOccurs="unbounded" minOccurs="0" nillable="true"/>
            </xsd:sequence>
          </xsd:extension>
        </xsd:complexContent>
      </xsd:complexType>
    </xsd:element>
    <xsd:element name="TaxKeywordTaxHTField" ma:index="16" nillable="true" ma:taxonomy="true" ma:internalName="TaxKeywordTaxHTField" ma:taxonomyFieldName="TaxKeyword" ma:displayName="Additional Keywords" ma:fieldId="{23f27201-bee3-471e-b2e7-b64fd8b7ca38}" ma:taxonomyMulti="true" ma:sspId="de887f88-4a24-49db-a549-4c3cbb517053"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de887f88-4a24-49db-a549-4c3cbb517053" ContentTypeId="0x010100D736C7ACE9B64A2887FC840CE64E73CD00360B9ACB809F49C1884CB141DE574707007F106902CA0648509223A5AB6FB37150"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5.xml><?xml version="1.0" encoding="utf-8"?>
<p:properties xmlns:p="http://schemas.microsoft.com/office/2006/metadata/properties" xmlns:xsi="http://www.w3.org/2001/XMLSchema-instance" xmlns:pc="http://schemas.microsoft.com/office/infopath/2007/PartnerControls">
  <documentManagement>
    <ECDC_Description xmlns="http://schemas.microsoft.com/sharepoint/v3" xsi:nil="true"/>
    <TaxKeywordTaxHTField xmlns="d23a570b-d7a9-49ca-a34c-8afb8206b4bf">
      <Terms xmlns="http://schemas.microsoft.com/office/infopath/2007/PartnerControls"/>
    </TaxKeywordTaxHTField>
    <TaxCatchAll xmlns="d23a570b-d7a9-49ca-a34c-8afb8206b4bf">
      <Value>124</Value>
      <Value>1624</Value>
      <Value>588</Value>
    </TaxCatchAll>
    <ECDC_Subject_whatTaxHTField0 xmlns="376727eb-354b-45e4-998d-f84ea079474e">
      <Terms xmlns="http://schemas.microsoft.com/office/infopath/2007/PartnerControls">
        <TermInfo xmlns="http://schemas.microsoft.com/office/infopath/2007/PartnerControls">
          <TermName xmlns="http://schemas.microsoft.com/office/infopath/2007/PartnerControls">epidemic intelligence</TermName>
          <TermId xmlns="http://schemas.microsoft.com/office/infopath/2007/PartnerControls">ad1f1585-b938-4db1-992a-8af3e2bf831f</TermId>
        </TermInfo>
      </Terms>
    </ECDC_Subject_whatTaxHTField0>
    <ECDC_DMS_Project0 xmlns="376727eb-354b-45e4-998d-f84ea079474e">
      <Terms xmlns="http://schemas.microsoft.com/office/infopath/2007/PartnerControls"/>
    </ECDC_DMS_Project0>
    <ECDC_DMS_MIS_Activity_code0 xmlns="376727eb-354b-45e4-998d-f84ea079474e">
      <Terms xmlns="http://schemas.microsoft.com/office/infopath/2007/PartnerControls"/>
    </ECDC_DMS_MIS_Activity_code0>
    <ECDC_DMS_Section xmlns="376727eb-354b-45e4-998d-f84ea079474e">Epidemic Intelligence and Emergency Operations</ECDC_DMS_Section>
    <ECDC_DMS_Author xmlns="376727eb-354b-45e4-998d-f84ea079474e">
      <UserInfo>
        <DisplayName>Thomas Mollet</DisplayName>
        <AccountId>501</AccountId>
        <AccountType/>
      </UserInfo>
    </ECDC_DMS_Author>
    <ECDC_DMS_Group xmlns="376727eb-354b-45e4-998d-f84ea079474e">Epidemic Intelligence</ECDC_DMS_Group>
    <ECDC_DMS_Contains_Personal_Data xmlns="376727eb-354b-45e4-998d-f84ea079474e">false</ECDC_DMS_Contains_Personal_Data>
    <ECDC_DMS_Organization0 xmlns="376727eb-354b-45e4-998d-f84ea079474e">
      <Terms xmlns="http://schemas.microsoft.com/office/infopath/2007/PartnerControls">
        <TermInfo xmlns="http://schemas.microsoft.com/office/infopath/2007/PartnerControls">
          <TermName xmlns="http://schemas.microsoft.com/office/infopath/2007/PartnerControls">Epidemic Intelligence and Emergency Operations</TermName>
          <TermId xmlns="http://schemas.microsoft.com/office/infopath/2007/PartnerControls">14e38dbb-bccc-4c34-ac2f-9f24d991c96d</TermId>
        </TermInfo>
      </Terms>
    </ECDC_DMS_Organization0>
    <ECDC_DMS_Epi_and_Emergency_Document_Type0 xmlns="376727eb-354b-45e4-998d-f84ea079474e">
      <Terms xmlns="http://schemas.microsoft.com/office/infopath/2007/PartnerControls">
        <TermInfo xmlns="http://schemas.microsoft.com/office/infopath/2007/PartnerControls">
          <TermName xmlns="http://schemas.microsoft.com/office/infopath/2007/PartnerControls">Non-Classified Epidemic Intelligence and Emergency Operations</TermName>
          <TermId xmlns="http://schemas.microsoft.com/office/infopath/2007/PartnerControls">37ea999c-e28f-4073-bd66-a51bd1b190b5</TermId>
        </TermInfo>
      </Terms>
    </ECDC_DMS_Epi_and_Emergency_Document_Type0>
    <ECDC_DMS_Data_Controller xmlns="376727eb-354b-45e4-998d-f84ea079474e">
      <UserInfo>
        <DisplayName/>
        <AccountId xsi:nil="true"/>
        <AccountType/>
      </UserInfo>
    </ECDC_DMS_Data_Controller>
    <ECDC_DMS_Classification xmlns="376727eb-354b-45e4-998d-f84ea079474e" xsi:nil="true"/>
    <ECDC_DMS_Effective_Date xmlns="376727eb-354b-45e4-998d-f84ea079474e">2016-10-31T09:44:00+00:00</ECDC_DMS_Effective_Date>
  </documentManagement>
</p:properties>
</file>

<file path=customXml/itemProps1.xml><?xml version="1.0" encoding="utf-8"?>
<ds:datastoreItem xmlns:ds="http://schemas.openxmlformats.org/officeDocument/2006/customXml" ds:itemID="{F4709519-16CC-4CD4-ACD8-4A8978341D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76727eb-354b-45e4-998d-f84ea079474e"/>
    <ds:schemaRef ds:uri="d23a570b-d7a9-49ca-a34c-8afb8206b4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8EED194-C37D-4977-AE20-81936875A2E9}">
  <ds:schemaRefs>
    <ds:schemaRef ds:uri="Microsoft.SharePoint.Taxonomy.ContentTypeSync"/>
  </ds:schemaRefs>
</ds:datastoreItem>
</file>

<file path=customXml/itemProps3.xml><?xml version="1.0" encoding="utf-8"?>
<ds:datastoreItem xmlns:ds="http://schemas.openxmlformats.org/officeDocument/2006/customXml" ds:itemID="{12C6006D-0315-439C-9BFB-C85185C42E39}">
  <ds:schemaRefs>
    <ds:schemaRef ds:uri="http://schemas.microsoft.com/sharepoint/v3/contenttype/forms"/>
  </ds:schemaRefs>
</ds:datastoreItem>
</file>

<file path=customXml/itemProps4.xml><?xml version="1.0" encoding="utf-8"?>
<ds:datastoreItem xmlns:ds="http://schemas.openxmlformats.org/officeDocument/2006/customXml" ds:itemID="{7393890C-3900-4FE7-8C50-E665C95DD889}">
  <ds:schemaRefs>
    <ds:schemaRef ds:uri="http://schemas.microsoft.com/sharepoint/events"/>
  </ds:schemaRefs>
</ds:datastoreItem>
</file>

<file path=customXml/itemProps5.xml><?xml version="1.0" encoding="utf-8"?>
<ds:datastoreItem xmlns:ds="http://schemas.openxmlformats.org/officeDocument/2006/customXml" ds:itemID="{A98013DF-7568-4DE1-A15A-B72D0DA1D637}">
  <ds:schemaRefs>
    <ds:schemaRef ds:uri="http://www.w3.org/XML/1998/namespace"/>
    <ds:schemaRef ds:uri="http://purl.org/dc/terms/"/>
    <ds:schemaRef ds:uri="http://schemas.microsoft.com/sharepoint/v3"/>
    <ds:schemaRef ds:uri="http://schemas.microsoft.com/office/2006/metadata/properties"/>
    <ds:schemaRef ds:uri="http://schemas.microsoft.com/office/2006/documentManagement/types"/>
    <ds:schemaRef ds:uri="http://purl.org/dc/elements/1.1/"/>
    <ds:schemaRef ds:uri="d23a570b-d7a9-49ca-a34c-8afb8206b4bf"/>
    <ds:schemaRef ds:uri="http://purl.org/dc/dcmitype/"/>
    <ds:schemaRef ds:uri="http://schemas.microsoft.com/office/infopath/2007/PartnerControls"/>
    <ds:schemaRef ds:uri="http://schemas.openxmlformats.org/package/2006/metadata/core-properties"/>
    <ds:schemaRef ds:uri="376727eb-354b-45e4-998d-f84ea079474e"/>
  </ds:schemaRefs>
</ds:datastoreItem>
</file>

<file path=docProps/app.xml><?xml version="1.0" encoding="utf-8"?>
<Properties xmlns="http://schemas.openxmlformats.org/officeDocument/2006/extended-properties" xmlns:vt="http://schemas.openxmlformats.org/officeDocument/2006/docPropsVTypes">
  <Template>ECDC_PowerPoint_Template_2009_rev_1_2</Template>
  <TotalTime>14864</TotalTime>
  <Words>47</Words>
  <Application>Microsoft Office PowerPoint</Application>
  <PresentationFormat>On-screen Show (4:3)</PresentationFormat>
  <Paragraphs>6</Paragraphs>
  <Slides>4</Slides>
  <Notes>1</Notes>
  <HiddenSlides>0</HiddenSlides>
  <MMClips>0</MMClips>
  <ScaleCrop>false</ScaleCrop>
  <HeadingPairs>
    <vt:vector size="6" baseType="variant">
      <vt:variant>
        <vt:lpstr>Fonts Used</vt:lpstr>
      </vt:variant>
      <vt:variant>
        <vt:i4>4</vt:i4>
      </vt:variant>
      <vt:variant>
        <vt:lpstr>Theme</vt:lpstr>
      </vt:variant>
      <vt:variant>
        <vt:i4>7</vt:i4>
      </vt:variant>
      <vt:variant>
        <vt:lpstr>Slide Titles</vt:lpstr>
      </vt:variant>
      <vt:variant>
        <vt:i4>4</vt:i4>
      </vt:variant>
    </vt:vector>
  </HeadingPairs>
  <TitlesOfParts>
    <vt:vector size="15" baseType="lpstr">
      <vt:lpstr>Arial</vt:lpstr>
      <vt:lpstr>Tahoma</vt:lpstr>
      <vt:lpstr>Times</vt:lpstr>
      <vt:lpstr>Wingdings</vt:lpstr>
      <vt:lpstr>ECDC_PowerPoint_Template_2009_rev_1_2</vt:lpstr>
      <vt:lpstr>5_ECDC_PowerPoint_Template_2009_rev_1_2</vt:lpstr>
      <vt:lpstr>6_ECDC_PowerPoint_Template_2009_rev_1_2</vt:lpstr>
      <vt:lpstr>7_ECDC_PowerPoint_Template_2009_rev_1_2</vt:lpstr>
      <vt:lpstr>8_ECDC_PowerPoint_Template_2009_rev_1_2</vt:lpstr>
      <vt:lpstr>8_ECDC_PowerPoint_Template_2009_rev_1_2</vt:lpstr>
      <vt:lpstr>5_ECDC_PowerPoint_Template_2009_rev_1_2</vt:lpstr>
      <vt:lpstr> You are encouraged to reuse our maps and graphs for your own purposes and free to translate, provided the content is not altered and the source is acknowledged.   Either copy the images from the following slides or download directly from: ecdc.europa.eu/en/publications/surveillance_reports/Communicable-Disease-Threats-Report/Pages/cdtr.aspx</vt:lpstr>
      <vt:lpstr>PowerPoint Presentation</vt:lpstr>
      <vt:lpstr>Distribution of travel-associated Legionnaires' disease cases with history of stay in  Dubai, United Arab Emirates, by week of onset 37-2016 and 31-2017, EU/EFTA Member States</vt:lpstr>
      <vt:lpstr>Autochthonous chikungunya cases, Italy, 8 September to 21 September 2017</vt:lpstr>
    </vt:vector>
  </TitlesOfParts>
  <Manager>Thomas Mollet</Manager>
  <Company>ECDC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RUNNING CDTR-maps-graphs-week.pptx</dc:title>
  <dc:creator>Kim Hutchings</dc:creator>
  <cp:keywords/>
  <cp:lastModifiedBy>Rumila Edward</cp:lastModifiedBy>
  <cp:revision>965</cp:revision>
  <cp:lastPrinted>2017-03-24T07:50:18Z</cp:lastPrinted>
  <dcterms:created xsi:type="dcterms:W3CDTF">2015-11-05T13:02:54Z</dcterms:created>
  <dcterms:modified xsi:type="dcterms:W3CDTF">2017-09-22T12:18:51Z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0x010100D736C7ACE9B64A2887FC840CE64E73CD00360B9ACB809F49C1884CB141DE574707007F106902CA0648509223A5AB6FB3715000B80CADFD35067648B85EBA8BF6B3929D</vt:lpwstr>
  </property>
  <property fmtid="{D5CDD505-2E9C-101B-9397-08002B2CF9AE}" pid="3" name="_dlc_DocIdItemGuid">
    <vt:lpwstr>5d091477-0474-4b81-8d0d-8f15ba811882</vt:lpwstr>
  </property>
  <property fmtid="{D5CDD505-2E9C-101B-9397-08002B2CF9AE}" pid="4" name="ECDC_Subject_does">
    <vt:lpwstr/>
  </property>
  <property fmtid="{D5CDD505-2E9C-101B-9397-08002B2CF9AE}" pid="5" name="DMS Product">
    <vt:lpwstr/>
  </property>
  <property fmtid="{D5CDD505-2E9C-101B-9397-08002B2CF9AE}" pid="6" name="TaxKeyword">
    <vt:lpwstr/>
  </property>
  <property fmtid="{D5CDD505-2E9C-101B-9397-08002B2CF9AE}" pid="7" name="ECDC_Target_audience">
    <vt:lpwstr/>
  </property>
  <property fmtid="{D5CDD505-2E9C-101B-9397-08002B2CF9AE}" pid="8" name="ECDC_DMS_Country">
    <vt:lpwstr/>
  </property>
  <property fmtid="{D5CDD505-2E9C-101B-9397-08002B2CF9AE}" pid="9" name="ECDC_DMS_Eurosurveillance_Document_Type">
    <vt:lpwstr/>
  </property>
  <property fmtid="{D5CDD505-2E9C-101B-9397-08002B2CF9AE}" pid="10" name="ECDC_DMS_MIS_Activity_code">
    <vt:lpwstr/>
  </property>
  <property fmtid="{D5CDD505-2E9C-101B-9397-08002B2CF9AE}" pid="11" name="ECDC_DMS_Organigramme">
    <vt:lpwstr>588;#Epidemic Intelligence and Emergency Operations|14e38dbb-bccc-4c34-ac2f-9f24d991c96d</vt:lpwstr>
  </property>
  <property fmtid="{D5CDD505-2E9C-101B-9397-08002B2CF9AE}" pid="12" name="ECDC_DMS_Project">
    <vt:lpwstr/>
  </property>
  <property fmtid="{D5CDD505-2E9C-101B-9397-08002B2CF9AE}" pid="13" name="ECDC_Subject_who">
    <vt:lpwstr/>
  </property>
  <property fmtid="{D5CDD505-2E9C-101B-9397-08002B2CF9AE}" pid="14" name="Meeting_x0020_Code">
    <vt:lpwstr/>
  </property>
  <property fmtid="{D5CDD505-2E9C-101B-9397-08002B2CF9AE}" pid="15" name="ECDC_Subject_what">
    <vt:lpwstr>124;#epidemic intelligence|ad1f1585-b938-4db1-992a-8af3e2bf831f</vt:lpwstr>
  </property>
  <property fmtid="{D5CDD505-2E9C-101B-9397-08002B2CF9AE}" pid="16" name="ECDC_DMS_Epidemic_Intelligence_Document_Type">
    <vt:lpwstr>955;#Non-Classified Epidemic Intelligence Document|bb56eead-3e33-469a-99c7-76d6f740793f</vt:lpwstr>
  </property>
  <property fmtid="{D5CDD505-2E9C-101B-9397-08002B2CF9AE}" pid="17" name="Meeting Code">
    <vt:lpwstr/>
  </property>
  <property fmtid="{D5CDD505-2E9C-101B-9397-08002B2CF9AE}" pid="18" name="ECDC_DMS_RestrictedAccess">
    <vt:lpwstr/>
  </property>
  <property fmtid="{D5CDD505-2E9C-101B-9397-08002B2CF9AE}" pid="19" name="_dlc_DocId">
    <vt:lpwstr>DMSSRS-78-5</vt:lpwstr>
  </property>
  <property fmtid="{D5CDD505-2E9C-101B-9397-08002B2CF9AE}" pid="20" name="_dlc_DocIdPersistId">
    <vt:bool>false</vt:bool>
  </property>
  <property fmtid="{D5CDD505-2E9C-101B-9397-08002B2CF9AE}" pid="21" name="_dlc_DocIdUrl">
    <vt:lpwstr>http://dms.ecdcnet.europa.eu/sites/srs/eir/eieo/_layouts/15/DocIdRedir.aspx?ID=DMSSRS-78-5, DMSSRS-78-5</vt:lpwstr>
  </property>
  <property fmtid="{D5CDD505-2E9C-101B-9397-08002B2CF9AE}" pid="22" name="ECDC_DMS_Organization">
    <vt:lpwstr>588;#Epidemic Intelligence and Emergency Operations|14e38dbb-bccc-4c34-ac2f-9f24d991c96d</vt:lpwstr>
  </property>
  <property fmtid="{D5CDD505-2E9C-101B-9397-08002B2CF9AE}" pid="23" name="ECDC_DMS_Epi_and_Emergency_Document_Type">
    <vt:lpwstr>1624;#Non-Classified Epidemic Intelligence and Emergency Operations|37ea999c-e28f-4073-bd66-a51bd1b190b5</vt:lpwstr>
  </property>
</Properties>
</file>