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6"/>
  </p:notesMasterIdLst>
  <p:handoutMasterIdLst>
    <p:handoutMasterId r:id="rId17"/>
  </p:handoutMasterIdLst>
  <p:sldIdLst>
    <p:sldId id="256" r:id="rId7"/>
    <p:sldId id="267" r:id="rId8"/>
    <p:sldId id="280" r:id="rId9"/>
    <p:sldId id="268" r:id="rId10"/>
    <p:sldId id="286" r:id="rId11"/>
    <p:sldId id="285" r:id="rId12"/>
    <p:sldId id="281" r:id="rId13"/>
    <p:sldId id="282" r:id="rId14"/>
    <p:sldId id="283" r:id="rId15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1" autoAdjust="0"/>
    <p:restoredTop sz="91026" autoAdjust="0"/>
  </p:normalViewPr>
  <p:slideViewPr>
    <p:cSldViewPr snapToGrid="0">
      <p:cViewPr varScale="1">
        <p:scale>
          <a:sx n="108" d="100"/>
          <a:sy n="108" d="100"/>
        </p:scale>
        <p:origin x="948" y="5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13/09/2019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smtClean="0">
                <a:solidFill>
                  <a:prstClr val="white"/>
                </a:solidFill>
                <a:ea typeface="+mn-ea"/>
              </a:rPr>
              <a:t>36,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2019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197878"/>
            <a:ext cx="9787581" cy="961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ea typeface="+mn-ea"/>
                <a:cs typeface="+mn-cs"/>
              </a:rPr>
              <a:t>Distribution of confirmed and probable cases of Ebola virus disease by week of reporting, Democratic Republic of the Congo and Uganda, as of 11 September 2019</a:t>
            </a:r>
            <a: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93" t="3709" r="6825" b="7613"/>
          <a:stretch/>
        </p:blipFill>
        <p:spPr>
          <a:xfrm>
            <a:off x="1329496" y="890350"/>
            <a:ext cx="8878374" cy="563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602" y="150957"/>
            <a:ext cx="10354188" cy="486278"/>
          </a:xfrm>
        </p:spPr>
        <p:txBody>
          <a:bodyPr>
            <a:normAutofit/>
          </a:bodyPr>
          <a:lstStyle/>
          <a:p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Ebola Virus Disease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case </a:t>
            </a:r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distribution in DRC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and Uganda as </a:t>
            </a:r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GB" altLang="en-US" sz="1800" dirty="0" smtClean="0">
                <a:solidFill>
                  <a:prstClr val="black"/>
                </a:solidFill>
              </a:rPr>
              <a:t>11</a:t>
            </a:r>
            <a:r>
              <a:rPr lang="en-GB" sz="1800" dirty="0" smtClean="0">
                <a:solidFill>
                  <a:prstClr val="black"/>
                </a:solidFill>
              </a:rPr>
              <a:t> </a:t>
            </a:r>
            <a:r>
              <a:rPr lang="en-GB" sz="1800" dirty="0">
                <a:solidFill>
                  <a:prstClr val="black"/>
                </a:solidFill>
              </a:rPr>
              <a:t>September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2019</a:t>
            </a:r>
            <a:endParaRPr lang="en-GB" sz="1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640" y="618500"/>
            <a:ext cx="9829068" cy="56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28690" y="0"/>
            <a:ext cx="8983059" cy="1047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Geographical distribution of confirmed and probable cases of Ebola virus disease, </a:t>
            </a:r>
          </a:p>
          <a:p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Democratic Republic of the Congo and Uganda as of </a:t>
            </a:r>
            <a:r>
              <a:rPr lang="en-GB" sz="1600" dirty="0" smtClean="0">
                <a:solidFill>
                  <a:prstClr val="black"/>
                </a:solidFill>
              </a:rPr>
              <a:t>11 </a:t>
            </a:r>
            <a:r>
              <a:rPr lang="en-GB" sz="1600" dirty="0">
                <a:solidFill>
                  <a:prstClr val="black"/>
                </a:solidFill>
              </a:rPr>
              <a:t>September </a:t>
            </a: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2019</a:t>
            </a:r>
            <a: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" t="2436" r="1985" b="2052"/>
          <a:stretch/>
        </p:blipFill>
        <p:spPr>
          <a:xfrm>
            <a:off x="1928691" y="653773"/>
            <a:ext cx="7892318" cy="595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Distribution of West Nile virus infections in humans by affected areas in the EU/EEA Member States and EU neighbouring countries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9" y="1474237"/>
            <a:ext cx="8482297" cy="470272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1258957"/>
            <a:ext cx="8672244" cy="5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13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53" y="0"/>
            <a:ext cx="9512634" cy="6717671"/>
          </a:xfrm>
        </p:spPr>
      </p:pic>
    </p:spTree>
    <p:extLst>
      <p:ext uri="{BB962C8B-B14F-4D97-AF65-F5344CB8AC3E}">
        <p14:creationId xmlns:p14="http://schemas.microsoft.com/office/powerpoint/2010/main" val="2944340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Distribution of measles cases reported by EU/EEA, January 2017-July 2019</a:t>
            </a:r>
            <a:endParaRPr lang="en-GB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038" y="1475664"/>
            <a:ext cx="11351736" cy="470042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316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" y="223935"/>
            <a:ext cx="9954084" cy="952273"/>
          </a:xfrm>
        </p:spPr>
        <p:txBody>
          <a:bodyPr>
            <a:normAutofit/>
          </a:bodyPr>
          <a:lstStyle/>
          <a:p>
            <a:r>
              <a:rPr lang="en-GB" sz="1800" dirty="0" smtClean="0"/>
              <a:t>Distribution of measles cases reported by EU/EEA countries to </a:t>
            </a:r>
            <a:r>
              <a:rPr lang="en-GB" sz="1800" dirty="0" err="1" smtClean="0"/>
              <a:t>TESSy</a:t>
            </a:r>
            <a:r>
              <a:rPr lang="en-GB" sz="1800" dirty="0" smtClean="0"/>
              <a:t> by month and annual </a:t>
            </a:r>
            <a:r>
              <a:rPr lang="en-GB" sz="1800" dirty="0"/>
              <a:t>cumulative cases, </a:t>
            </a:r>
            <a:r>
              <a:rPr lang="en-GB" sz="1800" dirty="0" smtClean="0"/>
              <a:t> January 2017- July </a:t>
            </a:r>
            <a:r>
              <a:rPr lang="en-GB" sz="1800" dirty="0"/>
              <a:t>2019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038" y="1475664"/>
            <a:ext cx="11351736" cy="470042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394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Distribution of measles cases in selected  EU countries </a:t>
            </a:r>
            <a:r>
              <a:rPr lang="en-GB" sz="1800" dirty="0"/>
              <a:t>with ongoing outbreaks, </a:t>
            </a:r>
            <a:r>
              <a:rPr lang="en-GB" sz="1800" dirty="0" err="1" smtClean="0"/>
              <a:t>TESSy</a:t>
            </a:r>
            <a:r>
              <a:rPr lang="en-GB" sz="1800" dirty="0" smtClean="0"/>
              <a:t> and epidemic intelligence data, January 2017-July (August) 2019</a:t>
            </a:r>
            <a:endParaRPr lang="en-GB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038" y="1475664"/>
            <a:ext cx="11351736" cy="470042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98035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98013DF-7568-4DE1-A15A-B72D0DA1D637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d23a570b-d7a9-49ca-a34c-8afb8206b4bf"/>
    <ds:schemaRef ds:uri="376727eb-354b-45e4-998d-f84ea079474e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21377</TotalTime>
  <Words>160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Tahoma</vt:lpstr>
      <vt:lpstr>Theme_ECDC</vt:lpstr>
      <vt:lpstr>Reusable maps and graphs from ECDC Communicable Disease Threats Report   Week 36, 2019 </vt:lpstr>
      <vt:lpstr>PowerPoint Presentation</vt:lpstr>
      <vt:lpstr>Ebola Virus Disease case distribution in DRC and Uganda as of 11 September 2019</vt:lpstr>
      <vt:lpstr>PowerPoint Presentation</vt:lpstr>
      <vt:lpstr>Distribution of West Nile virus infections in humans by affected areas in the EU/EEA Member States and EU neighbouring countries</vt:lpstr>
      <vt:lpstr>PowerPoint Presentation</vt:lpstr>
      <vt:lpstr>Distribution of measles cases reported by EU/EEA, January 2017-July 2019</vt:lpstr>
      <vt:lpstr>Distribution of measles cases reported by EU/EEA countries to TESSy by month and annual cumulative cases,  January 2017- July 2019</vt:lpstr>
      <vt:lpstr>Distribution of measles cases in selected  EU countries with ongoing outbreaks, TESSy and epidemic intelligence data, January 2017-July (August) 2019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Samantha Wilson</cp:lastModifiedBy>
  <cp:revision>1657</cp:revision>
  <cp:lastPrinted>2017-03-24T07:50:18Z</cp:lastPrinted>
  <dcterms:created xsi:type="dcterms:W3CDTF">2015-11-05T13:02:54Z</dcterms:created>
  <dcterms:modified xsi:type="dcterms:W3CDTF">2019-09-13T12:54:32Z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