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3" r:id="rId6"/>
    <p:sldMasterId id="2147483716" r:id="rId7"/>
    <p:sldMasterId id="2147483719" r:id="rId8"/>
    <p:sldMasterId id="2147483726" r:id="rId9"/>
    <p:sldMasterId id="2147483729" r:id="rId10"/>
  </p:sldMasterIdLst>
  <p:notesMasterIdLst>
    <p:notesMasterId r:id="rId22"/>
  </p:notesMasterIdLst>
  <p:handoutMasterIdLst>
    <p:handoutMasterId r:id="rId23"/>
  </p:handoutMasterIdLst>
  <p:sldIdLst>
    <p:sldId id="256" r:id="rId11"/>
    <p:sldId id="264" r:id="rId12"/>
    <p:sldId id="265" r:id="rId13"/>
    <p:sldId id="270" r:id="rId14"/>
    <p:sldId id="277" r:id="rId15"/>
    <p:sldId id="272" r:id="rId16"/>
    <p:sldId id="271" r:id="rId17"/>
    <p:sldId id="273" r:id="rId18"/>
    <p:sldId id="274" r:id="rId19"/>
    <p:sldId id="275" r:id="rId20"/>
    <p:sldId id="276" r:id="rId21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534988"/>
            <a:ext cx="4214812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1200" baseline="0" noProof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5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7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3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7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5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00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40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201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1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9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8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0734" y="6654868"/>
            <a:ext cx="1019605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week</a:t>
            </a:r>
            <a:r>
              <a:rPr lang="en-GB" sz="800" b="1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 36.</a:t>
            </a:r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 Stockholm: ECDC;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214990"/>
            <a:ext cx="916115" cy="7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2" r:id="rId2"/>
    <p:sldLayoutId id="2147483733" r:id="rId3"/>
    <p:sldLayoutId id="214748373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3" cstate="print"/>
          <a:srcRect t="45416"/>
          <a:stretch>
            <a:fillRect/>
          </a:stretch>
        </p:blipFill>
        <p:spPr bwMode="auto">
          <a:xfrm>
            <a:off x="0" y="3114676"/>
            <a:ext cx="12192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1020425" y="107950"/>
            <a:ext cx="951442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6"/>
            <a:ext cx="1097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87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6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9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5pPr>
      <a:lvl6pPr marL="342884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6pPr>
      <a:lvl7pPr marL="685766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7pPr>
      <a:lvl8pPr marL="1028649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8pPr>
      <a:lvl9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616714" indent="-21430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922689" indent="-171442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228664" indent="-171442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2974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85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505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1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5353014"/>
            <a:ext cx="11243310" cy="82856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400" dirty="0" smtClean="0"/>
              <a:t>You </a:t>
            </a:r>
            <a:r>
              <a:rPr lang="en-GB" sz="1400" dirty="0"/>
              <a:t>are encouraged to reuse our maps and graphs for your own purposes and free to translate, provided the content is not altered and the source is acknowledged.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90" y="3889560"/>
            <a:ext cx="11601450" cy="1086300"/>
          </a:xfrm>
        </p:spPr>
        <p:txBody>
          <a:bodyPr/>
          <a:lstStyle/>
          <a:p>
            <a:r>
              <a:rPr lang="en-GB" sz="2300" dirty="0" smtClean="0"/>
              <a:t>Reusable </a:t>
            </a:r>
            <a:r>
              <a:rPr lang="en-GB" sz="2300" dirty="0"/>
              <a:t>maps and graphs from ECDC Communicable Disease Threats </a:t>
            </a:r>
            <a:r>
              <a:rPr lang="en-GB" sz="2300" dirty="0" smtClean="0"/>
              <a:t>Report </a:t>
            </a:r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Week 36, </a:t>
            </a:r>
            <a:r>
              <a:rPr lang="en-GB" sz="1800" dirty="0"/>
              <a:t>2018</a:t>
            </a:r>
            <a:endParaRPr lang="en-GB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51" y="0"/>
            <a:ext cx="9680530" cy="683623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92" b="1720"/>
          <a:stretch/>
        </p:blipFill>
        <p:spPr>
          <a:xfrm>
            <a:off x="1255356" y="69014"/>
            <a:ext cx="9681287" cy="66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0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95" y="0"/>
            <a:ext cx="9503960" cy="671154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56" b="1742"/>
          <a:stretch/>
        </p:blipFill>
        <p:spPr>
          <a:xfrm>
            <a:off x="1343756" y="163902"/>
            <a:ext cx="9504488" cy="65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516" y="303579"/>
            <a:ext cx="1002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Geographical distribution of confirmed and probable cases of Ebola virus disease, North Kivu and </a:t>
            </a:r>
            <a:r>
              <a:rPr lang="en-GB" sz="2000" dirty="0" err="1" smtClean="0"/>
              <a:t>Ituri</a:t>
            </a:r>
            <a:r>
              <a:rPr lang="en-GB" sz="2000" dirty="0" smtClean="0"/>
              <a:t> Provinces, Democratic Republic of the Congo, as of 5 September 2018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62" y="1063233"/>
            <a:ext cx="7165934" cy="55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985" y="316408"/>
            <a:ext cx="9194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Distribution of confirmed </a:t>
            </a:r>
            <a:r>
              <a:rPr lang="en-GB" sz="2000" dirty="0"/>
              <a:t>and probable cases of Ebola virus disease, </a:t>
            </a:r>
            <a:r>
              <a:rPr lang="en-GB" sz="2000" dirty="0" smtClean="0"/>
              <a:t>North </a:t>
            </a:r>
            <a:r>
              <a:rPr lang="en-GB" sz="2000" dirty="0"/>
              <a:t>Kivu and </a:t>
            </a:r>
            <a:r>
              <a:rPr lang="en-GB" sz="2000" dirty="0" err="1"/>
              <a:t>Ituri</a:t>
            </a:r>
            <a:r>
              <a:rPr lang="en-GB" sz="2000" dirty="0"/>
              <a:t> Provinces, Democratic Republic of the Congo, as of </a:t>
            </a:r>
            <a:r>
              <a:rPr lang="en-GB" sz="2000" dirty="0" smtClean="0"/>
              <a:t>5 September 2018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089660"/>
            <a:ext cx="7795704" cy="55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7665" y="81710"/>
            <a:ext cx="9863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/>
              <a:t>Geographical distribution </a:t>
            </a:r>
            <a:r>
              <a:rPr lang="en-GB" sz="3000" dirty="0" smtClean="0"/>
              <a:t>of cholera cases, Algeria,</a:t>
            </a:r>
            <a:endParaRPr lang="en-GB" sz="3000" dirty="0"/>
          </a:p>
          <a:p>
            <a:pPr algn="ctr"/>
            <a:r>
              <a:rPr lang="en-GB" sz="3000" dirty="0" smtClean="0"/>
              <a:t>as of 3 September 2018 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16" y="1005040"/>
            <a:ext cx="7209190" cy="55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95" y="470654"/>
            <a:ext cx="6972300" cy="6200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74" y="196778"/>
            <a:ext cx="889246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Distribution of confirmed cholera cases, Algeria, as of 30 August 2018 </a:t>
            </a:r>
          </a:p>
        </p:txBody>
      </p:sp>
    </p:spTree>
    <p:extLst>
      <p:ext uri="{BB962C8B-B14F-4D97-AF65-F5344CB8AC3E}">
        <p14:creationId xmlns:p14="http://schemas.microsoft.com/office/powerpoint/2010/main" val="368648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298" y="301407"/>
            <a:ext cx="1103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Distribution of confirmed cases of MERS-</a:t>
            </a:r>
            <a:r>
              <a:rPr lang="en-GB" sz="2000" dirty="0" err="1"/>
              <a:t>CoV</a:t>
            </a:r>
            <a:r>
              <a:rPr lang="en-GB" sz="2000" dirty="0"/>
              <a:t> by place of infection and month of onset, March 2012 –  31 August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72" y="1198485"/>
            <a:ext cx="9245212" cy="54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8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6" y="754602"/>
            <a:ext cx="7647763" cy="590963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5107" y="168676"/>
            <a:ext cx="10604620" cy="51762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GB" sz="2000" b="0" dirty="0">
                <a:solidFill>
                  <a:schemeClr val="tx1"/>
                </a:solidFill>
                <a:ea typeface="+mn-ea"/>
                <a:cs typeface="+mn-cs"/>
              </a:rPr>
              <a:t>Geographical distribution of confirmed cases of MERS-</a:t>
            </a:r>
            <a:r>
              <a:rPr lang="en-GB" sz="2000" b="0" dirty="0" err="1">
                <a:solidFill>
                  <a:schemeClr val="tx1"/>
                </a:solidFill>
                <a:ea typeface="+mn-ea"/>
                <a:cs typeface="+mn-cs"/>
              </a:rPr>
              <a:t>CoV</a:t>
            </a:r>
            <a:r>
              <a:rPr lang="en-GB" sz="2000" b="0" dirty="0">
                <a:solidFill>
                  <a:schemeClr val="tx1"/>
                </a:solidFill>
                <a:ea typeface="+mn-ea"/>
                <a:cs typeface="+mn-cs"/>
              </a:rPr>
              <a:t> by probable region of infection in August 2018</a:t>
            </a:r>
          </a:p>
        </p:txBody>
      </p:sp>
    </p:spTree>
    <p:extLst>
      <p:ext uri="{BB962C8B-B14F-4D97-AF65-F5344CB8AC3E}">
        <p14:creationId xmlns:p14="http://schemas.microsoft.com/office/powerpoint/2010/main" val="276926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" b="1761"/>
          <a:stretch/>
        </p:blipFill>
        <p:spPr>
          <a:xfrm>
            <a:off x="1240325" y="51760"/>
            <a:ext cx="9711349" cy="66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8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25" y="74813"/>
            <a:ext cx="9582140" cy="676675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96" b="1751"/>
          <a:stretch/>
        </p:blipFill>
        <p:spPr>
          <a:xfrm>
            <a:off x="1304128" y="138023"/>
            <a:ext cx="9583743" cy="65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91243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9364B64-2D00-4FE1-84BD-38B1478B7EA5}" vid="{B48BE4D1-7B20-4FB4-931B-A5639BDA65BE}"/>
    </a:ext>
  </a:extLst>
</a:theme>
</file>

<file path=ppt/theme/theme2.xml><?xml version="1.0" encoding="utf-8"?>
<a:theme xmlns:a="http://schemas.openxmlformats.org/drawingml/2006/main" name="5_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DC_PowerPoint_Template_2009_rev_1_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FA17C8E-DEC0-4DC3-BB16-8D8F3FD3FF15}" vid="{C5CA6C95-BAB5-4F2A-9258-70FEDDDA54F5}"/>
    </a:ext>
  </a:extLst>
</a:theme>
</file>

<file path=ppt/theme/theme5.xml><?xml version="1.0" encoding="utf-8"?>
<a:theme xmlns:a="http://schemas.openxmlformats.org/drawingml/2006/main" name="1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FA17C8E-DEC0-4DC3-BB16-8D8F3FD3FF15}" vid="{C08EB56C-CAFC-481B-A7BE-4781DE76A711}"/>
    </a:ext>
  </a:extLst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17458</TotalTime>
  <Words>163</Words>
  <Application>Microsoft Office PowerPoint</Application>
  <PresentationFormat>Widescreen</PresentationFormat>
  <Paragraphs>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Tahoma</vt:lpstr>
      <vt:lpstr>Times</vt:lpstr>
      <vt:lpstr>Wingdings</vt:lpstr>
      <vt:lpstr>ECDC_PowerPoint_Template_2017</vt:lpstr>
      <vt:lpstr>5_ECDC_PowerPoint_Template_2009_rev_1_2</vt:lpstr>
      <vt:lpstr>ECDC_PowerPoint_Template_2009_rev_1_1</vt:lpstr>
      <vt:lpstr>ECDC_PowerPoint_Template_2017-2</vt:lpstr>
      <vt:lpstr>1_ECDC_PowerPoint_Template_2017</vt:lpstr>
      <vt:lpstr>You are encouraged to reuse our maps and graphs for your own purposes and free to translate, provided the content is not altered and the source is acknowledged.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CDTR-maps-graphs-week.pptx</dc:title>
  <dc:creator>Kim Hutchings</dc:creator>
  <cp:keywords/>
  <cp:lastModifiedBy>Vivian Tse</cp:lastModifiedBy>
  <cp:revision>1282</cp:revision>
  <cp:lastPrinted>2017-03-24T07:50:18Z</cp:lastPrinted>
  <dcterms:created xsi:type="dcterms:W3CDTF">2015-11-05T13:02:54Z</dcterms:created>
  <dcterms:modified xsi:type="dcterms:W3CDTF">2018-09-07T09:21:38Z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