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23" r:id="rId6"/>
    <p:sldMasterId id="2147483716" r:id="rId7"/>
    <p:sldMasterId id="2147483719" r:id="rId8"/>
    <p:sldMasterId id="2147483726" r:id="rId9"/>
    <p:sldMasterId id="2147483729" r:id="rId10"/>
  </p:sldMasterIdLst>
  <p:notesMasterIdLst>
    <p:notesMasterId r:id="rId15"/>
  </p:notesMasterIdLst>
  <p:handoutMasterIdLst>
    <p:handoutMasterId r:id="rId16"/>
  </p:handoutMasterIdLst>
  <p:sldIdLst>
    <p:sldId id="256" r:id="rId11"/>
    <p:sldId id="264" r:id="rId12"/>
    <p:sldId id="265" r:id="rId13"/>
    <p:sldId id="270" r:id="rId14"/>
  </p:sldIdLst>
  <p:sldSz cx="12192000" cy="6858000"/>
  <p:notesSz cx="7010400" cy="9296400"/>
  <p:defaultTextStyle>
    <a:defPPr>
      <a:defRPr lang="de-DE"/>
    </a:defPPr>
    <a:lvl1pPr algn="l" rtl="0" fontAlgn="base">
      <a:lnSpc>
        <a:spcPct val="90000"/>
      </a:lnSpc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n Duncan" initials="BD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9BF7F"/>
    <a:srgbClr val="FFE471"/>
    <a:srgbClr val="FF9999"/>
    <a:srgbClr val="FF99CC"/>
    <a:srgbClr val="FFCC00"/>
    <a:srgbClr val="70AD47"/>
    <a:srgbClr val="FF6600"/>
    <a:srgbClr val="FF0066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1" autoAdjust="0"/>
    <p:restoredTop sz="96395" autoAdjust="0"/>
  </p:normalViewPr>
  <p:slideViewPr>
    <p:cSldViewPr snapToGrid="0">
      <p:cViewPr varScale="1">
        <p:scale>
          <a:sx n="119" d="100"/>
          <a:sy n="119" d="100"/>
        </p:scale>
        <p:origin x="52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2892" y="9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3.xml"/><Relationship Id="rId13" Type="http://schemas.openxmlformats.org/officeDocument/2006/relationships/slide" Target="slides/slide3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2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1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Master" Target="slideMasters/slideMaster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4.xml"/><Relationship Id="rId1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0445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613" y="534988"/>
            <a:ext cx="4214812" cy="2371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57838" y="3231145"/>
            <a:ext cx="5608320" cy="5368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970377" y="8829797"/>
            <a:ext cx="3038386" cy="4651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18800-03A3-4371-B392-80B672D01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652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8613" y="534988"/>
            <a:ext cx="4214812" cy="2371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400" kern="1200" baseline="0" noProof="0" dirty="0" smtClean="0">
              <a:solidFill>
                <a:schemeClr val="tx1"/>
              </a:solidFill>
              <a:latin typeface="Times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2051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7147"/>
            <a:ext cx="12192000" cy="6857999"/>
          </a:xfrm>
          <a:prstGeom prst="rect">
            <a:avLst/>
          </a:prstGeom>
          <a:noFill/>
        </p:spPr>
      </p:pic>
      <p:sp>
        <p:nvSpPr>
          <p:cNvPr id="181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1803" y="3598863"/>
            <a:ext cx="11275484" cy="514350"/>
          </a:xfrm>
        </p:spPr>
        <p:txBody>
          <a:bodyPr/>
          <a:lstStyle>
            <a:lvl1pPr>
              <a:defRPr sz="2400" b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1803" y="4318000"/>
            <a:ext cx="11275484" cy="1421618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000" b="1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8" name="Picture 12"/>
          <p:cNvPicPr>
            <a:picLocks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10318749" y="504825"/>
            <a:ext cx="1263651" cy="113665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9108000" y="6480002"/>
            <a:ext cx="255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580567E-5E8F-47A5-90DF-8BFEB1A7152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6533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0000"/>
              </a:lnSpc>
              <a:spcBef>
                <a:spcPts val="225"/>
              </a:spcBef>
              <a:spcAft>
                <a:spcPts val="450"/>
              </a:spcAft>
              <a:defRPr sz="1800"/>
            </a:lvl1pPr>
            <a:lvl2pPr marL="202396" indent="-202396">
              <a:lnSpc>
                <a:spcPct val="90000"/>
              </a:lnSpc>
              <a:spcBef>
                <a:spcPts val="225"/>
              </a:spcBef>
              <a:spcAft>
                <a:spcPts val="450"/>
              </a:spcAft>
              <a:buFont typeface="Arial" pitchFamily="34" charset="0"/>
              <a:buChar char="•"/>
              <a:tabLst>
                <a:tab pos="202396" algn="l"/>
              </a:tabLst>
              <a:defRPr sz="1800">
                <a:latin typeface="Tahoma" pitchFamily="34" charset="0"/>
                <a:cs typeface="Tahoma" pitchFamily="34" charset="0"/>
              </a:defRPr>
            </a:lvl2pPr>
            <a:lvl3pPr marL="405984" indent="-203587">
              <a:lnSpc>
                <a:spcPct val="90000"/>
              </a:lnSpc>
              <a:spcBef>
                <a:spcPts val="225"/>
              </a:spcBef>
              <a:spcAft>
                <a:spcPts val="450"/>
              </a:spcAft>
              <a:buFont typeface="Tahoma" pitchFamily="34" charset="0"/>
              <a:buChar char="–"/>
              <a:tabLst>
                <a:tab pos="405984" algn="l"/>
              </a:tabLst>
              <a:defRPr sz="1800">
                <a:latin typeface="Tahoma" pitchFamily="34" charset="0"/>
                <a:cs typeface="Tahoma" pitchFamily="34" charset="0"/>
              </a:defRPr>
            </a:lvl3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fld id="{0580567E-5E8F-47A5-90DF-8BFEB1A7152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008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9102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defRPr sz="2400"/>
            </a:lvl1pPr>
            <a:lvl2pPr marL="180975" indent="-180975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180975" algn="l"/>
              </a:tabLst>
              <a:defRPr sz="2000">
                <a:latin typeface="Tahoma" pitchFamily="34" charset="0"/>
                <a:cs typeface="Tahoma" pitchFamily="34" charset="0"/>
              </a:defRPr>
            </a:lvl2pPr>
            <a:lvl3pPr marL="355600" indent="-174625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Font typeface="Tahoma" pitchFamily="34" charset="0"/>
              <a:buChar char="–"/>
              <a:tabLst>
                <a:tab pos="355600" algn="l"/>
              </a:tabLst>
              <a:defRPr sz="2000">
                <a:latin typeface="Tahoma" pitchFamily="34" charset="0"/>
                <a:cs typeface="Tahoma" pitchFamily="34" charset="0"/>
              </a:defRPr>
            </a:lvl3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02013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108000" y="6480017"/>
            <a:ext cx="2556000" cy="365125"/>
          </a:xfrm>
          <a:prstGeom prst="rect">
            <a:avLst/>
          </a:prstGeom>
        </p:spPr>
        <p:txBody>
          <a:bodyPr/>
          <a:lstStyle/>
          <a:p>
            <a:fld id="{0580567E-5E8F-47A5-90DF-8BFEB1A71525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410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108000" y="6480017"/>
            <a:ext cx="2556000" cy="365125"/>
          </a:xfrm>
          <a:prstGeom prst="rect">
            <a:avLst/>
          </a:prstGeom>
        </p:spPr>
        <p:txBody>
          <a:bodyPr/>
          <a:lstStyle/>
          <a:p>
            <a:fld id="{0580567E-5E8F-47A5-90DF-8BFEB1A71525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193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7147"/>
            <a:ext cx="12192000" cy="6857999"/>
          </a:xfrm>
          <a:prstGeom prst="rect">
            <a:avLst/>
          </a:prstGeom>
          <a:noFill/>
        </p:spPr>
      </p:pic>
      <p:sp>
        <p:nvSpPr>
          <p:cNvPr id="181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1803" y="3598863"/>
            <a:ext cx="11275484" cy="514350"/>
          </a:xfrm>
        </p:spPr>
        <p:txBody>
          <a:bodyPr/>
          <a:lstStyle>
            <a:lvl1pPr>
              <a:defRPr sz="2400" b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1803" y="4318000"/>
            <a:ext cx="11275484" cy="1421618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000" b="1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8" name="Picture 12"/>
          <p:cNvPicPr>
            <a:picLocks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10318749" y="504825"/>
            <a:ext cx="1263651" cy="113665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9108000" y="6480002"/>
            <a:ext cx="255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580567E-5E8F-47A5-90DF-8BFEB1A71525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352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0000"/>
              </a:lnSpc>
              <a:spcBef>
                <a:spcPts val="225"/>
              </a:spcBef>
              <a:spcAft>
                <a:spcPts val="450"/>
              </a:spcAft>
              <a:defRPr sz="1800"/>
            </a:lvl1pPr>
            <a:lvl2pPr marL="202396" indent="-202396">
              <a:lnSpc>
                <a:spcPct val="90000"/>
              </a:lnSpc>
              <a:spcBef>
                <a:spcPts val="225"/>
              </a:spcBef>
              <a:spcAft>
                <a:spcPts val="450"/>
              </a:spcAft>
              <a:buFont typeface="Arial" pitchFamily="34" charset="0"/>
              <a:buChar char="•"/>
              <a:tabLst>
                <a:tab pos="202396" algn="l"/>
              </a:tabLst>
              <a:defRPr sz="1800">
                <a:latin typeface="Tahoma" pitchFamily="34" charset="0"/>
                <a:cs typeface="Tahoma" pitchFamily="34" charset="0"/>
              </a:defRPr>
            </a:lvl2pPr>
            <a:lvl3pPr marL="405984" indent="-203587">
              <a:lnSpc>
                <a:spcPct val="90000"/>
              </a:lnSpc>
              <a:spcBef>
                <a:spcPts val="225"/>
              </a:spcBef>
              <a:spcAft>
                <a:spcPts val="450"/>
              </a:spcAft>
              <a:buFont typeface="Tahoma" pitchFamily="34" charset="0"/>
              <a:buChar char="–"/>
              <a:tabLst>
                <a:tab pos="405984" algn="l"/>
              </a:tabLst>
              <a:defRPr sz="1800">
                <a:latin typeface="Tahoma" pitchFamily="34" charset="0"/>
                <a:cs typeface="Tahoma" pitchFamily="34" charset="0"/>
              </a:defRPr>
            </a:lvl3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fld id="{0580567E-5E8F-47A5-90DF-8BFEB1A71525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123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1801" y="142892"/>
            <a:ext cx="10318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7" y="1079500"/>
            <a:ext cx="11368617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0"/>
            <a:endParaRPr lang="en-GB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108000" y="6480017"/>
            <a:ext cx="2556000" cy="365125"/>
          </a:xfrm>
          <a:prstGeom prst="rect">
            <a:avLst/>
          </a:prstGeom>
        </p:spPr>
        <p:txBody>
          <a:bodyPr vert="horz" lIns="91440" tIns="36000" rIns="91440" bIns="36000" rtlCol="0" anchor="ctr" anchorCtr="0"/>
          <a:lstStyle>
            <a:lvl1pPr algn="r">
              <a:lnSpc>
                <a:spcPct val="100000"/>
              </a:lnSpc>
              <a:defRPr sz="900" b="0">
                <a:solidFill>
                  <a:schemeClr val="bg1"/>
                </a:solidFill>
              </a:defRPr>
            </a:lvl1pPr>
          </a:lstStyle>
          <a:p>
            <a:fld id="{0580567E-5E8F-47A5-90DF-8BFEB1A7152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8"/>
          <p:cNvPicPr>
            <a:picLocks noChangeArrowheads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10917773" y="139754"/>
            <a:ext cx="882651" cy="793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085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333333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333333"/>
          </a:solidFill>
          <a:latin typeface="Tahoma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333333"/>
          </a:solidFill>
          <a:latin typeface="Tahoma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333333"/>
          </a:solidFill>
          <a:latin typeface="Tahoma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333333"/>
          </a:solidFill>
          <a:latin typeface="Tahoma" pitchFamily="34" charset="0"/>
        </a:defRPr>
      </a:lvl5pPr>
      <a:lvl6pPr marL="34288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333333"/>
          </a:solidFill>
          <a:latin typeface="Tahoma" pitchFamily="34" charset="0"/>
        </a:defRPr>
      </a:lvl6pPr>
      <a:lvl7pPr marL="685766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333333"/>
          </a:solidFill>
          <a:latin typeface="Tahoma" pitchFamily="34" charset="0"/>
        </a:defRPr>
      </a:lvl7pPr>
      <a:lvl8pPr marL="102864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333333"/>
          </a:solidFill>
          <a:latin typeface="Tahoma" pitchFamily="34" charset="0"/>
        </a:defRPr>
      </a:lvl8pPr>
      <a:lvl9pPr marL="1371532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333333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225"/>
        </a:spcBef>
        <a:spcAft>
          <a:spcPts val="450"/>
        </a:spcAft>
        <a:buFont typeface="Wingdings" pitchFamily="2" charset="2"/>
        <a:tabLst/>
        <a:defRPr sz="18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202396" indent="-202396" algn="l" rtl="0" eaLnBrk="1" fontAlgn="base" hangingPunct="1">
        <a:lnSpc>
          <a:spcPct val="90000"/>
        </a:lnSpc>
        <a:spcBef>
          <a:spcPct val="0"/>
        </a:spcBef>
        <a:spcAft>
          <a:spcPts val="225"/>
        </a:spcAft>
        <a:buFont typeface="Arial" pitchFamily="34" charset="0"/>
        <a:buChar char="•"/>
        <a:defRPr sz="1800">
          <a:solidFill>
            <a:schemeClr val="tx1"/>
          </a:solidFill>
          <a:latin typeface="+mn-lt"/>
        </a:defRPr>
      </a:lvl2pPr>
      <a:lvl3pPr marL="405984" indent="-203587" algn="l" rtl="0" eaLnBrk="1" fontAlgn="base" hangingPunct="1">
        <a:lnSpc>
          <a:spcPct val="90000"/>
        </a:lnSpc>
        <a:spcBef>
          <a:spcPct val="20000"/>
        </a:spcBef>
        <a:spcAft>
          <a:spcPts val="225"/>
        </a:spcAft>
        <a:buFont typeface="Tahoma" pitchFamily="34" charset="0"/>
        <a:buChar char="–"/>
        <a:defRPr sz="1800">
          <a:solidFill>
            <a:schemeClr val="tx1"/>
          </a:solidFill>
          <a:latin typeface="+mn-lt"/>
        </a:defRPr>
      </a:lvl3pPr>
      <a:lvl4pPr marL="1200090" indent="-171442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</a:defRPr>
      </a:lvl4pPr>
      <a:lvl5pPr marL="1542974" indent="-171442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1885856" indent="-171442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228739" indent="-171442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2571622" indent="-171442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2914505" indent="-171442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30734" y="6654868"/>
            <a:ext cx="10196052" cy="203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kern="1200" dirty="0" smtClean="0">
                <a:solidFill>
                  <a:schemeClr val="tx1"/>
                </a:solidFill>
                <a:effectLst/>
                <a:latin typeface="Tahoma" pitchFamily="34" charset="0"/>
                <a:ea typeface="+mn-ea"/>
                <a:cs typeface="+mn-cs"/>
              </a:rPr>
              <a:t>Source: European Centre for Disease Prevention and Control. Communicable Disease Threats Report, week</a:t>
            </a:r>
            <a:r>
              <a:rPr lang="en-GB" sz="800" b="1" kern="1200" baseline="0" dirty="0" smtClean="0">
                <a:solidFill>
                  <a:schemeClr val="tx1"/>
                </a:solidFill>
                <a:effectLst/>
                <a:latin typeface="Tahoma" pitchFamily="34" charset="0"/>
                <a:ea typeface="+mn-ea"/>
                <a:cs typeface="+mn-cs"/>
              </a:rPr>
              <a:t> 35</a:t>
            </a:r>
            <a:r>
              <a:rPr lang="en-GB" sz="800" b="1" kern="1200" dirty="0" smtClean="0">
                <a:solidFill>
                  <a:schemeClr val="tx1"/>
                </a:solidFill>
                <a:effectLst/>
                <a:latin typeface="Tahoma" pitchFamily="34" charset="0"/>
                <a:ea typeface="+mn-ea"/>
                <a:cs typeface="+mn-cs"/>
              </a:rPr>
              <a:t>. Stockholm: ECDC; 2018</a:t>
            </a:r>
            <a:endParaRPr lang="en-GB" sz="800" kern="1200" dirty="0"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endParaRPr>
          </a:p>
        </p:txBody>
      </p:sp>
      <p:pic>
        <p:nvPicPr>
          <p:cNvPr id="3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950" y="214990"/>
            <a:ext cx="916115" cy="78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15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300"/>
        </a:spcBef>
        <a:spcAft>
          <a:spcPts val="600"/>
        </a:spcAft>
        <a:buFont typeface="Wingdings" pitchFamily="2" charset="2"/>
        <a:tabLst/>
        <a:defRPr sz="24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269875" indent="-269875"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541338" indent="-271463" algn="l" rtl="0" eaLnBrk="1" fontAlgn="base" hangingPunct="1">
        <a:lnSpc>
          <a:spcPct val="90000"/>
        </a:lnSpc>
        <a:spcBef>
          <a:spcPct val="20000"/>
        </a:spcBef>
        <a:spcAft>
          <a:spcPts val="300"/>
        </a:spcAft>
        <a:buFont typeface="Tahoma" pitchFamily="34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233" name="Picture 9" descr="Presentation_Template_Innerpage_new"/>
          <p:cNvPicPr>
            <a:picLocks noChangeAspect="1" noChangeArrowheads="1"/>
          </p:cNvPicPr>
          <p:nvPr/>
        </p:nvPicPr>
        <p:blipFill>
          <a:blip r:embed="rId3" cstate="print"/>
          <a:srcRect t="45416"/>
          <a:stretch>
            <a:fillRect/>
          </a:stretch>
        </p:blipFill>
        <p:spPr bwMode="auto">
          <a:xfrm>
            <a:off x="0" y="3114676"/>
            <a:ext cx="12192000" cy="3743325"/>
          </a:xfrm>
          <a:prstGeom prst="rect">
            <a:avLst/>
          </a:prstGeom>
          <a:noFill/>
        </p:spPr>
      </p:pic>
      <p:pic>
        <p:nvPicPr>
          <p:cNvPr id="180234" name="Picture 10"/>
          <p:cNvPicPr>
            <a:picLocks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11020425" y="107950"/>
            <a:ext cx="951442" cy="793750"/>
          </a:xfrm>
          <a:prstGeom prst="rect">
            <a:avLst/>
          </a:prstGeom>
          <a:noFill/>
        </p:spPr>
      </p:pic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142876"/>
            <a:ext cx="10972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1" y="1079500"/>
            <a:ext cx="11368617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787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300"/>
        </a:spcBef>
        <a:spcAft>
          <a:spcPts val="600"/>
        </a:spcAft>
        <a:buFont typeface="Wingdings" pitchFamily="2" charset="2"/>
        <a:tabLst/>
        <a:defRPr sz="24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14375" indent="-265113" algn="l" rtl="0" eaLnBrk="1" fontAlgn="base" hangingPunct="1">
        <a:lnSpc>
          <a:spcPct val="90000"/>
        </a:lnSpc>
        <a:spcBef>
          <a:spcPct val="0"/>
        </a:spcBef>
        <a:spcAft>
          <a:spcPct val="25000"/>
        </a:spcAft>
        <a:buChar char="–"/>
        <a:defRPr sz="2400">
          <a:solidFill>
            <a:schemeClr val="tx1"/>
          </a:solidFill>
          <a:latin typeface="+mn-lt"/>
        </a:defRPr>
      </a:lvl2pPr>
      <a:lvl3pPr marL="1150938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32000" y="4320016"/>
            <a:ext cx="10972800" cy="194181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pic>
        <p:nvPicPr>
          <p:cNvPr id="7" name="Picture 8"/>
          <p:cNvPicPr>
            <a:picLocks noChangeArrowheads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10917773" y="139754"/>
            <a:ext cx="882651" cy="793750"/>
          </a:xfrm>
          <a:prstGeom prst="rect">
            <a:avLst/>
          </a:prstGeom>
          <a:noFill/>
        </p:spPr>
      </p:pic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108000" y="6480017"/>
            <a:ext cx="2556000" cy="365125"/>
          </a:xfrm>
          <a:prstGeom prst="rect">
            <a:avLst/>
          </a:prstGeom>
        </p:spPr>
        <p:txBody>
          <a:bodyPr tIns="36000" bIns="36000" anchor="ctr" anchorCtr="0"/>
          <a:lstStyle>
            <a:lvl1pPr algn="r">
              <a:lnSpc>
                <a:spcPct val="100000"/>
              </a:lnSpc>
              <a:defRPr sz="900">
                <a:solidFill>
                  <a:schemeClr val="bg1"/>
                </a:solidFill>
              </a:defRPr>
            </a:lvl1pPr>
          </a:lstStyle>
          <a:p>
            <a:fld id="{0580567E-5E8F-47A5-90DF-8BFEB1A71525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21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Tahoma" pitchFamily="34" charset="0"/>
          <a:ea typeface="+mj-ea"/>
          <a:cs typeface="Tahoma" pitchFamily="34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ahoma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ahoma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ahoma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ahoma" pitchFamily="34" charset="0"/>
        </a:defRPr>
      </a:lvl5pPr>
      <a:lvl6pPr marL="342884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ahoma" pitchFamily="34" charset="0"/>
        </a:defRPr>
      </a:lvl6pPr>
      <a:lvl7pPr marL="685766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ahoma" pitchFamily="34" charset="0"/>
        </a:defRPr>
      </a:lvl7pPr>
      <a:lvl8pPr marL="1028649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ahoma" pitchFamily="34" charset="0"/>
        </a:defRPr>
      </a:lvl8pPr>
      <a:lvl9pPr marL="1371532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ahoma" pitchFamily="34" charset="0"/>
        </a:defRPr>
      </a:lvl9pPr>
    </p:titleStyle>
    <p:body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+mn-lt"/>
          <a:ea typeface="+mn-ea"/>
          <a:cs typeface="+mn-cs"/>
        </a:defRPr>
      </a:lvl1pPr>
      <a:lvl2pPr marL="616714" indent="-214303" algn="l" rtl="0" fontAlgn="base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Arial" charset="0"/>
        </a:defRPr>
      </a:lvl2pPr>
      <a:lvl3pPr marL="922689" indent="-171442" algn="l" rtl="0" fontAlgn="base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Arial" charset="0"/>
        </a:defRPr>
      </a:lvl3pPr>
      <a:lvl4pPr marL="1228664" indent="-171442" algn="l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Arial" charset="0"/>
        </a:defRPr>
      </a:lvl4pPr>
      <a:lvl5pPr marL="1542974" indent="-171442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</a:defRPr>
      </a:lvl5pPr>
      <a:lvl6pPr marL="1885856" indent="-171442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</a:defRPr>
      </a:lvl6pPr>
      <a:lvl7pPr marL="2228739" indent="-171442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</a:defRPr>
      </a:lvl7pPr>
      <a:lvl8pPr marL="2571622" indent="-171442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</a:defRPr>
      </a:lvl8pPr>
      <a:lvl9pPr marL="2914505" indent="-171442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1801" y="142892"/>
            <a:ext cx="10318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7" y="1079500"/>
            <a:ext cx="11368617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0"/>
            <a:endParaRPr lang="en-GB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108000" y="6480017"/>
            <a:ext cx="2556000" cy="365125"/>
          </a:xfrm>
          <a:prstGeom prst="rect">
            <a:avLst/>
          </a:prstGeom>
        </p:spPr>
        <p:txBody>
          <a:bodyPr vert="horz" lIns="91440" tIns="36000" rIns="91440" bIns="36000" rtlCol="0" anchor="ctr" anchorCtr="0"/>
          <a:lstStyle>
            <a:lvl1pPr algn="r">
              <a:lnSpc>
                <a:spcPct val="100000"/>
              </a:lnSpc>
              <a:defRPr sz="900" b="0">
                <a:solidFill>
                  <a:schemeClr val="bg1"/>
                </a:solidFill>
              </a:defRPr>
            </a:lvl1pPr>
          </a:lstStyle>
          <a:p>
            <a:fld id="{0580567E-5E8F-47A5-90DF-8BFEB1A71525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7" name="Picture 8"/>
          <p:cNvPicPr>
            <a:picLocks noChangeArrowheads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10917773" y="139754"/>
            <a:ext cx="882651" cy="793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3913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333333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333333"/>
          </a:solidFill>
          <a:latin typeface="Tahoma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333333"/>
          </a:solidFill>
          <a:latin typeface="Tahoma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333333"/>
          </a:solidFill>
          <a:latin typeface="Tahoma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333333"/>
          </a:solidFill>
          <a:latin typeface="Tahoma" pitchFamily="34" charset="0"/>
        </a:defRPr>
      </a:lvl5pPr>
      <a:lvl6pPr marL="34288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333333"/>
          </a:solidFill>
          <a:latin typeface="Tahoma" pitchFamily="34" charset="0"/>
        </a:defRPr>
      </a:lvl6pPr>
      <a:lvl7pPr marL="685766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333333"/>
          </a:solidFill>
          <a:latin typeface="Tahoma" pitchFamily="34" charset="0"/>
        </a:defRPr>
      </a:lvl7pPr>
      <a:lvl8pPr marL="102864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333333"/>
          </a:solidFill>
          <a:latin typeface="Tahoma" pitchFamily="34" charset="0"/>
        </a:defRPr>
      </a:lvl8pPr>
      <a:lvl9pPr marL="1371532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333333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225"/>
        </a:spcBef>
        <a:spcAft>
          <a:spcPts val="450"/>
        </a:spcAft>
        <a:buFont typeface="Wingdings" pitchFamily="2" charset="2"/>
        <a:tabLst/>
        <a:defRPr sz="18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202396" indent="-202396" algn="l" rtl="0" eaLnBrk="1" fontAlgn="base" hangingPunct="1">
        <a:lnSpc>
          <a:spcPct val="90000"/>
        </a:lnSpc>
        <a:spcBef>
          <a:spcPct val="0"/>
        </a:spcBef>
        <a:spcAft>
          <a:spcPts val="225"/>
        </a:spcAft>
        <a:buFont typeface="Arial" pitchFamily="34" charset="0"/>
        <a:buChar char="•"/>
        <a:defRPr sz="1800">
          <a:solidFill>
            <a:schemeClr val="tx1"/>
          </a:solidFill>
          <a:latin typeface="+mn-lt"/>
        </a:defRPr>
      </a:lvl2pPr>
      <a:lvl3pPr marL="405984" indent="-203587" algn="l" rtl="0" eaLnBrk="1" fontAlgn="base" hangingPunct="1">
        <a:lnSpc>
          <a:spcPct val="90000"/>
        </a:lnSpc>
        <a:spcBef>
          <a:spcPct val="20000"/>
        </a:spcBef>
        <a:spcAft>
          <a:spcPts val="225"/>
        </a:spcAft>
        <a:buFont typeface="Tahoma" pitchFamily="34" charset="0"/>
        <a:buChar char="–"/>
        <a:defRPr sz="1800">
          <a:solidFill>
            <a:schemeClr val="tx1"/>
          </a:solidFill>
          <a:latin typeface="+mn-lt"/>
        </a:defRPr>
      </a:lvl3pPr>
      <a:lvl4pPr marL="1200090" indent="-171442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</a:defRPr>
      </a:lvl4pPr>
      <a:lvl5pPr marL="1542974" indent="-171442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1885856" indent="-171442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228739" indent="-171442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2571622" indent="-171442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2914505" indent="-171442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3390" y="5353014"/>
            <a:ext cx="11243310" cy="828569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sz="1400" dirty="0" smtClean="0"/>
              <a:t>You </a:t>
            </a:r>
            <a:r>
              <a:rPr lang="en-GB" sz="1400" dirty="0"/>
              <a:t>are encouraged to reuse our maps and graphs for your own purposes and free to translate, provided the content is not altered and the source is acknowledged. </a:t>
            </a:r>
            <a:endParaRPr lang="en-GB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390" y="3889560"/>
            <a:ext cx="11601450" cy="1086300"/>
          </a:xfrm>
        </p:spPr>
        <p:txBody>
          <a:bodyPr/>
          <a:lstStyle/>
          <a:p>
            <a:r>
              <a:rPr lang="en-GB" sz="2300" dirty="0" smtClean="0"/>
              <a:t>Reusable </a:t>
            </a:r>
            <a:r>
              <a:rPr lang="en-GB" sz="2300" dirty="0"/>
              <a:t>maps and graphs from ECDC Communicable Disease Threats </a:t>
            </a:r>
            <a:r>
              <a:rPr lang="en-GB" sz="2300" dirty="0" smtClean="0"/>
              <a:t>Report </a:t>
            </a:r>
          </a:p>
          <a:p>
            <a:endParaRPr lang="en-GB" sz="1800" dirty="0"/>
          </a:p>
          <a:p>
            <a:endParaRPr lang="en-GB" sz="1800" dirty="0" smtClean="0"/>
          </a:p>
          <a:p>
            <a:r>
              <a:rPr lang="en-GB" sz="1800" dirty="0" smtClean="0"/>
              <a:t>Week 35, </a:t>
            </a:r>
            <a:r>
              <a:rPr lang="en-GB" sz="1800" dirty="0"/>
              <a:t>2018</a:t>
            </a:r>
            <a:endParaRPr lang="en-GB" sz="1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0516" y="303579"/>
            <a:ext cx="100228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 smtClean="0"/>
              <a:t>Geographical distribution of confirmed and probable cases of Ebola virus disease, North Kivu and </a:t>
            </a:r>
            <a:r>
              <a:rPr lang="en-GB" sz="2000" dirty="0" err="1" smtClean="0"/>
              <a:t>Ituri</a:t>
            </a:r>
            <a:r>
              <a:rPr lang="en-GB" sz="2000" dirty="0" smtClean="0"/>
              <a:t> Provinces, Democratic Republic of the Congo, as of 29 August 2018 </a:t>
            </a:r>
            <a:endParaRPr lang="en-GB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764" y="949910"/>
            <a:ext cx="7410243" cy="572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11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8985" y="316408"/>
            <a:ext cx="91940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 smtClean="0"/>
              <a:t>Distribution of confirmed </a:t>
            </a:r>
            <a:r>
              <a:rPr lang="en-GB" sz="2000" dirty="0"/>
              <a:t>and probable cases of Ebola virus disease, </a:t>
            </a:r>
            <a:r>
              <a:rPr lang="en-GB" sz="2000" dirty="0" smtClean="0"/>
              <a:t>North </a:t>
            </a:r>
            <a:r>
              <a:rPr lang="en-GB" sz="2000" dirty="0"/>
              <a:t>Kivu and </a:t>
            </a:r>
            <a:r>
              <a:rPr lang="en-GB" sz="2000" dirty="0" err="1"/>
              <a:t>Ituri</a:t>
            </a:r>
            <a:r>
              <a:rPr lang="en-GB" sz="2000" dirty="0"/>
              <a:t> Provinces, Democratic Republic of the Congo, as of </a:t>
            </a:r>
            <a:r>
              <a:rPr lang="en-GB" sz="2000" dirty="0" smtClean="0"/>
              <a:t>29 </a:t>
            </a:r>
            <a:r>
              <a:rPr lang="en-GB" sz="2000" dirty="0"/>
              <a:t>August 2018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025" y="911693"/>
            <a:ext cx="8115300" cy="577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82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060439"/>
            <a:ext cx="7191957" cy="555742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67665" y="81710"/>
            <a:ext cx="98630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Geographical distribution </a:t>
            </a:r>
            <a:r>
              <a:rPr lang="en-GB" sz="3000" dirty="0" smtClean="0"/>
              <a:t>of cholera cases, Algeria,</a:t>
            </a:r>
            <a:endParaRPr lang="en-GB" sz="3000" dirty="0"/>
          </a:p>
          <a:p>
            <a:pPr algn="ctr"/>
            <a:r>
              <a:rPr lang="en-GB" sz="3000" dirty="0" smtClean="0"/>
              <a:t>as of 26 August 2018 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85402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DC_PowerPoint_Template_2017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9AE23"/>
      </a:accent1>
      <a:accent2>
        <a:srgbClr val="7CBDC1"/>
      </a:accent2>
      <a:accent3>
        <a:srgbClr val="9D8C57"/>
      </a:accent3>
      <a:accent4>
        <a:srgbClr val="BDCD00"/>
      </a:accent4>
      <a:accent5>
        <a:srgbClr val="0081B7"/>
      </a:accent5>
      <a:accent6>
        <a:srgbClr val="D6A026"/>
      </a:accent6>
      <a:hlink>
        <a:srgbClr val="000000"/>
      </a:hlink>
      <a:folHlink>
        <a:srgbClr val="000000"/>
      </a:folHlink>
    </a:clrScheme>
    <a:fontScheme name="ECDC_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ECDC_PowerPoint_Template_2009_rev_1_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CDC_PowerPoint_Template_2018-interim-nobuilding.potx [Read-Only]" id="{C9364B64-2D00-4FE1-84BD-38B1478B7EA5}" vid="{B48BE4D1-7B20-4FB4-931B-A5639BDA65BE}"/>
    </a:ext>
  </a:extLst>
</a:theme>
</file>

<file path=ppt/theme/theme2.xml><?xml version="1.0" encoding="utf-8"?>
<a:theme xmlns:a="http://schemas.openxmlformats.org/drawingml/2006/main" name="5_ECDC_PowerPoint_Template_2009_rev_1_2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9AE23"/>
      </a:accent1>
      <a:accent2>
        <a:srgbClr val="7CBDC1"/>
      </a:accent2>
      <a:accent3>
        <a:srgbClr val="9D8C57"/>
      </a:accent3>
      <a:accent4>
        <a:srgbClr val="BDCD00"/>
      </a:accent4>
      <a:accent5>
        <a:srgbClr val="0081B7"/>
      </a:accent5>
      <a:accent6>
        <a:srgbClr val="D6A026"/>
      </a:accent6>
      <a:hlink>
        <a:srgbClr val="000000"/>
      </a:hlink>
      <a:folHlink>
        <a:srgbClr val="000000"/>
      </a:folHlink>
    </a:clrScheme>
    <a:fontScheme name="ECDC_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ECDC_PowerPoint_Template_2009_rev_1_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ECDC_PowerPoint_Template_2009_rev_1_1">
  <a:themeElements>
    <a:clrScheme name="ECDC_PowerPoint_Template_2009_rev_1_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CDC_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ECDC_PowerPoint_Template_2009_rev_1_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ECDC_PowerPoint_Template_2017-2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9AE23"/>
      </a:accent1>
      <a:accent2>
        <a:srgbClr val="7CBDC1"/>
      </a:accent2>
      <a:accent3>
        <a:srgbClr val="9D8C57"/>
      </a:accent3>
      <a:accent4>
        <a:srgbClr val="BDCD00"/>
      </a:accent4>
      <a:accent5>
        <a:srgbClr val="0081B7"/>
      </a:accent5>
      <a:accent6>
        <a:srgbClr val="D6A026"/>
      </a:accent6>
      <a:hlink>
        <a:srgbClr val="000000"/>
      </a:hlink>
      <a:folHlink>
        <a:srgbClr val="000000"/>
      </a:folHlink>
    </a:clrScheme>
    <a:fontScheme name="Custom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CDC_PowerPoint_Template_2018-interim-nobuilding.potx [Read-Only]" id="{CFA17C8E-DEC0-4DC3-BB16-8D8F3FD3FF15}" vid="{C5CA6C95-BAB5-4F2A-9258-70FEDDDA54F5}"/>
    </a:ext>
  </a:extLst>
</a:theme>
</file>

<file path=ppt/theme/theme5.xml><?xml version="1.0" encoding="utf-8"?>
<a:theme xmlns:a="http://schemas.openxmlformats.org/drawingml/2006/main" name="1_ECDC_PowerPoint_Template_2017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9AE23"/>
      </a:accent1>
      <a:accent2>
        <a:srgbClr val="7CBDC1"/>
      </a:accent2>
      <a:accent3>
        <a:srgbClr val="9D8C57"/>
      </a:accent3>
      <a:accent4>
        <a:srgbClr val="BDCD00"/>
      </a:accent4>
      <a:accent5>
        <a:srgbClr val="0081B7"/>
      </a:accent5>
      <a:accent6>
        <a:srgbClr val="D6A026"/>
      </a:accent6>
      <a:hlink>
        <a:srgbClr val="000000"/>
      </a:hlink>
      <a:folHlink>
        <a:srgbClr val="000000"/>
      </a:folHlink>
    </a:clrScheme>
    <a:fontScheme name="ECDC_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ECDC_PowerPoint_Template_2009_rev_1_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CDC_PowerPoint_Template_2018-interim-nobuilding.potx [Read-Only]" id="{CFA17C8E-DEC0-4DC3-BB16-8D8F3FD3FF15}" vid="{C08EB56C-CAFC-481B-A7BE-4781DE76A711}"/>
    </a:ext>
  </a:extLst>
</a:theme>
</file>

<file path=ppt/theme/theme6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9AE23"/>
      </a:accent1>
      <a:accent2>
        <a:srgbClr val="7CBDC1"/>
      </a:accent2>
      <a:accent3>
        <a:srgbClr val="9D8C57"/>
      </a:accent3>
      <a:accent4>
        <a:srgbClr val="BDCD00"/>
      </a:accent4>
      <a:accent5>
        <a:srgbClr val="0081B7"/>
      </a:accent5>
      <a:accent6>
        <a:srgbClr val="D6A026"/>
      </a:accent6>
      <a:hlink>
        <a:srgbClr val="000000"/>
      </a:hlink>
      <a:folHlink>
        <a:srgbClr val="000000"/>
      </a:folHlink>
    </a:clrScheme>
    <a:fontScheme name="ECDC_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9AE23"/>
      </a:accent1>
      <a:accent2>
        <a:srgbClr val="7CBDC1"/>
      </a:accent2>
      <a:accent3>
        <a:srgbClr val="9D8C57"/>
      </a:accent3>
      <a:accent4>
        <a:srgbClr val="BDCD00"/>
      </a:accent4>
      <a:accent5>
        <a:srgbClr val="0081B7"/>
      </a:accent5>
      <a:accent6>
        <a:srgbClr val="D6A026"/>
      </a:accent6>
      <a:hlink>
        <a:srgbClr val="000000"/>
      </a:hlink>
      <a:folHlink>
        <a:srgbClr val="000000"/>
      </a:folHlink>
    </a:clrScheme>
    <a:fontScheme name="ECDC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CDC_Description xmlns="http://schemas.microsoft.com/sharepoint/v3" xsi:nil="true"/>
    <TaxKeywordTaxHTField xmlns="d23a570b-d7a9-49ca-a34c-8afb8206b4bf">
      <Terms xmlns="http://schemas.microsoft.com/office/infopath/2007/PartnerControls"/>
    </TaxKeywordTaxHTField>
    <TaxCatchAll xmlns="d23a570b-d7a9-49ca-a34c-8afb8206b4bf">
      <Value>124</Value>
      <Value>1624</Value>
      <Value>588</Value>
    </TaxCatchAll>
    <ECDC_Subject_whatTaxHTField0 xmlns="376727eb-354b-45e4-998d-f84ea079474e">
      <Terms xmlns="http://schemas.microsoft.com/office/infopath/2007/PartnerControls">
        <TermInfo xmlns="http://schemas.microsoft.com/office/infopath/2007/PartnerControls">
          <TermName xmlns="http://schemas.microsoft.com/office/infopath/2007/PartnerControls">epidemic intelligence</TermName>
          <TermId xmlns="http://schemas.microsoft.com/office/infopath/2007/PartnerControls">ad1f1585-b938-4db1-992a-8af3e2bf831f</TermId>
        </TermInfo>
      </Terms>
    </ECDC_Subject_whatTaxHTField0>
    <ECDC_DMS_Project0 xmlns="376727eb-354b-45e4-998d-f84ea079474e">
      <Terms xmlns="http://schemas.microsoft.com/office/infopath/2007/PartnerControls"/>
    </ECDC_DMS_Project0>
    <ECDC_DMS_MIS_Activity_code0 xmlns="376727eb-354b-45e4-998d-f84ea079474e">
      <Terms xmlns="http://schemas.microsoft.com/office/infopath/2007/PartnerControls"/>
    </ECDC_DMS_MIS_Activity_code0>
    <ECDC_DMS_Section xmlns="376727eb-354b-45e4-998d-f84ea079474e">Epidemic Intelligence and Emergency Operations</ECDC_DMS_Section>
    <ECDC_DMS_Author xmlns="376727eb-354b-45e4-998d-f84ea079474e">
      <UserInfo>
        <DisplayName>Thomas Mollet</DisplayName>
        <AccountId>501</AccountId>
        <AccountType/>
      </UserInfo>
    </ECDC_DMS_Author>
    <ECDC_DMS_Group xmlns="376727eb-354b-45e4-998d-f84ea079474e">Epidemic Intelligence</ECDC_DMS_Group>
    <ECDC_DMS_Contains_Personal_Data xmlns="376727eb-354b-45e4-998d-f84ea079474e">false</ECDC_DMS_Contains_Personal_Data>
    <ECDC_DMS_Organization0 xmlns="376727eb-354b-45e4-998d-f84ea079474e">
      <Terms xmlns="http://schemas.microsoft.com/office/infopath/2007/PartnerControls">
        <TermInfo xmlns="http://schemas.microsoft.com/office/infopath/2007/PartnerControls">
          <TermName xmlns="http://schemas.microsoft.com/office/infopath/2007/PartnerControls">Epidemic Intelligence and Emergency Operations</TermName>
          <TermId xmlns="http://schemas.microsoft.com/office/infopath/2007/PartnerControls">14e38dbb-bccc-4c34-ac2f-9f24d991c96d</TermId>
        </TermInfo>
      </Terms>
    </ECDC_DMS_Organization0>
    <ECDC_DMS_Epi_and_Emergency_Document_Type0 xmlns="376727eb-354b-45e4-998d-f84ea079474e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Non-Classified Epidemic Intelligence and Emergency Operations</TermName>
          <TermId xmlns="http://schemas.microsoft.com/office/infopath/2007/PartnerControls">37ea999c-e28f-4073-bd66-a51bd1b190b5</TermId>
        </TermInfo>
      </Terms>
    </ECDC_DMS_Epi_and_Emergency_Document_Type0>
    <ECDC_DMS_Data_Controller xmlns="376727eb-354b-45e4-998d-f84ea079474e">
      <UserInfo>
        <DisplayName/>
        <AccountId xsi:nil="true"/>
        <AccountType/>
      </UserInfo>
    </ECDC_DMS_Data_Controller>
    <ECDC_DMS_Classification xmlns="376727eb-354b-45e4-998d-f84ea079474e" xsi:nil="true"/>
    <ECDC_DMS_Effective_Date xmlns="376727eb-354b-45e4-998d-f84ea079474e">2016-10-31T09:44:00+00:00</ECDC_DMS_Effective_Dat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pidemic Intelligence and Emergency Operations" ma:contentTypeID="0x010100D736C7ACE9B64A2887FC840CE64E73CD00360B9ACB809F49C1884CB141DE574707007F106902CA0648509223A5AB6FB3715000B80CADFD35067648B85EBA8BF6B3929D" ma:contentTypeVersion="7" ma:contentTypeDescription="Epidemic Intelligence and Emergency Operations Content Type" ma:contentTypeScope="" ma:versionID="3dc2b5d0c55ace9b741afc5f04f1f732">
  <xsd:schema xmlns:xsd="http://www.w3.org/2001/XMLSchema" xmlns:xs="http://www.w3.org/2001/XMLSchema" xmlns:p="http://schemas.microsoft.com/office/2006/metadata/properties" xmlns:ns1="http://schemas.microsoft.com/sharepoint/v3" xmlns:ns2="376727eb-354b-45e4-998d-f84ea079474e" xmlns:ns3="d23a570b-d7a9-49ca-a34c-8afb8206b4bf" targetNamespace="http://schemas.microsoft.com/office/2006/metadata/properties" ma:root="true" ma:fieldsID="de28d7e1e387f98cca7eb7d69937aac5" ns1:_="" ns2:_="" ns3:_="">
    <xsd:import namespace="http://schemas.microsoft.com/sharepoint/v3"/>
    <xsd:import namespace="376727eb-354b-45e4-998d-f84ea079474e"/>
    <xsd:import namespace="d23a570b-d7a9-49ca-a34c-8afb8206b4bf"/>
    <xsd:element name="properties">
      <xsd:complexType>
        <xsd:sequence>
          <xsd:element name="documentManagement">
            <xsd:complexType>
              <xsd:all>
                <xsd:element ref="ns1:ECDC_Description" minOccurs="0"/>
                <xsd:element ref="ns2:ECDC_DMS_Author" minOccurs="0"/>
                <xsd:element ref="ns2:ECDC_DMS_Organization0" minOccurs="0"/>
                <xsd:element ref="ns3:TaxCatchAll" minOccurs="0"/>
                <xsd:element ref="ns3:TaxCatchAllLabel" minOccurs="0"/>
                <xsd:element ref="ns2:ECDC_DMS_Epi_and_Emergency_Document_Type0" minOccurs="0"/>
                <xsd:element ref="ns2:ECDC_Subject_whatTaxHTField0" minOccurs="0"/>
                <xsd:element ref="ns2:ECDC_DMS_Project0" minOccurs="0"/>
                <xsd:element ref="ns2:ECDC_DMS_MIS_Activity_code0" minOccurs="0"/>
                <xsd:element ref="ns3:TaxKeywordTaxHTField" minOccurs="0"/>
                <xsd:element ref="ns2:ECDC_DMS_Classification" minOccurs="0"/>
                <xsd:element ref="ns2:ECDC_DMS_Contains_Personal_Data" minOccurs="0"/>
                <xsd:element ref="ns2:ECDC_DMS_Data_Controller" minOccurs="0"/>
                <xsd:element ref="ns2:ECDC_DMS_Effective_Date" minOccurs="0"/>
                <xsd:element ref="ns2:ECDC_DMS_Section" minOccurs="0"/>
                <xsd:element ref="ns2:ECDC_DMS_Group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ECDC_Description" ma:index="2" nillable="true" ma:displayName="Description" ma:internalName="ECDC_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6727eb-354b-45e4-998d-f84ea079474e" elementFormDefault="qualified">
    <xsd:import namespace="http://schemas.microsoft.com/office/2006/documentManagement/types"/>
    <xsd:import namespace="http://schemas.microsoft.com/office/infopath/2007/PartnerControls"/>
    <xsd:element name="ECDC_DMS_Author" ma:index="3" nillable="true" ma:displayName="Owner" ma:description="An ECDC user or group(s) of users that are responsible for the document" ma:format="Hyperlink" ma:internalName="ECDC_DMS_Author" ma:readOnly="false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CDC_DMS_Organization0" ma:index="4" nillable="true" ma:taxonomy="true" ma:internalName="ECDC_DMS_Organization0" ma:taxonomyFieldName="ECDC_DMS_Organization" ma:displayName="Organisation" ma:readOnly="false" ma:default="" ma:fieldId="{35fb11e9-a18d-4b50-add6-447ef1d65648}" ma:taxonomyMulti="true" ma:sspId="de887f88-4a24-49db-a549-4c3cbb517053" ma:termSetId="0a8715e9-9613-4f3d-9487-c066723ad7a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CDC_DMS_Epi_and_Emergency_Document_Type0" ma:index="8" ma:taxonomy="true" ma:internalName="ECDC_DMS_Epi_and_Emergency_Document_Type0" ma:taxonomyFieldName="ECDC_DMS_Epi_and_Emergency_Document_Type" ma:displayName="Document Type" ma:readOnly="false" ma:fieldId="{db5d7a09-fdd7-41fd-b02e-d1d803890622}" ma:taxonomyMulti="true" ma:sspId="de887f88-4a24-49db-a549-4c3cbb517053" ma:termSetId="05694767-788d-4e99-ad07-3dd6ddb61ccc" ma:anchorId="fd2d67fc-49ba-4ea3-bbfc-a0893a7af3e7" ma:open="false" ma:isKeyword="false">
      <xsd:complexType>
        <xsd:sequence>
          <xsd:element ref="pc:Terms" minOccurs="0" maxOccurs="1"/>
        </xsd:sequence>
      </xsd:complexType>
    </xsd:element>
    <xsd:element name="ECDC_Subject_whatTaxHTField0" ma:index="10" ma:taxonomy="true" ma:internalName="ECDC_Subject_whatTaxHTField0" ma:taxonomyFieldName="ECDC_Subject_what" ma:displayName="Topic" ma:default="" ma:fieldId="{7525aafd-95ab-48e0-925f-ead7584e2866}" ma:taxonomyMulti="true" ma:sspId="de887f88-4a24-49db-a549-4c3cbb517053" ma:termSetId="b09c8666-4e2c-4f19-91e4-8f1fe34bccc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CDC_DMS_Project0" ma:index="12" nillable="true" ma:taxonomy="true" ma:internalName="ECDC_DMS_Project0" ma:taxonomyFieldName="ECDC_DMS_Project" ma:displayName="Project" ma:readOnly="false" ma:default="" ma:fieldId="{951a5c61-3e7d-4f5e-ad41-b76025ccfaa6}" ma:taxonomyMulti="true" ma:sspId="de887f88-4a24-49db-a549-4c3cbb517053" ma:termSetId="83bc1c21-e08b-4faa-97f2-3f7a70f36fc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CDC_DMS_MIS_Activity_code0" ma:index="14" nillable="true" ma:taxonomy="true" ma:internalName="ECDC_DMS_MIS_Activity_code0" ma:taxonomyFieldName="ECDC_DMS_MIS_Activity_code" ma:displayName="MIS Activity code" ma:readOnly="false" ma:default="" ma:fieldId="{8cb6b235-d851-4acc-9843-ae912a313215}" ma:taxonomyMulti="true" ma:sspId="de887f88-4a24-49db-a549-4c3cbb517053" ma:termSetId="141081f5-dfc8-474c-9d5b-c9b39840f64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CDC_DMS_Classification" ma:index="18" nillable="true" ma:displayName="Classification" ma:format="Dropdown" ma:internalName="ECDC_DMS_Classification" ma:readOnly="false">
      <xsd:simpleType>
        <xsd:restriction base="dms:Choice">
          <xsd:enumeration value="Public"/>
          <xsd:enumeration value="Restricted"/>
          <xsd:enumeration value="Confidential"/>
        </xsd:restriction>
      </xsd:simpleType>
    </xsd:element>
    <xsd:element name="ECDC_DMS_Contains_Personal_Data" ma:index="19" nillable="true" ma:displayName="Contains Personal Data" ma:default="0" ma:internalName="ECDC_DMS_Contains_Personal_Data" ma:readOnly="false">
      <xsd:simpleType>
        <xsd:restriction base="dms:Boolean"/>
      </xsd:simpleType>
    </xsd:element>
    <xsd:element name="ECDC_DMS_Data_Controller" ma:index="20" nillable="true" ma:displayName="Data Controller" ma:format="Hyperlink" ma:SearchPeopleOnly="false" ma:SharePointGroup="0" ma:internalName="ECDC_DMS_Data_Controller" ma:readOnly="false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CDC_DMS_Effective_Date" ma:index="21" nillable="true" ma:displayName="Effective Date" ma:default="[today]" ma:internalName="ECDC_DMS_Effective_Date" ma:readOnly="false">
      <xsd:simpleType>
        <xsd:restriction base="dms:DateTime"/>
      </xsd:simpleType>
    </xsd:element>
    <xsd:element name="ECDC_DMS_Section" ma:index="22" nillable="true" ma:displayName="Section" ma:description="Indicates the creator users ECDC Unit" ma:hidden="true" ma:internalName="ECDC_DMS_Section" ma:readOnly="false">
      <xsd:simpleType>
        <xsd:restriction base="dms:Text"/>
      </xsd:simpleType>
    </xsd:element>
    <xsd:element name="ECDC_DMS_Group" ma:index="23" nillable="true" ma:displayName="Group" ma:description="Indicates the creator users ECDC Group" ma:hidden="true" ma:internalName="ECDC_DMS_Group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3a570b-d7a9-49ca-a34c-8afb8206b4bf" elementFormDefault="qualified">
    <xsd:import namespace="http://schemas.microsoft.com/office/2006/documentManagement/types"/>
    <xsd:import namespace="http://schemas.microsoft.com/office/infopath/2007/PartnerControls"/>
    <xsd:element name="TaxCatchAll" ma:index="5" nillable="true" ma:displayName="Taxonomy Catch All Column" ma:description="" ma:hidden="true" ma:list="{f540d323-f29b-4666-8500-d25439f05077}" ma:internalName="TaxCatchAll" ma:showField="CatchAllData" ma:web="376727eb-354b-45e4-998d-f84ea07947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6" nillable="true" ma:displayName="Taxonomy Catch All Column1" ma:description="" ma:hidden="true" ma:list="{f540d323-f29b-4666-8500-d25439f05077}" ma:internalName="TaxCatchAllLabel" ma:readOnly="true" ma:showField="CatchAllDataLabel" ma:web="376727eb-354b-45e4-998d-f84ea07947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6" nillable="true" ma:taxonomy="true" ma:internalName="TaxKeywordTaxHTField" ma:taxonomyFieldName="TaxKeyword" ma:displayName="Additional Keywords" ma:fieldId="{23f27201-bee3-471e-b2e7-b64fd8b7ca38}" ma:taxonomyMulti="true" ma:sspId="de887f88-4a24-49db-a549-4c3cbb51705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de887f88-4a24-49db-a549-4c3cbb517053" ContentTypeId="0x010100D736C7ACE9B64A2887FC840CE64E73CD00360B9ACB809F49C1884CB141DE574707007F106902CA0648509223A5AB6FB37150" PreviousValue="fals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98013DF-7568-4DE1-A15A-B72D0DA1D637}">
  <ds:schemaRefs>
    <ds:schemaRef ds:uri="http://schemas.microsoft.com/office/2006/documentManagement/types"/>
    <ds:schemaRef ds:uri="376727eb-354b-45e4-998d-f84ea079474e"/>
    <ds:schemaRef ds:uri="http://schemas.microsoft.com/office/2006/metadata/properties"/>
    <ds:schemaRef ds:uri="http://purl.org/dc/elements/1.1/"/>
    <ds:schemaRef ds:uri="http://schemas.microsoft.com/sharepoint/v3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d23a570b-d7a9-49ca-a34c-8afb8206b4bf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4709519-16CC-4CD4-ACD8-4A8978341D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76727eb-354b-45e4-998d-f84ea079474e"/>
    <ds:schemaRef ds:uri="d23a570b-d7a9-49ca-a34c-8afb8206b4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EED194-C37D-4977-AE20-81936875A2E9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12C6006D-0315-439C-9BFB-C85185C42E39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7393890C-3900-4FE7-8C50-E665C95DD889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ECDC_PowerPoint_Template_2009_rev_1_2</Template>
  <TotalTime>17444</TotalTime>
  <Words>114</Words>
  <Application>Microsoft Office PowerPoint</Application>
  <PresentationFormat>Widescreen</PresentationFormat>
  <Paragraphs>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Tahoma</vt:lpstr>
      <vt:lpstr>Times</vt:lpstr>
      <vt:lpstr>Wingdings</vt:lpstr>
      <vt:lpstr>ECDC_PowerPoint_Template_2017</vt:lpstr>
      <vt:lpstr>5_ECDC_PowerPoint_Template_2009_rev_1_2</vt:lpstr>
      <vt:lpstr>ECDC_PowerPoint_Template_2009_rev_1_1</vt:lpstr>
      <vt:lpstr>ECDC_PowerPoint_Template_2017-2</vt:lpstr>
      <vt:lpstr>1_ECDC_PowerPoint_Template_2017</vt:lpstr>
      <vt:lpstr>You are encouraged to reuse our maps and graphs for your own purposes and free to translate, provided the content is not altered and the source is acknowledged. </vt:lpstr>
      <vt:lpstr>PowerPoint Presentation</vt:lpstr>
      <vt:lpstr>PowerPoint Presentation</vt:lpstr>
      <vt:lpstr>PowerPoint Presentation</vt:lpstr>
    </vt:vector>
  </TitlesOfParts>
  <Manager>Thomas Mollet</Manager>
  <Company>ECDC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RUNNING CDTR-maps-graphs-week.pptx</dc:title>
  <dc:creator>Kim Hutchings</dc:creator>
  <cp:keywords/>
  <cp:lastModifiedBy>Vivian Tse</cp:lastModifiedBy>
  <cp:revision>1274</cp:revision>
  <cp:lastPrinted>2017-03-24T07:50:18Z</cp:lastPrinted>
  <dcterms:created xsi:type="dcterms:W3CDTF">2015-11-05T13:02:54Z</dcterms:created>
  <dcterms:modified xsi:type="dcterms:W3CDTF">2018-08-31T10:32:43Z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0x010100D736C7ACE9B64A2887FC840CE64E73CD00360B9ACB809F49C1884CB141DE574707007F106902CA0648509223A5AB6FB3715000B80CADFD35067648B85EBA8BF6B3929D</vt:lpwstr>
  </property>
  <property fmtid="{D5CDD505-2E9C-101B-9397-08002B2CF9AE}" pid="3" name="_dlc_DocIdItemGuid">
    <vt:lpwstr>5d091477-0474-4b81-8d0d-8f15ba811882</vt:lpwstr>
  </property>
  <property fmtid="{D5CDD505-2E9C-101B-9397-08002B2CF9AE}" pid="4" name="ECDC_Subject_does">
    <vt:lpwstr/>
  </property>
  <property fmtid="{D5CDD505-2E9C-101B-9397-08002B2CF9AE}" pid="5" name="DMS Product">
    <vt:lpwstr/>
  </property>
  <property fmtid="{D5CDD505-2E9C-101B-9397-08002B2CF9AE}" pid="6" name="TaxKeyword">
    <vt:lpwstr/>
  </property>
  <property fmtid="{D5CDD505-2E9C-101B-9397-08002B2CF9AE}" pid="7" name="ECDC_Target_audience">
    <vt:lpwstr/>
  </property>
  <property fmtid="{D5CDD505-2E9C-101B-9397-08002B2CF9AE}" pid="8" name="ECDC_DMS_Country">
    <vt:lpwstr/>
  </property>
  <property fmtid="{D5CDD505-2E9C-101B-9397-08002B2CF9AE}" pid="9" name="ECDC_DMS_Eurosurveillance_Document_Type">
    <vt:lpwstr/>
  </property>
  <property fmtid="{D5CDD505-2E9C-101B-9397-08002B2CF9AE}" pid="10" name="ECDC_DMS_MIS_Activity_code">
    <vt:lpwstr/>
  </property>
  <property fmtid="{D5CDD505-2E9C-101B-9397-08002B2CF9AE}" pid="11" name="ECDC_DMS_Organigramme">
    <vt:lpwstr>588;#Epidemic Intelligence and Emergency Operations|14e38dbb-bccc-4c34-ac2f-9f24d991c96d</vt:lpwstr>
  </property>
  <property fmtid="{D5CDD505-2E9C-101B-9397-08002B2CF9AE}" pid="12" name="ECDC_DMS_Project">
    <vt:lpwstr/>
  </property>
  <property fmtid="{D5CDD505-2E9C-101B-9397-08002B2CF9AE}" pid="13" name="ECDC_Subject_who">
    <vt:lpwstr/>
  </property>
  <property fmtid="{D5CDD505-2E9C-101B-9397-08002B2CF9AE}" pid="14" name="Meeting_x0020_Code">
    <vt:lpwstr/>
  </property>
  <property fmtid="{D5CDD505-2E9C-101B-9397-08002B2CF9AE}" pid="15" name="ECDC_Subject_what">
    <vt:lpwstr>124;#epidemic intelligence|ad1f1585-b938-4db1-992a-8af3e2bf831f</vt:lpwstr>
  </property>
  <property fmtid="{D5CDD505-2E9C-101B-9397-08002B2CF9AE}" pid="16" name="ECDC_DMS_Epidemic_Intelligence_Document_Type">
    <vt:lpwstr>955;#Non-Classified Epidemic Intelligence Document|bb56eead-3e33-469a-99c7-76d6f740793f</vt:lpwstr>
  </property>
  <property fmtid="{D5CDD505-2E9C-101B-9397-08002B2CF9AE}" pid="17" name="Meeting Code">
    <vt:lpwstr/>
  </property>
  <property fmtid="{D5CDD505-2E9C-101B-9397-08002B2CF9AE}" pid="18" name="ECDC_DMS_RestrictedAccess">
    <vt:lpwstr/>
  </property>
  <property fmtid="{D5CDD505-2E9C-101B-9397-08002B2CF9AE}" pid="19" name="_dlc_DocId">
    <vt:lpwstr>DMSSRS-78-5</vt:lpwstr>
  </property>
  <property fmtid="{D5CDD505-2E9C-101B-9397-08002B2CF9AE}" pid="20" name="_dlc_DocIdPersistId">
    <vt:bool>false</vt:bool>
  </property>
  <property fmtid="{D5CDD505-2E9C-101B-9397-08002B2CF9AE}" pid="21" name="_dlc_DocIdUrl">
    <vt:lpwstr>http://dms.ecdcnet.europa.eu/sites/srs/eir/eieo/_layouts/15/DocIdRedir.aspx?ID=DMSSRS-78-5, DMSSRS-78-5</vt:lpwstr>
  </property>
  <property fmtid="{D5CDD505-2E9C-101B-9397-08002B2CF9AE}" pid="22" name="ECDC_DMS_Organization">
    <vt:lpwstr>588;#Epidemic Intelligence and Emergency Operations|14e38dbb-bccc-4c34-ac2f-9f24d991c96d</vt:lpwstr>
  </property>
  <property fmtid="{D5CDD505-2E9C-101B-9397-08002B2CF9AE}" pid="23" name="ECDC_DMS_Epi_and_Emergency_Document_Type">
    <vt:lpwstr>1624;#Non-Classified Epidemic Intelligence and Emergency Operations|37ea999c-e28f-4073-bd66-a51bd1b190b5</vt:lpwstr>
  </property>
</Properties>
</file>