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notesSlides/notesSlide2.xml" ContentType="application/vnd.openxmlformats-officedocument.presentationml.notesSlide+xml"/>
  <Override PartName="/ppt/tags/tag5.xml" ContentType="application/vnd.openxmlformats-officedocument.presentationml.tags+xml"/>
  <Override PartName="/ppt/notesSlides/notesSlide3.xml" ContentType="application/vnd.openxmlformats-officedocument.presentationml.notesSlide+xml"/>
  <Override PartName="/ppt/tags/tag6.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726" r:id="rId6"/>
  </p:sldMasterIdLst>
  <p:notesMasterIdLst>
    <p:notesMasterId r:id="rId16"/>
  </p:notesMasterIdLst>
  <p:handoutMasterIdLst>
    <p:handoutMasterId r:id="rId17"/>
  </p:handoutMasterIdLst>
  <p:sldIdLst>
    <p:sldId id="256" r:id="rId7"/>
    <p:sldId id="322" r:id="rId8"/>
    <p:sldId id="323" r:id="rId9"/>
    <p:sldId id="324" r:id="rId10"/>
    <p:sldId id="325" r:id="rId11"/>
    <p:sldId id="326" r:id="rId12"/>
    <p:sldId id="327" r:id="rId13"/>
    <p:sldId id="328" r:id="rId14"/>
    <p:sldId id="329" r:id="rId15"/>
  </p:sldIdLst>
  <p:sldSz cx="12192000" cy="6858000"/>
  <p:notesSz cx="7010400" cy="9296400"/>
  <p:custDataLst>
    <p:tags r:id="rId18"/>
  </p:custDataLst>
  <p:defaultTextStyle>
    <a:defPPr>
      <a:defRPr lang="de-DE"/>
    </a:defPPr>
    <a:lvl1pPr algn="l" rtl="0" fontAlgn="base">
      <a:lnSpc>
        <a:spcPct val="90000"/>
      </a:lnSpc>
      <a:spcBef>
        <a:spcPct val="0"/>
      </a:spcBef>
      <a:spcAft>
        <a:spcPct val="0"/>
      </a:spcAft>
      <a:defRPr sz="3200" kern="1200">
        <a:solidFill>
          <a:schemeClr val="tx1"/>
        </a:solidFill>
        <a:latin typeface="Tahoma" pitchFamily="34" charset="0"/>
        <a:ea typeface="+mn-ea"/>
        <a:cs typeface="+mn-cs"/>
      </a:defRPr>
    </a:lvl1pPr>
    <a:lvl2pPr marL="457200" algn="l" rtl="0" fontAlgn="base">
      <a:lnSpc>
        <a:spcPct val="90000"/>
      </a:lnSpc>
      <a:spcBef>
        <a:spcPct val="0"/>
      </a:spcBef>
      <a:spcAft>
        <a:spcPct val="0"/>
      </a:spcAft>
      <a:defRPr sz="3200" kern="1200">
        <a:solidFill>
          <a:schemeClr val="tx1"/>
        </a:solidFill>
        <a:latin typeface="Tahoma" pitchFamily="34" charset="0"/>
        <a:ea typeface="+mn-ea"/>
        <a:cs typeface="+mn-cs"/>
      </a:defRPr>
    </a:lvl2pPr>
    <a:lvl3pPr marL="914400" algn="l" rtl="0" fontAlgn="base">
      <a:lnSpc>
        <a:spcPct val="90000"/>
      </a:lnSpc>
      <a:spcBef>
        <a:spcPct val="0"/>
      </a:spcBef>
      <a:spcAft>
        <a:spcPct val="0"/>
      </a:spcAft>
      <a:defRPr sz="3200" kern="1200">
        <a:solidFill>
          <a:schemeClr val="tx1"/>
        </a:solidFill>
        <a:latin typeface="Tahoma" pitchFamily="34" charset="0"/>
        <a:ea typeface="+mn-ea"/>
        <a:cs typeface="+mn-cs"/>
      </a:defRPr>
    </a:lvl3pPr>
    <a:lvl4pPr marL="1371600" algn="l" rtl="0" fontAlgn="base">
      <a:lnSpc>
        <a:spcPct val="90000"/>
      </a:lnSpc>
      <a:spcBef>
        <a:spcPct val="0"/>
      </a:spcBef>
      <a:spcAft>
        <a:spcPct val="0"/>
      </a:spcAft>
      <a:defRPr sz="3200" kern="1200">
        <a:solidFill>
          <a:schemeClr val="tx1"/>
        </a:solidFill>
        <a:latin typeface="Tahoma" pitchFamily="34" charset="0"/>
        <a:ea typeface="+mn-ea"/>
        <a:cs typeface="+mn-cs"/>
      </a:defRPr>
    </a:lvl4pPr>
    <a:lvl5pPr marL="1828800" algn="l" rtl="0" fontAlgn="base">
      <a:lnSpc>
        <a:spcPct val="90000"/>
      </a:lnSpc>
      <a:spcBef>
        <a:spcPct val="0"/>
      </a:spcBef>
      <a:spcAft>
        <a:spcPct val="0"/>
      </a:spcAft>
      <a:defRPr sz="3200" kern="1200">
        <a:solidFill>
          <a:schemeClr val="tx1"/>
        </a:solidFill>
        <a:latin typeface="Tahoma" pitchFamily="34" charset="0"/>
        <a:ea typeface="+mn-ea"/>
        <a:cs typeface="+mn-cs"/>
      </a:defRPr>
    </a:lvl5pPr>
    <a:lvl6pPr marL="2286000" algn="l" defTabSz="914400" rtl="0" eaLnBrk="1" latinLnBrk="0" hangingPunct="1">
      <a:defRPr sz="3200" kern="1200">
        <a:solidFill>
          <a:schemeClr val="tx1"/>
        </a:solidFill>
        <a:latin typeface="Tahoma" pitchFamily="34" charset="0"/>
        <a:ea typeface="+mn-ea"/>
        <a:cs typeface="+mn-cs"/>
      </a:defRPr>
    </a:lvl6pPr>
    <a:lvl7pPr marL="2743200" algn="l" defTabSz="914400" rtl="0" eaLnBrk="1" latinLnBrk="0" hangingPunct="1">
      <a:defRPr sz="3200" kern="1200">
        <a:solidFill>
          <a:schemeClr val="tx1"/>
        </a:solidFill>
        <a:latin typeface="Tahoma" pitchFamily="34" charset="0"/>
        <a:ea typeface="+mn-ea"/>
        <a:cs typeface="+mn-cs"/>
      </a:defRPr>
    </a:lvl7pPr>
    <a:lvl8pPr marL="3200400" algn="l" defTabSz="914400" rtl="0" eaLnBrk="1" latinLnBrk="0" hangingPunct="1">
      <a:defRPr sz="3200" kern="1200">
        <a:solidFill>
          <a:schemeClr val="tx1"/>
        </a:solidFill>
        <a:latin typeface="Tahoma" pitchFamily="34" charset="0"/>
        <a:ea typeface="+mn-ea"/>
        <a:cs typeface="+mn-cs"/>
      </a:defRPr>
    </a:lvl8pPr>
    <a:lvl9pPr marL="3657600" algn="l" defTabSz="914400" rtl="0" eaLnBrk="1" latinLnBrk="0" hangingPunct="1">
      <a:defRPr sz="3200" kern="1200">
        <a:solidFill>
          <a:schemeClr val="tx1"/>
        </a:solidFill>
        <a:latin typeface="Tahoma"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en Duncan" initials="BD" lastIdx="2" clrIdx="0"/>
  <p:cmAuthor id="1" name="Tracy Stefanucci" initials="TS" lastIdx="12" clrIdx="1">
    <p:extLst>
      <p:ext uri="{19B8F6BF-5375-455C-9EA6-DF929625EA0E}">
        <p15:presenceInfo xmlns:p15="http://schemas.microsoft.com/office/powerpoint/2012/main" userId="S::Tracy.Stefanucci@ecdc.europa.eu::318d6ca6-2c88-406f-b764-72b5385accd8" providerId="AD"/>
      </p:ext>
    </p:extLst>
  </p:cmAuthor>
  <p:cmAuthor id="2" name="Sabrina Nothdurfter" initials="SN" lastIdx="1" clrIdx="2">
    <p:extLst>
      <p:ext uri="{19B8F6BF-5375-455C-9EA6-DF929625EA0E}">
        <p15:presenceInfo xmlns:p15="http://schemas.microsoft.com/office/powerpoint/2012/main" userId="S::Sabrina.Nothdurfter@ecdc.europa.eu::f7859be9-2cfd-4b24-9844-9a4aaa72994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9933"/>
    <a:srgbClr val="F9BF7F"/>
    <a:srgbClr val="FFE471"/>
    <a:srgbClr val="FF9999"/>
    <a:srgbClr val="FF99CC"/>
    <a:srgbClr val="FFCC00"/>
    <a:srgbClr val="70AD47"/>
    <a:srgbClr val="FF6600"/>
    <a:srgbClr val="FF0066"/>
    <a:srgbClr val="59595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661" autoAdjust="0"/>
    <p:restoredTop sz="87662" autoAdjust="0"/>
  </p:normalViewPr>
  <p:slideViewPr>
    <p:cSldViewPr snapToGrid="0">
      <p:cViewPr varScale="1">
        <p:scale>
          <a:sx n="75" d="100"/>
          <a:sy n="75" d="100"/>
        </p:scale>
        <p:origin x="235" y="58"/>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00" d="100"/>
        <a:sy n="100" d="100"/>
      </p:scale>
      <p:origin x="0" y="0"/>
    </p:cViewPr>
  </p:sorterViewPr>
  <p:notesViewPr>
    <p:cSldViewPr snapToGrid="0">
      <p:cViewPr varScale="1">
        <p:scale>
          <a:sx n="82" d="100"/>
          <a:sy n="82" d="100"/>
        </p:scale>
        <p:origin x="3918" y="84"/>
      </p:cViewPr>
      <p:guideLst>
        <p:guide orient="horz" pos="2928"/>
        <p:guide pos="2208"/>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tags" Target="tags/tag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5.xml"/><Relationship Id="rId5" Type="http://schemas.openxmlformats.org/officeDocument/2006/relationships/customXml" Target="../customXml/item5.xml"/><Relationship Id="rId15" Type="http://schemas.openxmlformats.org/officeDocument/2006/relationships/slide" Target="slides/slide9.xml"/><Relationship Id="rId23"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commentAuthors" Target="commentAuthors.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504451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4" name="Rectangle 4"/>
          <p:cNvSpPr>
            <a:spLocks noGrp="1" noRot="1" noChangeAspect="1" noChangeArrowheads="1" noTextEdit="1"/>
          </p:cNvSpPr>
          <p:nvPr>
            <p:ph type="sldImg" idx="2"/>
          </p:nvPr>
        </p:nvSpPr>
        <p:spPr bwMode="auto">
          <a:xfrm>
            <a:off x="328613" y="534988"/>
            <a:ext cx="4214812" cy="2371725"/>
          </a:xfrm>
          <a:prstGeom prst="rect">
            <a:avLst/>
          </a:prstGeom>
          <a:noFill/>
          <a:ln w="9525">
            <a:solidFill>
              <a:srgbClr val="000000"/>
            </a:solidFill>
            <a:miter lim="800000"/>
            <a:headEnd/>
            <a:tailEnd/>
          </a:ln>
          <a:effectLst/>
        </p:spPr>
      </p:sp>
      <p:sp>
        <p:nvSpPr>
          <p:cNvPr id="15365" name="Rectangle 5"/>
          <p:cNvSpPr>
            <a:spLocks noGrp="1" noChangeArrowheads="1"/>
          </p:cNvSpPr>
          <p:nvPr>
            <p:ph type="body" sz="quarter" idx="3"/>
          </p:nvPr>
        </p:nvSpPr>
        <p:spPr bwMode="auto">
          <a:xfrm>
            <a:off x="757838" y="3231145"/>
            <a:ext cx="5608320" cy="5368026"/>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endParaRPr lang="en-GB" noProof="0" dirty="0"/>
          </a:p>
        </p:txBody>
      </p:sp>
      <p:sp>
        <p:nvSpPr>
          <p:cNvPr id="4" name="Slide Number Placeholder 3"/>
          <p:cNvSpPr>
            <a:spLocks noGrp="1"/>
          </p:cNvSpPr>
          <p:nvPr>
            <p:ph type="sldNum" sz="quarter" idx="5"/>
          </p:nvPr>
        </p:nvSpPr>
        <p:spPr>
          <a:xfrm>
            <a:off x="3970377" y="8829797"/>
            <a:ext cx="3038386" cy="465118"/>
          </a:xfrm>
          <a:prstGeom prst="rect">
            <a:avLst/>
          </a:prstGeom>
        </p:spPr>
        <p:txBody>
          <a:bodyPr vert="horz" lIns="91440" tIns="45720" rIns="91440" bIns="45720" rtlCol="0" anchor="b"/>
          <a:lstStyle>
            <a:lvl1pPr algn="r">
              <a:defRPr sz="1200"/>
            </a:lvl1pPr>
          </a:lstStyle>
          <a:p>
            <a:fld id="{D0D18800-03A3-4371-B392-80B672D011D5}" type="slidenum">
              <a:rPr lang="en-GB" smtClean="0"/>
              <a:t>‹#›</a:t>
            </a:fld>
            <a:endParaRPr lang="en-GB"/>
          </a:p>
        </p:txBody>
      </p:sp>
    </p:spTree>
    <p:extLst>
      <p:ext uri="{BB962C8B-B14F-4D97-AF65-F5344CB8AC3E}">
        <p14:creationId xmlns:p14="http://schemas.microsoft.com/office/powerpoint/2010/main" val="2068652153"/>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6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Times" pitchFamily="18" charset="0"/>
        <a:ea typeface="+mn-ea"/>
        <a:cs typeface="+mn-cs"/>
      </a:defRPr>
    </a:lvl2pPr>
    <a:lvl3pPr marL="914400" algn="l" rtl="0" fontAlgn="base">
      <a:spcBef>
        <a:spcPct val="30000"/>
      </a:spcBef>
      <a:spcAft>
        <a:spcPct val="0"/>
      </a:spcAft>
      <a:defRPr sz="1200" kern="1200">
        <a:solidFill>
          <a:schemeClr val="tx1"/>
        </a:solidFill>
        <a:latin typeface="Times" pitchFamily="18" charset="0"/>
        <a:ea typeface="+mn-ea"/>
        <a:cs typeface="+mn-cs"/>
      </a:defRPr>
    </a:lvl3pPr>
    <a:lvl4pPr marL="1371600" algn="l" rtl="0" fontAlgn="base">
      <a:spcBef>
        <a:spcPct val="30000"/>
      </a:spcBef>
      <a:spcAft>
        <a:spcPct val="0"/>
      </a:spcAft>
      <a:defRPr sz="1200" kern="1200">
        <a:solidFill>
          <a:schemeClr val="tx1"/>
        </a:solidFill>
        <a:latin typeface="Times" pitchFamily="18" charset="0"/>
        <a:ea typeface="+mn-ea"/>
        <a:cs typeface="+mn-cs"/>
      </a:defRPr>
    </a:lvl4pPr>
    <a:lvl5pPr marL="1828800" algn="l" rtl="0" fontAlgn="base">
      <a:spcBef>
        <a:spcPct val="30000"/>
      </a:spcBef>
      <a:spcAft>
        <a:spcPct val="0"/>
      </a:spcAft>
      <a:defRPr sz="1200" kern="1200">
        <a:solidFill>
          <a:schemeClr val="tx1"/>
        </a:solidFill>
        <a:latin typeface="Times"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0D18800-03A3-4371-B392-80B672D011D5}" type="slidenum">
              <a:rPr lang="en-GB" smtClean="0"/>
              <a:t>1</a:t>
            </a:fld>
            <a:endParaRPr lang="en-GB"/>
          </a:p>
        </p:txBody>
      </p:sp>
    </p:spTree>
    <p:extLst>
      <p:ext uri="{BB962C8B-B14F-4D97-AF65-F5344CB8AC3E}">
        <p14:creationId xmlns:p14="http://schemas.microsoft.com/office/powerpoint/2010/main" val="2702296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87C4438-05CF-4422-80F6-43EA6CF53316}" type="slidenum">
              <a:rPr lang="en-GB" smtClean="0"/>
              <a:t>3</a:t>
            </a:fld>
            <a:endParaRPr lang="en-GB"/>
          </a:p>
        </p:txBody>
      </p:sp>
    </p:spTree>
    <p:extLst>
      <p:ext uri="{BB962C8B-B14F-4D97-AF65-F5344CB8AC3E}">
        <p14:creationId xmlns:p14="http://schemas.microsoft.com/office/powerpoint/2010/main" val="27906838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87C4438-05CF-4422-80F6-43EA6CF53316}" type="slidenum">
              <a:rPr lang="en-GB" smtClean="0"/>
              <a:t>4</a:t>
            </a:fld>
            <a:endParaRPr lang="en-GB"/>
          </a:p>
        </p:txBody>
      </p:sp>
    </p:spTree>
    <p:extLst>
      <p:ext uri="{BB962C8B-B14F-4D97-AF65-F5344CB8AC3E}">
        <p14:creationId xmlns:p14="http://schemas.microsoft.com/office/powerpoint/2010/main" val="6464080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48000" y="4012163"/>
            <a:ext cx="10800000" cy="1794912"/>
          </a:xfrm>
        </p:spPr>
        <p:txBody>
          <a:bodyPr anchor="ctr">
            <a:normAutofit/>
          </a:bodyPr>
          <a:lstStyle>
            <a:lvl1pPr algn="l">
              <a:defRPr sz="4000" b="1">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r>
              <a:rPr lang="en-US"/>
              <a:t>Click to edit Master title style</a:t>
            </a:r>
            <a:endParaRPr lang="en-GB" dirty="0"/>
          </a:p>
        </p:txBody>
      </p:sp>
      <p:sp>
        <p:nvSpPr>
          <p:cNvPr id="3" name="Subtitle 2"/>
          <p:cNvSpPr>
            <a:spLocks noGrp="1"/>
          </p:cNvSpPr>
          <p:nvPr>
            <p:ph type="subTitle" idx="1" hasCustomPrompt="1"/>
          </p:nvPr>
        </p:nvSpPr>
        <p:spPr>
          <a:xfrm>
            <a:off x="648000" y="3312000"/>
            <a:ext cx="10800000" cy="504000"/>
          </a:xfrm>
        </p:spPr>
        <p:txBody>
          <a:bodyPr>
            <a:normAutofit/>
          </a:bodyPr>
          <a:lstStyle>
            <a:lvl1pPr marL="0" indent="0" algn="l">
              <a:buNone/>
              <a:defRPr sz="2400" baseline="0">
                <a:solidFill>
                  <a:schemeClr val="bg1"/>
                </a:solidFill>
                <a:latin typeface="Tahoma" panose="020B0604030504040204" pitchFamily="34" charset="0"/>
                <a:ea typeface="Tahoma" panose="020B0604030504040204" pitchFamily="34" charset="0"/>
                <a:cs typeface="Tahom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European Centre for Disease Prevention and Control </a:t>
            </a:r>
            <a:endParaRPr lang="en-GB" dirty="0"/>
          </a:p>
        </p:txBody>
      </p:sp>
    </p:spTree>
    <p:extLst>
      <p:ext uri="{BB962C8B-B14F-4D97-AF65-F5344CB8AC3E}">
        <p14:creationId xmlns:p14="http://schemas.microsoft.com/office/powerpoint/2010/main" val="714027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32000" y="223936"/>
            <a:ext cx="10354188" cy="951722"/>
          </a:xfrm>
        </p:spPr>
        <p:txBody>
          <a:bodyPr>
            <a:normAutofit/>
          </a:bodyPr>
          <a:lstStyle>
            <a:lvl1pPr>
              <a:defRPr sz="2800" b="1">
                <a:latin typeface="Tahoma" panose="020B0604030504040204" pitchFamily="34" charset="0"/>
                <a:ea typeface="Tahoma" panose="020B0604030504040204" pitchFamily="34" charset="0"/>
                <a:cs typeface="Tahoma" panose="020B0604030504040204" pitchFamily="34" charset="0"/>
              </a:defRPr>
            </a:lvl1pPr>
          </a:lstStyle>
          <a:p>
            <a:r>
              <a:rPr lang="en-US"/>
              <a:t>Click to edit Master title style</a:t>
            </a:r>
            <a:endParaRPr lang="en-GB" dirty="0"/>
          </a:p>
        </p:txBody>
      </p:sp>
      <p:sp>
        <p:nvSpPr>
          <p:cNvPr id="3" name="Content Placeholder 2"/>
          <p:cNvSpPr>
            <a:spLocks noGrp="1"/>
          </p:cNvSpPr>
          <p:nvPr>
            <p:ph idx="1" hasCustomPrompt="1"/>
          </p:nvPr>
        </p:nvSpPr>
        <p:spPr>
          <a:xfrm>
            <a:off x="431999" y="1474237"/>
            <a:ext cx="11352563" cy="4702726"/>
          </a:xfrm>
        </p:spPr>
        <p:txBody>
          <a:bodyPr/>
          <a:lstStyle>
            <a:lvl1pPr marL="0" indent="0">
              <a:buNone/>
              <a:defRPr>
                <a:latin typeface="Tahoma" panose="020B0604030504040204" pitchFamily="34" charset="0"/>
                <a:ea typeface="Tahoma" panose="020B0604030504040204" pitchFamily="34" charset="0"/>
                <a:cs typeface="Tahoma" panose="020B0604030504040204" pitchFamily="34" charset="0"/>
              </a:defRPr>
            </a:lvl1pPr>
            <a:lvl2pPr>
              <a:defRPr>
                <a:latin typeface="Tahoma" panose="020B0604030504040204" pitchFamily="34" charset="0"/>
                <a:ea typeface="Tahoma" panose="020B0604030504040204" pitchFamily="34" charset="0"/>
                <a:cs typeface="Tahoma" panose="020B0604030504040204" pitchFamily="34" charset="0"/>
              </a:defRPr>
            </a:lvl2pPr>
            <a:lvl3pPr>
              <a:defRPr>
                <a:latin typeface="Tahoma" panose="020B0604030504040204" pitchFamily="34" charset="0"/>
                <a:ea typeface="Tahoma" panose="020B0604030504040204" pitchFamily="34" charset="0"/>
                <a:cs typeface="Tahoma" panose="020B0604030504040204" pitchFamily="34" charset="0"/>
              </a:defRPr>
            </a:lvl3pPr>
            <a:lvl4pPr>
              <a:defRPr>
                <a:latin typeface="Tahoma" panose="020B0604030504040204" pitchFamily="34" charset="0"/>
                <a:ea typeface="Tahoma" panose="020B0604030504040204" pitchFamily="34" charset="0"/>
                <a:cs typeface="Tahoma" panose="020B0604030504040204" pitchFamily="34" charset="0"/>
              </a:defRPr>
            </a:lvl4pPr>
            <a:lvl5pPr>
              <a:defRPr>
                <a:latin typeface="Tahoma" panose="020B0604030504040204" pitchFamily="34" charset="0"/>
                <a:ea typeface="Tahoma" panose="020B0604030504040204" pitchFamily="34" charset="0"/>
                <a:cs typeface="Tahoma" panose="020B0604030504040204" pitchFamily="34" charset="0"/>
              </a:defRPr>
            </a:lvl5pPr>
          </a:lstStyle>
          <a:p>
            <a:pPr lvl="0"/>
            <a:r>
              <a:rPr lang="en-US" dirty="0"/>
              <a:t>Click to add text</a:t>
            </a:r>
          </a:p>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p:cNvSpPr>
            <a:spLocks noGrp="1"/>
          </p:cNvSpPr>
          <p:nvPr>
            <p:ph type="sldNum" sz="quarter" idx="12"/>
          </p:nvPr>
        </p:nvSpPr>
        <p:spPr>
          <a:xfrm>
            <a:off x="9041362" y="6475542"/>
            <a:ext cx="2743200" cy="365125"/>
          </a:xfrm>
        </p:spPr>
        <p:txBody>
          <a:bodyPr/>
          <a:lstStyle>
            <a:lvl1pPr>
              <a:defRPr>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fld id="{F9E29A8E-A0F1-419A-8E8B-A78BF9C70DE8}" type="slidenum">
              <a:rPr lang="en-GB" smtClean="0"/>
              <a:pPr/>
              <a:t>‹#›</a:t>
            </a:fld>
            <a:endParaRPr lang="en-GB" dirty="0"/>
          </a:p>
        </p:txBody>
      </p:sp>
      <p:sp>
        <p:nvSpPr>
          <p:cNvPr id="7" name="Rectangle 6"/>
          <p:cNvSpPr/>
          <p:nvPr userDrawn="1"/>
        </p:nvSpPr>
        <p:spPr>
          <a:xfrm>
            <a:off x="0" y="6638464"/>
            <a:ext cx="7647039" cy="203133"/>
          </a:xfrm>
          <a:prstGeom prst="rect">
            <a:avLst/>
          </a:prstGeom>
        </p:spPr>
        <p:txBody>
          <a:bodyPr wrap="square">
            <a:spAutoFit/>
          </a:bodyPr>
          <a:lstStyle>
            <a:defPPr>
              <a:defRPr lang="de-DE"/>
            </a:defPPr>
            <a:lvl1pPr algn="l" rtl="0" fontAlgn="base">
              <a:lnSpc>
                <a:spcPct val="90000"/>
              </a:lnSpc>
              <a:spcBef>
                <a:spcPct val="0"/>
              </a:spcBef>
              <a:spcAft>
                <a:spcPct val="0"/>
              </a:spcAft>
              <a:defRPr sz="3200" kern="1200">
                <a:solidFill>
                  <a:schemeClr val="tx1"/>
                </a:solidFill>
                <a:latin typeface="Tahoma" pitchFamily="34" charset="0"/>
                <a:ea typeface="+mn-ea"/>
                <a:cs typeface="+mn-cs"/>
              </a:defRPr>
            </a:lvl1pPr>
            <a:lvl2pPr marL="457200" algn="l" rtl="0" fontAlgn="base">
              <a:lnSpc>
                <a:spcPct val="90000"/>
              </a:lnSpc>
              <a:spcBef>
                <a:spcPct val="0"/>
              </a:spcBef>
              <a:spcAft>
                <a:spcPct val="0"/>
              </a:spcAft>
              <a:defRPr sz="3200" kern="1200">
                <a:solidFill>
                  <a:schemeClr val="tx1"/>
                </a:solidFill>
                <a:latin typeface="Tahoma" pitchFamily="34" charset="0"/>
                <a:ea typeface="+mn-ea"/>
                <a:cs typeface="+mn-cs"/>
              </a:defRPr>
            </a:lvl2pPr>
            <a:lvl3pPr marL="914400" algn="l" rtl="0" fontAlgn="base">
              <a:lnSpc>
                <a:spcPct val="90000"/>
              </a:lnSpc>
              <a:spcBef>
                <a:spcPct val="0"/>
              </a:spcBef>
              <a:spcAft>
                <a:spcPct val="0"/>
              </a:spcAft>
              <a:defRPr sz="3200" kern="1200">
                <a:solidFill>
                  <a:schemeClr val="tx1"/>
                </a:solidFill>
                <a:latin typeface="Tahoma" pitchFamily="34" charset="0"/>
                <a:ea typeface="+mn-ea"/>
                <a:cs typeface="+mn-cs"/>
              </a:defRPr>
            </a:lvl3pPr>
            <a:lvl4pPr marL="1371600" algn="l" rtl="0" fontAlgn="base">
              <a:lnSpc>
                <a:spcPct val="90000"/>
              </a:lnSpc>
              <a:spcBef>
                <a:spcPct val="0"/>
              </a:spcBef>
              <a:spcAft>
                <a:spcPct val="0"/>
              </a:spcAft>
              <a:defRPr sz="3200" kern="1200">
                <a:solidFill>
                  <a:schemeClr val="tx1"/>
                </a:solidFill>
                <a:latin typeface="Tahoma" pitchFamily="34" charset="0"/>
                <a:ea typeface="+mn-ea"/>
                <a:cs typeface="+mn-cs"/>
              </a:defRPr>
            </a:lvl4pPr>
            <a:lvl5pPr marL="1828800" algn="l" rtl="0" fontAlgn="base">
              <a:lnSpc>
                <a:spcPct val="90000"/>
              </a:lnSpc>
              <a:spcBef>
                <a:spcPct val="0"/>
              </a:spcBef>
              <a:spcAft>
                <a:spcPct val="0"/>
              </a:spcAft>
              <a:defRPr sz="3200" kern="1200">
                <a:solidFill>
                  <a:schemeClr val="tx1"/>
                </a:solidFill>
                <a:latin typeface="Tahoma" pitchFamily="34" charset="0"/>
                <a:ea typeface="+mn-ea"/>
                <a:cs typeface="+mn-cs"/>
              </a:defRPr>
            </a:lvl5pPr>
            <a:lvl6pPr marL="2286000" algn="l" defTabSz="914400" rtl="0" eaLnBrk="1" latinLnBrk="0" hangingPunct="1">
              <a:defRPr sz="3200" kern="1200">
                <a:solidFill>
                  <a:schemeClr val="tx1"/>
                </a:solidFill>
                <a:latin typeface="Tahoma" pitchFamily="34" charset="0"/>
                <a:ea typeface="+mn-ea"/>
                <a:cs typeface="+mn-cs"/>
              </a:defRPr>
            </a:lvl6pPr>
            <a:lvl7pPr marL="2743200" algn="l" defTabSz="914400" rtl="0" eaLnBrk="1" latinLnBrk="0" hangingPunct="1">
              <a:defRPr sz="3200" kern="1200">
                <a:solidFill>
                  <a:schemeClr val="tx1"/>
                </a:solidFill>
                <a:latin typeface="Tahoma" pitchFamily="34" charset="0"/>
                <a:ea typeface="+mn-ea"/>
                <a:cs typeface="+mn-cs"/>
              </a:defRPr>
            </a:lvl7pPr>
            <a:lvl8pPr marL="3200400" algn="l" defTabSz="914400" rtl="0" eaLnBrk="1" latinLnBrk="0" hangingPunct="1">
              <a:defRPr sz="3200" kern="1200">
                <a:solidFill>
                  <a:schemeClr val="tx1"/>
                </a:solidFill>
                <a:latin typeface="Tahoma" pitchFamily="34" charset="0"/>
                <a:ea typeface="+mn-ea"/>
                <a:cs typeface="+mn-cs"/>
              </a:defRPr>
            </a:lvl8pPr>
            <a:lvl9pPr marL="3657600" algn="l" defTabSz="914400" rtl="0" eaLnBrk="1" latinLnBrk="0" hangingPunct="1">
              <a:defRPr sz="3200" kern="1200">
                <a:solidFill>
                  <a:schemeClr val="tx1"/>
                </a:solidFill>
                <a:latin typeface="Tahoma" pitchFamily="34" charset="0"/>
                <a:ea typeface="+mn-ea"/>
                <a:cs typeface="+mn-cs"/>
              </a:defRPr>
            </a:lvl9pPr>
          </a:lstStyle>
          <a:p>
            <a:r>
              <a:rPr lang="en-GB" sz="800" b="1" kern="1200" dirty="0">
                <a:solidFill>
                  <a:schemeClr val="tx1"/>
                </a:solidFill>
                <a:effectLst/>
                <a:latin typeface="Tahoma" pitchFamily="34" charset="0"/>
                <a:ea typeface="+mn-ea"/>
                <a:cs typeface="+mn-cs"/>
              </a:rPr>
              <a:t>Source: European Centre for Disease Prevention and Control. Communicable Disease Threats Report, 2021</a:t>
            </a:r>
            <a:endParaRPr lang="en-GB" sz="800" kern="1200" dirty="0">
              <a:solidFill>
                <a:schemeClr val="tx1"/>
              </a:solidFill>
              <a:effectLst/>
              <a:latin typeface="Tahoma" pitchFamily="34" charset="0"/>
              <a:ea typeface="+mn-ea"/>
              <a:cs typeface="+mn-cs"/>
            </a:endParaRPr>
          </a:p>
        </p:txBody>
      </p:sp>
    </p:spTree>
    <p:extLst>
      <p:ext uri="{BB962C8B-B14F-4D97-AF65-F5344CB8AC3E}">
        <p14:creationId xmlns:p14="http://schemas.microsoft.com/office/powerpoint/2010/main" val="304085320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GB"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lgn="r"/>
            <a:r>
              <a:rPr lang="en-GB" sz="1600" b="1" kern="0">
                <a:solidFill>
                  <a:prstClr val="white"/>
                </a:solidFill>
                <a:ea typeface="Tahoma" panose="020B0604030504040204" pitchFamily="34" charset="0"/>
                <a:cs typeface="Tahoma" panose="020B0604030504040204" pitchFamily="34" charset="0"/>
              </a:rPr>
              <a:t>Source: European Centre for Disease Prevention and Control. Communicable Disae</a:t>
            </a:r>
            <a:endParaRPr lang="en-GB" dirty="0">
              <a:solidFill>
                <a:schemeClr val="tx1"/>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r>
              <a:rPr lang="en-GB" sz="1600" b="1" kern="0" dirty="0">
                <a:solidFill>
                  <a:prstClr val="white"/>
                </a:solidFill>
                <a:ea typeface="Tahoma" panose="020B0604030504040204" pitchFamily="34" charset="0"/>
                <a:cs typeface="Tahoma" panose="020B0604030504040204" pitchFamily="34" charset="0"/>
              </a:rPr>
              <a:t>Week 39, 2018</a:t>
            </a:r>
            <a:br>
              <a:rPr lang="en-GB" sz="1600" kern="0" dirty="0">
                <a:solidFill>
                  <a:prstClr val="white"/>
                </a:solidFill>
                <a:ea typeface="Tahoma" panose="020B0604030504040204" pitchFamily="34" charset="0"/>
                <a:cs typeface="Tahoma" panose="020B0604030504040204" pitchFamily="34" charset="0"/>
              </a:rPr>
            </a:br>
            <a:r>
              <a:rPr lang="en-GB" kern="0" dirty="0">
                <a:solidFill>
                  <a:schemeClr val="tx1"/>
                </a:solidFill>
              </a:rPr>
              <a:t>Week 39, 2018</a:t>
            </a:r>
            <a:br>
              <a:rPr lang="en-GB" kern="0" dirty="0">
                <a:solidFill>
                  <a:schemeClr val="tx1"/>
                </a:solidFill>
              </a:rPr>
            </a:br>
            <a:endParaRPr lang="en-GB" dirty="0">
              <a:solidFill>
                <a:schemeClr val="tx1"/>
              </a:solidFill>
            </a:endParaRPr>
          </a:p>
        </p:txBody>
      </p:sp>
    </p:spTree>
    <p:extLst>
      <p:ext uri="{BB962C8B-B14F-4D97-AF65-F5344CB8AC3E}">
        <p14:creationId xmlns:p14="http://schemas.microsoft.com/office/powerpoint/2010/main" val="3717505211"/>
      </p:ext>
    </p:extLst>
  </p:cSld>
  <p:clrMap bg1="lt1" tx1="dk1" bg2="lt2" tx2="dk2" accent1="accent1" accent2="accent2" accent3="accent3" accent4="accent4" accent5="accent5" accent6="accent6" hlink="hlink" folHlink="folHlink"/>
  <p:sldLayoutIdLst>
    <p:sldLayoutId id="2147483727" r:id="rId1"/>
    <p:sldLayoutId id="2147483728" r:id="rId2"/>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4.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5.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648000" y="4138367"/>
            <a:ext cx="10800000" cy="1385740"/>
          </a:xfrm>
        </p:spPr>
        <p:txBody>
          <a:bodyPr>
            <a:normAutofit fontScale="90000"/>
          </a:bodyPr>
          <a:lstStyle/>
          <a:p>
            <a:pPr lvl="0" fontAlgn="base">
              <a:spcBef>
                <a:spcPts val="0"/>
              </a:spcBef>
            </a:pPr>
            <a:r>
              <a:rPr lang="en-GB" sz="2300" kern="0" dirty="0">
                <a:solidFill>
                  <a:prstClr val="white"/>
                </a:solidFill>
                <a:ea typeface="+mn-ea"/>
              </a:rPr>
              <a:t>Reusable maps and graphs from ECDC Communicable Disease Threats Report</a:t>
            </a:r>
            <a:br>
              <a:rPr lang="en-GB" sz="2300" kern="0" dirty="0">
                <a:solidFill>
                  <a:prstClr val="white"/>
                </a:solidFill>
                <a:ea typeface="+mn-ea"/>
              </a:rPr>
            </a:br>
            <a:br>
              <a:rPr lang="en-GB" sz="1800" kern="0" dirty="0">
                <a:solidFill>
                  <a:prstClr val="white"/>
                </a:solidFill>
                <a:ea typeface="+mn-ea"/>
              </a:rPr>
            </a:br>
            <a:br>
              <a:rPr lang="en-GB" sz="1800" kern="0" dirty="0">
                <a:solidFill>
                  <a:prstClr val="white"/>
                </a:solidFill>
                <a:ea typeface="+mn-ea"/>
              </a:rPr>
            </a:br>
            <a:r>
              <a:rPr lang="en-GB" sz="1800" kern="0" dirty="0">
                <a:solidFill>
                  <a:prstClr val="white"/>
                </a:solidFill>
                <a:ea typeface="+mn-ea"/>
              </a:rPr>
              <a:t>Week 31 2021</a:t>
            </a:r>
            <a:br>
              <a:rPr lang="en-GB" sz="1800" b="0" kern="0" dirty="0">
                <a:solidFill>
                  <a:prstClr val="white"/>
                </a:solidFill>
                <a:ea typeface="+mn-ea"/>
              </a:rPr>
            </a:br>
            <a:endParaRPr lang="en-GB" dirty="0"/>
          </a:p>
        </p:txBody>
      </p:sp>
      <p:sp>
        <p:nvSpPr>
          <p:cNvPr id="7" name="Subtitle 6"/>
          <p:cNvSpPr>
            <a:spLocks noGrp="1"/>
          </p:cNvSpPr>
          <p:nvPr>
            <p:ph type="subTitle" idx="1"/>
          </p:nvPr>
        </p:nvSpPr>
        <p:spPr/>
        <p:txBody>
          <a:bodyPr/>
          <a:lstStyle/>
          <a:p>
            <a:endParaRPr lang="en-GB" dirty="0"/>
          </a:p>
        </p:txBody>
      </p:sp>
      <p:sp>
        <p:nvSpPr>
          <p:cNvPr id="5" name="Text Box 4"/>
          <p:cNvSpPr txBox="1">
            <a:spLocks noChangeArrowheads="1"/>
          </p:cNvSpPr>
          <p:nvPr/>
        </p:nvSpPr>
        <p:spPr bwMode="auto">
          <a:xfrm>
            <a:off x="648000" y="5720270"/>
            <a:ext cx="10869432" cy="550869"/>
          </a:xfrm>
          <a:prstGeom prst="rect">
            <a:avLst/>
          </a:prstGeom>
          <a:noFill/>
          <a:ln w="38100">
            <a:noFill/>
            <a:miter lim="800000"/>
            <a:headEnd/>
            <a:tailEnd/>
          </a:ln>
          <a:effectLst/>
        </p:spPr>
        <p:txBody>
          <a:bodyPr lIns="0" tIns="0" rIns="0" bIns="0" anchor="b"/>
          <a:lstStyle/>
          <a:p>
            <a:pPr marL="0" marR="0" lvl="0" indent="0" algn="l" defTabSz="914400" rtl="0" eaLnBrk="1" fontAlgn="base" latinLnBrk="0" hangingPunct="1">
              <a:lnSpc>
                <a:spcPct val="100000"/>
              </a:lnSpc>
              <a:spcBef>
                <a:spcPct val="0"/>
              </a:spcBef>
              <a:spcAft>
                <a:spcPts val="1200"/>
              </a:spcAft>
              <a:buClrTx/>
              <a:buSzTx/>
              <a:buFontTx/>
              <a:buNone/>
              <a:tabLst/>
              <a:defRPr/>
            </a:pPr>
            <a:br>
              <a:rPr kumimoji="0" lang="en-GB" sz="2000" b="0" i="0" u="none" strike="noStrike" kern="1200" cap="none" spc="0" normalizeH="0" baseline="0" noProof="0" dirty="0">
                <a:ln>
                  <a:noFill/>
                </a:ln>
                <a:solidFill>
                  <a:prstClr val="white"/>
                </a:solidFill>
                <a:effectLst/>
                <a:uLnTx/>
                <a:uFillTx/>
                <a:latin typeface="Tahoma" pitchFamily="34" charset="0"/>
                <a:ea typeface="+mn-ea"/>
                <a:cs typeface="+mn-cs"/>
              </a:rPr>
            </a:br>
            <a:r>
              <a:rPr kumimoji="0" lang="en-GB" sz="1400" b="0" i="0" u="none" strike="noStrike" kern="1200" cap="none" spc="0" normalizeH="0" baseline="0" noProof="0" dirty="0">
                <a:ln>
                  <a:noFill/>
                </a:ln>
                <a:solidFill>
                  <a:prstClr val="white"/>
                </a:solidFill>
                <a:effectLst/>
                <a:uLnTx/>
                <a:uFillTx/>
                <a:latin typeface="Tahoma" pitchFamily="34" charset="0"/>
                <a:ea typeface="+mn-ea"/>
                <a:cs typeface="Tahoma" pitchFamily="34" charset="0"/>
              </a:rPr>
              <a:t>You are encouraged to reuse our maps and graphs for your own purposes and are free to translate them, provided the content is not altered and the source is acknowledged. </a:t>
            </a:r>
          </a:p>
        </p:txBody>
      </p:sp>
    </p:spTree>
    <p:custDataLst>
      <p:tags r:id="rId1"/>
    </p:custDataLst>
    <p:extLst>
      <p:ext uri="{BB962C8B-B14F-4D97-AF65-F5344CB8AC3E}">
        <p14:creationId xmlns:p14="http://schemas.microsoft.com/office/powerpoint/2010/main" val="40071097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3521" y="222456"/>
            <a:ext cx="10354188" cy="951722"/>
          </a:xfrm>
        </p:spPr>
        <p:txBody>
          <a:bodyPr vert="horz" lIns="91440" tIns="45720" rIns="91440" bIns="45720" rtlCol="0" anchor="ctr">
            <a:normAutofit/>
          </a:bodyPr>
          <a:lstStyle/>
          <a:p>
            <a:pPr algn="ctr"/>
            <a:r>
              <a:rPr lang="en-GB" sz="1800" dirty="0"/>
              <a:t>Distribution of COVID-19 cases worldwide in accordance with the applied case definitions in the affected countries, as of week 30 2021</a:t>
            </a:r>
          </a:p>
        </p:txBody>
      </p:sp>
      <p:sp>
        <p:nvSpPr>
          <p:cNvPr id="5" name="Slide Number Placeholder 4"/>
          <p:cNvSpPr>
            <a:spLocks noGrp="1"/>
          </p:cNvSpPr>
          <p:nvPr>
            <p:ph type="sldNum" sz="quarter" idx="12"/>
          </p:nvPr>
        </p:nvSpPr>
        <p:spPr>
          <a:xfrm>
            <a:off x="9170804" y="6375460"/>
            <a:ext cx="2743200" cy="365125"/>
          </a:xfrm>
        </p:spPr>
        <p:txBody>
          <a:bodyPr/>
          <a:lstStyle/>
          <a:p>
            <a:fld id="{F9E29A8E-A0F1-419A-8E8B-A78BF9C70DE8}" type="slidenum">
              <a:rPr lang="en-GB" smtClean="0"/>
              <a:pPr/>
              <a:t>2</a:t>
            </a:fld>
            <a:endParaRPr lang="en-GB" dirty="0"/>
          </a:p>
        </p:txBody>
      </p:sp>
      <p:sp>
        <p:nvSpPr>
          <p:cNvPr id="6" name="TextBox 5"/>
          <p:cNvSpPr txBox="1"/>
          <p:nvPr/>
        </p:nvSpPr>
        <p:spPr>
          <a:xfrm>
            <a:off x="77316" y="5682342"/>
            <a:ext cx="11226597" cy="410882"/>
          </a:xfrm>
          <a:prstGeom prst="rect">
            <a:avLst/>
          </a:prstGeom>
          <a:noFill/>
        </p:spPr>
        <p:txBody>
          <a:bodyPr wrap="square" rtlCol="0">
            <a:spAutoFit/>
          </a:bodyPr>
          <a:lstStyle/>
          <a:p>
            <a:endParaRPr lang="en-GB" sz="1100" dirty="0"/>
          </a:p>
          <a:p>
            <a:endParaRPr lang="en-GB" sz="1200" dirty="0"/>
          </a:p>
        </p:txBody>
      </p:sp>
      <p:sp>
        <p:nvSpPr>
          <p:cNvPr id="3" name="Rectangle 2"/>
          <p:cNvSpPr/>
          <p:nvPr/>
        </p:nvSpPr>
        <p:spPr>
          <a:xfrm>
            <a:off x="5967599" y="3244334"/>
            <a:ext cx="256802" cy="369332"/>
          </a:xfrm>
          <a:prstGeom prst="rect">
            <a:avLst/>
          </a:prstGeom>
        </p:spPr>
        <p:txBody>
          <a:bodyPr wrap="none">
            <a:spAutoFit/>
          </a:bodyPr>
          <a:lstStyle/>
          <a:p>
            <a:r>
              <a:rPr lang="en-GB" dirty="0"/>
              <a:t> </a:t>
            </a:r>
          </a:p>
        </p:txBody>
      </p:sp>
      <p:pic>
        <p:nvPicPr>
          <p:cNvPr id="8" name="Content Placeholder 2">
            <a:extLst>
              <a:ext uri="{FF2B5EF4-FFF2-40B4-BE49-F238E27FC236}">
                <a16:creationId xmlns:a16="http://schemas.microsoft.com/office/drawing/2014/main" id="{F8394CEC-3C72-44A9-A79A-F2A9C1BF1A42}"/>
              </a:ext>
            </a:extLst>
          </p:cNvPr>
          <p:cNvPicPr>
            <a:picLocks/>
          </p:cNvPicPr>
          <p:nvPr/>
        </p:nvPicPr>
        <p:blipFill>
          <a:blip r:embed="rId3" cstate="print"/>
          <a:stretch>
            <a:fillRect/>
          </a:stretch>
        </p:blipFill>
        <p:spPr>
          <a:xfrm>
            <a:off x="228600" y="1051560"/>
            <a:ext cx="11247120" cy="5074920"/>
          </a:xfrm>
          <a:prstGeom prst="rect">
            <a:avLst/>
          </a:prstGeom>
        </p:spPr>
      </p:pic>
    </p:spTree>
    <p:custDataLst>
      <p:tags r:id="rId1"/>
    </p:custDataLst>
    <p:extLst>
      <p:ext uri="{BB962C8B-B14F-4D97-AF65-F5344CB8AC3E}">
        <p14:creationId xmlns:p14="http://schemas.microsoft.com/office/powerpoint/2010/main" val="26331717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7894" y="112120"/>
            <a:ext cx="10354188" cy="951722"/>
          </a:xfrm>
        </p:spPr>
        <p:txBody>
          <a:bodyPr vert="horz" lIns="91440" tIns="45720" rIns="91440" bIns="45720" rtlCol="0" anchor="ctr">
            <a:normAutofit/>
          </a:bodyPr>
          <a:lstStyle/>
          <a:p>
            <a:pPr algn="ctr"/>
            <a:r>
              <a:rPr lang="en-GB" sz="1800" dirty="0"/>
              <a:t>Distribution of COVID-19 deaths</a:t>
            </a:r>
            <a:r>
              <a:rPr lang="en-GB" sz="1800" baseline="30000" dirty="0"/>
              <a:t> </a:t>
            </a:r>
            <a:r>
              <a:rPr lang="en-GB" sz="1800" dirty="0"/>
              <a:t>worldwide, as of week 30 2021 </a:t>
            </a:r>
          </a:p>
        </p:txBody>
      </p:sp>
      <p:sp>
        <p:nvSpPr>
          <p:cNvPr id="5" name="Slide Number Placeholder 4"/>
          <p:cNvSpPr>
            <a:spLocks noGrp="1"/>
          </p:cNvSpPr>
          <p:nvPr>
            <p:ph type="sldNum" sz="quarter" idx="12"/>
          </p:nvPr>
        </p:nvSpPr>
        <p:spPr>
          <a:xfrm>
            <a:off x="6366988" y="6492875"/>
            <a:ext cx="2743200" cy="365125"/>
          </a:xfrm>
        </p:spPr>
        <p:txBody>
          <a:bodyPr/>
          <a:lstStyle/>
          <a:p>
            <a:fld id="{F9E29A8E-A0F1-419A-8E8B-A78BF9C70DE8}" type="slidenum">
              <a:rPr lang="en-GB" smtClean="0"/>
              <a:pPr/>
              <a:t>3</a:t>
            </a:fld>
            <a:endParaRPr lang="en-GB" dirty="0"/>
          </a:p>
        </p:txBody>
      </p:sp>
      <p:pic>
        <p:nvPicPr>
          <p:cNvPr id="6" name="Content Placeholder 2">
            <a:extLst>
              <a:ext uri="{FF2B5EF4-FFF2-40B4-BE49-F238E27FC236}">
                <a16:creationId xmlns:a16="http://schemas.microsoft.com/office/drawing/2014/main" id="{B3264758-B17E-4D2D-8606-6704BBF4D5E4}"/>
              </a:ext>
            </a:extLst>
          </p:cNvPr>
          <p:cNvPicPr>
            <a:picLocks/>
          </p:cNvPicPr>
          <p:nvPr/>
        </p:nvPicPr>
        <p:blipFill>
          <a:blip r:embed="rId4" cstate="print"/>
          <a:stretch>
            <a:fillRect/>
          </a:stretch>
        </p:blipFill>
        <p:spPr>
          <a:xfrm>
            <a:off x="228600" y="1051560"/>
            <a:ext cx="11247120" cy="5074920"/>
          </a:xfrm>
          <a:prstGeom prst="rect">
            <a:avLst/>
          </a:prstGeom>
        </p:spPr>
      </p:pic>
    </p:spTree>
    <p:custDataLst>
      <p:tags r:id="rId1"/>
    </p:custDataLst>
    <p:extLst>
      <p:ext uri="{BB962C8B-B14F-4D97-AF65-F5344CB8AC3E}">
        <p14:creationId xmlns:p14="http://schemas.microsoft.com/office/powerpoint/2010/main" val="12055929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94446" y="123166"/>
            <a:ext cx="9190971" cy="951722"/>
          </a:xfrm>
        </p:spPr>
        <p:txBody>
          <a:bodyPr vert="horz" lIns="91440" tIns="45720" rIns="91440" bIns="45720" rtlCol="0" anchor="ctr">
            <a:normAutofit/>
          </a:bodyPr>
          <a:lstStyle/>
          <a:p>
            <a:pPr algn="ctr"/>
            <a:r>
              <a:rPr lang="en-GB" sz="1800" dirty="0"/>
              <a:t>Distribution of laboratory-confirmed cases of COVID-19 </a:t>
            </a:r>
            <a:br>
              <a:rPr lang="en-GB" sz="1800" dirty="0"/>
            </a:br>
            <a:r>
              <a:rPr lang="en-GB" sz="1800" dirty="0"/>
              <a:t>in the EU/EEA, as of week 30 2021</a:t>
            </a:r>
          </a:p>
        </p:txBody>
      </p:sp>
      <p:sp>
        <p:nvSpPr>
          <p:cNvPr id="5" name="Slide Number Placeholder 4"/>
          <p:cNvSpPr>
            <a:spLocks noGrp="1"/>
          </p:cNvSpPr>
          <p:nvPr>
            <p:ph type="sldNum" sz="quarter" idx="12"/>
          </p:nvPr>
        </p:nvSpPr>
        <p:spPr/>
        <p:txBody>
          <a:bodyPr/>
          <a:lstStyle/>
          <a:p>
            <a:fld id="{F9E29A8E-A0F1-419A-8E8B-A78BF9C70DE8}" type="slidenum">
              <a:rPr lang="en-GB" smtClean="0"/>
              <a:pPr/>
              <a:t>4</a:t>
            </a:fld>
            <a:endParaRPr lang="en-GB" dirty="0"/>
          </a:p>
        </p:txBody>
      </p:sp>
      <p:pic>
        <p:nvPicPr>
          <p:cNvPr id="6" name="Content Placeholder 2">
            <a:extLst>
              <a:ext uri="{FF2B5EF4-FFF2-40B4-BE49-F238E27FC236}">
                <a16:creationId xmlns:a16="http://schemas.microsoft.com/office/drawing/2014/main" id="{35679EF6-8C9C-4ACE-A662-49FD553344DC}"/>
              </a:ext>
            </a:extLst>
          </p:cNvPr>
          <p:cNvPicPr>
            <a:picLocks/>
          </p:cNvPicPr>
          <p:nvPr/>
        </p:nvPicPr>
        <p:blipFill>
          <a:blip r:embed="rId4" cstate="print"/>
          <a:stretch>
            <a:fillRect/>
          </a:stretch>
        </p:blipFill>
        <p:spPr>
          <a:xfrm>
            <a:off x="228600" y="1051560"/>
            <a:ext cx="11247120" cy="5074920"/>
          </a:xfrm>
          <a:prstGeom prst="rect">
            <a:avLst/>
          </a:prstGeom>
        </p:spPr>
      </p:pic>
    </p:spTree>
    <p:custDataLst>
      <p:tags r:id="rId1"/>
    </p:custDataLst>
    <p:extLst>
      <p:ext uri="{BB962C8B-B14F-4D97-AF65-F5344CB8AC3E}">
        <p14:creationId xmlns:p14="http://schemas.microsoft.com/office/powerpoint/2010/main" val="10445487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F9E29A8E-A0F1-419A-8E8B-A78BF9C70DE8}" type="slidenum">
              <a:rPr lang="en-GB" smtClean="0"/>
              <a:pPr/>
              <a:t>5</a:t>
            </a:fld>
            <a:endParaRPr lang="en-GB" dirty="0"/>
          </a:p>
        </p:txBody>
      </p:sp>
      <p:sp>
        <p:nvSpPr>
          <p:cNvPr id="4" name="Title 1"/>
          <p:cNvSpPr>
            <a:spLocks noGrp="1"/>
          </p:cNvSpPr>
          <p:nvPr>
            <p:ph type="title"/>
          </p:nvPr>
        </p:nvSpPr>
        <p:spPr>
          <a:xfrm>
            <a:off x="719908" y="0"/>
            <a:ext cx="10354188" cy="951722"/>
          </a:xfrm>
        </p:spPr>
        <p:txBody>
          <a:bodyPr vert="horz" lIns="91440" tIns="45720" rIns="91440" bIns="45720" rtlCol="0" anchor="ctr">
            <a:normAutofit/>
          </a:bodyPr>
          <a:lstStyle/>
          <a:p>
            <a:pPr algn="ctr"/>
            <a:r>
              <a:rPr lang="en-GB" sz="1800" dirty="0"/>
              <a:t>Geographical distribution of 14-day cumulative number of reported COVID-19 cases </a:t>
            </a:r>
            <a:br>
              <a:rPr lang="en-GB" sz="1800" dirty="0"/>
            </a:br>
            <a:r>
              <a:rPr lang="en-GB" sz="1800" dirty="0"/>
              <a:t>per 100 000 population, worldwide, week 29 to week 30 2021</a:t>
            </a:r>
          </a:p>
        </p:txBody>
      </p:sp>
      <p:sp>
        <p:nvSpPr>
          <p:cNvPr id="6" name="Rectangle 5"/>
          <p:cNvSpPr/>
          <p:nvPr/>
        </p:nvSpPr>
        <p:spPr>
          <a:xfrm>
            <a:off x="9331" y="6204851"/>
            <a:ext cx="11709399" cy="480131"/>
          </a:xfrm>
          <a:prstGeom prst="rect">
            <a:avLst/>
          </a:prstGeom>
        </p:spPr>
        <p:txBody>
          <a:bodyPr wrap="square">
            <a:spAutoFit/>
          </a:bodyPr>
          <a:lstStyle/>
          <a:p>
            <a:pPr lvl="0"/>
            <a:r>
              <a:rPr lang="en-GB" sz="700" b="1" dirty="0">
                <a:solidFill>
                  <a:srgbClr val="333333"/>
                </a:solidFill>
                <a:latin typeface="Helvetica" panose="020B0604020202020204" pitchFamily="34" charset="0"/>
                <a:ea typeface="Calibri" panose="020F0502020204030204" pitchFamily="34" charset="0"/>
              </a:rPr>
              <a:t>14-day notification rates and trends are collected using epidemic intelligence from various sources and are affected by the testing strategy, laboratory capacity and the effectiveness of surveillance systems. As all of these factors can differ greatly between countries, ECDC does not recommend using notification rates to directly compare countries. Particular caution is needed when interpreting reported rates from areas with small populations, where small changes in the numbers of reported cases can have a large impact on the notification rate. In addition, the retrospective adjustment of data by reporting authorities is possible. Negative counts of new cases can arise if countries or subnational areas report cumulative totals that are lower than those reported previously, which can affect the presentation of data in maps and time-series plots.</a:t>
            </a:r>
            <a:endParaRPr lang="en-GB" sz="800" dirty="0">
              <a:solidFill>
                <a:prstClr val="black"/>
              </a:solidFill>
              <a:latin typeface="Calibri" panose="020F0502020204030204" pitchFamily="34" charset="0"/>
              <a:ea typeface="Calibri" panose="020F0502020204030204" pitchFamily="34" charset="0"/>
            </a:endParaRPr>
          </a:p>
        </p:txBody>
      </p:sp>
      <p:pic>
        <p:nvPicPr>
          <p:cNvPr id="7" name="Content Placeholder 2">
            <a:extLst>
              <a:ext uri="{FF2B5EF4-FFF2-40B4-BE49-F238E27FC236}">
                <a16:creationId xmlns:a16="http://schemas.microsoft.com/office/drawing/2014/main" id="{2C0C9139-783B-435D-9E7B-710E87D75EA9}"/>
              </a:ext>
            </a:extLst>
          </p:cNvPr>
          <p:cNvPicPr>
            <a:picLocks/>
          </p:cNvPicPr>
          <p:nvPr/>
        </p:nvPicPr>
        <p:blipFill>
          <a:blip r:embed="rId3" cstate="print"/>
          <a:stretch>
            <a:fillRect/>
          </a:stretch>
        </p:blipFill>
        <p:spPr>
          <a:xfrm>
            <a:off x="1838325" y="718451"/>
            <a:ext cx="7772400" cy="5486400"/>
          </a:xfrm>
          <a:prstGeom prst="rect">
            <a:avLst/>
          </a:prstGeom>
        </p:spPr>
      </p:pic>
    </p:spTree>
    <p:custDataLst>
      <p:tags r:id="rId1"/>
    </p:custDataLst>
    <p:extLst>
      <p:ext uri="{BB962C8B-B14F-4D97-AF65-F5344CB8AC3E}">
        <p14:creationId xmlns:p14="http://schemas.microsoft.com/office/powerpoint/2010/main" val="38235568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5E58495-1D0A-4E91-B5B2-9302366F9166}"/>
              </a:ext>
            </a:extLst>
          </p:cNvPr>
          <p:cNvSpPr>
            <a:spLocks noGrp="1"/>
          </p:cNvSpPr>
          <p:nvPr>
            <p:ph type="sldNum" sz="quarter" idx="12"/>
          </p:nvPr>
        </p:nvSpPr>
        <p:spPr/>
        <p:txBody>
          <a:bodyPr/>
          <a:lstStyle/>
          <a:p>
            <a:fld id="{F9E29A8E-A0F1-419A-8E8B-A78BF9C70DE8}" type="slidenum">
              <a:rPr lang="en-GB" smtClean="0"/>
              <a:pPr/>
              <a:t>6</a:t>
            </a:fld>
            <a:endParaRPr lang="en-GB" dirty="0"/>
          </a:p>
        </p:txBody>
      </p:sp>
      <p:pic>
        <p:nvPicPr>
          <p:cNvPr id="2" name="Picture 1">
            <a:extLst>
              <a:ext uri="{FF2B5EF4-FFF2-40B4-BE49-F238E27FC236}">
                <a16:creationId xmlns:a16="http://schemas.microsoft.com/office/drawing/2014/main" id="{74115B59-38D1-4B81-9471-5D9E49CD2029}"/>
              </a:ext>
            </a:extLst>
          </p:cNvPr>
          <p:cNvPicPr>
            <a:picLocks noChangeAspect="1"/>
          </p:cNvPicPr>
          <p:nvPr/>
        </p:nvPicPr>
        <p:blipFill>
          <a:blip r:embed="rId2"/>
          <a:stretch>
            <a:fillRect/>
          </a:stretch>
        </p:blipFill>
        <p:spPr>
          <a:xfrm>
            <a:off x="2466975" y="500384"/>
            <a:ext cx="8294199" cy="5857231"/>
          </a:xfrm>
          <a:prstGeom prst="rect">
            <a:avLst/>
          </a:prstGeom>
        </p:spPr>
      </p:pic>
    </p:spTree>
    <p:extLst>
      <p:ext uri="{BB962C8B-B14F-4D97-AF65-F5344CB8AC3E}">
        <p14:creationId xmlns:p14="http://schemas.microsoft.com/office/powerpoint/2010/main" val="18758284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E10B8B0-FA4F-44B5-8A95-23452F6F8DF0}"/>
              </a:ext>
            </a:extLst>
          </p:cNvPr>
          <p:cNvSpPr>
            <a:spLocks noGrp="1"/>
          </p:cNvSpPr>
          <p:nvPr>
            <p:ph type="sldNum" sz="quarter" idx="12"/>
          </p:nvPr>
        </p:nvSpPr>
        <p:spPr/>
        <p:txBody>
          <a:bodyPr/>
          <a:lstStyle/>
          <a:p>
            <a:fld id="{F9E29A8E-A0F1-419A-8E8B-A78BF9C70DE8}" type="slidenum">
              <a:rPr lang="en-GB" smtClean="0"/>
              <a:pPr/>
              <a:t>7</a:t>
            </a:fld>
            <a:endParaRPr lang="en-GB" dirty="0"/>
          </a:p>
        </p:txBody>
      </p:sp>
      <p:pic>
        <p:nvPicPr>
          <p:cNvPr id="2" name="Picture 1">
            <a:extLst>
              <a:ext uri="{FF2B5EF4-FFF2-40B4-BE49-F238E27FC236}">
                <a16:creationId xmlns:a16="http://schemas.microsoft.com/office/drawing/2014/main" id="{35FFEB77-F2B1-43ED-8CC1-609E8A6CB5F6}"/>
              </a:ext>
            </a:extLst>
          </p:cNvPr>
          <p:cNvPicPr>
            <a:picLocks noChangeAspect="1"/>
          </p:cNvPicPr>
          <p:nvPr/>
        </p:nvPicPr>
        <p:blipFill>
          <a:blip r:embed="rId2"/>
          <a:stretch>
            <a:fillRect/>
          </a:stretch>
        </p:blipFill>
        <p:spPr>
          <a:xfrm>
            <a:off x="2080893" y="581024"/>
            <a:ext cx="8052327" cy="5686425"/>
          </a:xfrm>
          <a:prstGeom prst="rect">
            <a:avLst/>
          </a:prstGeom>
        </p:spPr>
      </p:pic>
    </p:spTree>
    <p:extLst>
      <p:ext uri="{BB962C8B-B14F-4D97-AF65-F5344CB8AC3E}">
        <p14:creationId xmlns:p14="http://schemas.microsoft.com/office/powerpoint/2010/main" val="19003565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69BB4F-7A77-4C85-8C70-810E4E452AFD}"/>
              </a:ext>
            </a:extLst>
          </p:cNvPr>
          <p:cNvSpPr>
            <a:spLocks noGrp="1"/>
          </p:cNvSpPr>
          <p:nvPr>
            <p:ph type="title"/>
          </p:nvPr>
        </p:nvSpPr>
        <p:spPr/>
        <p:txBody>
          <a:bodyPr>
            <a:normAutofit/>
          </a:bodyPr>
          <a:lstStyle/>
          <a:p>
            <a:pPr algn="ctr"/>
            <a:r>
              <a:rPr lang="en-GB" sz="1800" dirty="0"/>
              <a:t>Geographical distribution of confirmed MERS-</a:t>
            </a:r>
            <a:r>
              <a:rPr lang="en-GB" sz="1800" dirty="0" err="1"/>
              <a:t>CoV</a:t>
            </a:r>
            <a:r>
              <a:rPr lang="en-GB" sz="1800" dirty="0"/>
              <a:t> cases, </a:t>
            </a:r>
            <a:br>
              <a:rPr lang="en-GB" sz="1800" dirty="0"/>
            </a:br>
            <a:r>
              <a:rPr lang="en-GB" sz="1800" dirty="0"/>
              <a:t>by probable region of infection and exposure, 1 January to 2 August 2021</a:t>
            </a:r>
          </a:p>
        </p:txBody>
      </p:sp>
      <p:pic>
        <p:nvPicPr>
          <p:cNvPr id="5" name="Content Placeholder 4">
            <a:extLst>
              <a:ext uri="{FF2B5EF4-FFF2-40B4-BE49-F238E27FC236}">
                <a16:creationId xmlns:a16="http://schemas.microsoft.com/office/drawing/2014/main" id="{6C5121F1-5D6A-4935-BCBE-3B66AB1EA1BC}"/>
              </a:ext>
            </a:extLst>
          </p:cNvPr>
          <p:cNvPicPr>
            <a:picLocks noGrp="1" noChangeAspect="1"/>
          </p:cNvPicPr>
          <p:nvPr>
            <p:ph idx="1"/>
          </p:nvPr>
        </p:nvPicPr>
        <p:blipFill>
          <a:blip r:embed="rId2"/>
          <a:stretch>
            <a:fillRect/>
          </a:stretch>
        </p:blipFill>
        <p:spPr>
          <a:xfrm>
            <a:off x="2611947" y="1175658"/>
            <a:ext cx="6735455" cy="5203627"/>
          </a:xfrm>
          <a:prstGeom prst="rect">
            <a:avLst/>
          </a:prstGeom>
        </p:spPr>
      </p:pic>
      <p:sp>
        <p:nvSpPr>
          <p:cNvPr id="4" name="Slide Number Placeholder 3">
            <a:extLst>
              <a:ext uri="{FF2B5EF4-FFF2-40B4-BE49-F238E27FC236}">
                <a16:creationId xmlns:a16="http://schemas.microsoft.com/office/drawing/2014/main" id="{326ACA76-587C-42A7-834C-1BAD8E91CF79}"/>
              </a:ext>
            </a:extLst>
          </p:cNvPr>
          <p:cNvSpPr>
            <a:spLocks noGrp="1"/>
          </p:cNvSpPr>
          <p:nvPr>
            <p:ph type="sldNum" sz="quarter" idx="12"/>
          </p:nvPr>
        </p:nvSpPr>
        <p:spPr/>
        <p:txBody>
          <a:bodyPr/>
          <a:lstStyle/>
          <a:p>
            <a:fld id="{F9E29A8E-A0F1-419A-8E8B-A78BF9C70DE8}" type="slidenum">
              <a:rPr lang="en-GB" smtClean="0"/>
              <a:pPr/>
              <a:t>8</a:t>
            </a:fld>
            <a:endParaRPr lang="en-GB" dirty="0"/>
          </a:p>
        </p:txBody>
      </p:sp>
    </p:spTree>
    <p:extLst>
      <p:ext uri="{BB962C8B-B14F-4D97-AF65-F5344CB8AC3E}">
        <p14:creationId xmlns:p14="http://schemas.microsoft.com/office/powerpoint/2010/main" val="41616039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83BC11-6E56-477F-8865-4CCFC6F29FEA}"/>
              </a:ext>
            </a:extLst>
          </p:cNvPr>
          <p:cNvSpPr>
            <a:spLocks noGrp="1"/>
          </p:cNvSpPr>
          <p:nvPr>
            <p:ph type="title"/>
          </p:nvPr>
        </p:nvSpPr>
        <p:spPr/>
        <p:txBody>
          <a:bodyPr>
            <a:normAutofit/>
          </a:bodyPr>
          <a:lstStyle/>
          <a:p>
            <a:pPr marL="0" marR="0" lvl="0" indent="0" algn="ctr" defTabSz="914400" rtl="0" eaLnBrk="1" fontAlgn="auto" latinLnBrk="0" hangingPunct="1">
              <a:lnSpc>
                <a:spcPct val="100000"/>
              </a:lnSpc>
              <a:spcBef>
                <a:spcPts val="0"/>
              </a:spcBef>
              <a:spcAft>
                <a:spcPts val="0"/>
              </a:spcAft>
              <a:tabLst/>
              <a:defRPr/>
            </a:pPr>
            <a:r>
              <a:rPr lang="en-GB" sz="1800" dirty="0">
                <a:solidFill>
                  <a:schemeClr val="tx1"/>
                </a:solidFill>
                <a:latin typeface="Tahoma" panose="020B0604030504040204" pitchFamily="34" charset="0"/>
                <a:ea typeface="Tahoma" panose="020B0604030504040204" pitchFamily="34" charset="0"/>
                <a:cs typeface="Tahoma" panose="020B0604030504040204" pitchFamily="34" charset="0"/>
              </a:rPr>
              <a:t>Geographical distribution of confirmed MERS-</a:t>
            </a:r>
            <a:r>
              <a:rPr lang="en-GB" sz="1800" dirty="0" err="1">
                <a:solidFill>
                  <a:schemeClr val="tx1"/>
                </a:solidFill>
                <a:latin typeface="Tahoma" panose="020B0604030504040204" pitchFamily="34" charset="0"/>
                <a:ea typeface="Tahoma" panose="020B0604030504040204" pitchFamily="34" charset="0"/>
                <a:cs typeface="Tahoma" panose="020B0604030504040204" pitchFamily="34" charset="0"/>
              </a:rPr>
              <a:t>CoV</a:t>
            </a:r>
            <a:r>
              <a:rPr lang="en-GB" sz="1800" dirty="0">
                <a:solidFill>
                  <a:schemeClr val="tx1"/>
                </a:solidFill>
                <a:latin typeface="Tahoma" panose="020B0604030504040204" pitchFamily="34" charset="0"/>
                <a:ea typeface="Tahoma" panose="020B0604030504040204" pitchFamily="34" charset="0"/>
                <a:cs typeface="Tahoma" panose="020B0604030504040204" pitchFamily="34" charset="0"/>
              </a:rPr>
              <a:t> cases,</a:t>
            </a:r>
            <a:br>
              <a:rPr lang="en-GB" sz="1800" dirty="0">
                <a:solidFill>
                  <a:schemeClr val="tx1"/>
                </a:solidFill>
                <a:latin typeface="Tahoma" panose="020B0604030504040204" pitchFamily="34" charset="0"/>
                <a:ea typeface="Tahoma" panose="020B0604030504040204" pitchFamily="34" charset="0"/>
                <a:cs typeface="Tahoma" panose="020B0604030504040204" pitchFamily="34" charset="0"/>
              </a:rPr>
            </a:br>
            <a:r>
              <a:rPr lang="en-GB" sz="1800" dirty="0">
                <a:solidFill>
                  <a:schemeClr val="tx1"/>
                </a:solidFill>
                <a:latin typeface="Tahoma" panose="020B0604030504040204" pitchFamily="34" charset="0"/>
                <a:ea typeface="Tahoma" panose="020B0604030504040204" pitchFamily="34" charset="0"/>
                <a:cs typeface="Tahoma" panose="020B0604030504040204" pitchFamily="34" charset="0"/>
              </a:rPr>
              <a:t> by country of infection and year, April 2012 to 2 August 2021</a:t>
            </a:r>
            <a:br>
              <a:rPr lang="en-GB" sz="1800" dirty="0">
                <a:solidFill>
                  <a:schemeClr val="tx1"/>
                </a:solidFill>
                <a:latin typeface="Tahoma" panose="020B0604030504040204" pitchFamily="34" charset="0"/>
                <a:ea typeface="Tahoma" panose="020B0604030504040204" pitchFamily="34" charset="0"/>
                <a:cs typeface="Tahoma" panose="020B0604030504040204" pitchFamily="34" charset="0"/>
              </a:rPr>
            </a:br>
            <a:endParaRPr lang="en-GB" sz="1800" dirty="0"/>
          </a:p>
        </p:txBody>
      </p:sp>
      <p:pic>
        <p:nvPicPr>
          <p:cNvPr id="5" name="Content Placeholder 4">
            <a:extLst>
              <a:ext uri="{FF2B5EF4-FFF2-40B4-BE49-F238E27FC236}">
                <a16:creationId xmlns:a16="http://schemas.microsoft.com/office/drawing/2014/main" id="{9A057C26-CA17-4EAD-AD9B-8E034BC08BC5}"/>
              </a:ext>
            </a:extLst>
          </p:cNvPr>
          <p:cNvPicPr>
            <a:picLocks noGrp="1" noChangeAspect="1"/>
          </p:cNvPicPr>
          <p:nvPr>
            <p:ph idx="1"/>
          </p:nvPr>
        </p:nvPicPr>
        <p:blipFill>
          <a:blip r:embed="rId2"/>
          <a:stretch>
            <a:fillRect/>
          </a:stretch>
        </p:blipFill>
        <p:spPr>
          <a:xfrm>
            <a:off x="2259379" y="1001452"/>
            <a:ext cx="7082068" cy="5474090"/>
          </a:xfrm>
          <a:prstGeom prst="rect">
            <a:avLst/>
          </a:prstGeom>
        </p:spPr>
      </p:pic>
      <p:sp>
        <p:nvSpPr>
          <p:cNvPr id="4" name="Slide Number Placeholder 3">
            <a:extLst>
              <a:ext uri="{FF2B5EF4-FFF2-40B4-BE49-F238E27FC236}">
                <a16:creationId xmlns:a16="http://schemas.microsoft.com/office/drawing/2014/main" id="{7F4728C1-FF47-472F-9186-A9C43912EA5F}"/>
              </a:ext>
            </a:extLst>
          </p:cNvPr>
          <p:cNvSpPr>
            <a:spLocks noGrp="1"/>
          </p:cNvSpPr>
          <p:nvPr>
            <p:ph type="sldNum" sz="quarter" idx="12"/>
          </p:nvPr>
        </p:nvSpPr>
        <p:spPr/>
        <p:txBody>
          <a:bodyPr/>
          <a:lstStyle/>
          <a:p>
            <a:fld id="{F9E29A8E-A0F1-419A-8E8B-A78BF9C70DE8}" type="slidenum">
              <a:rPr lang="en-GB" smtClean="0"/>
              <a:pPr/>
              <a:t>9</a:t>
            </a:fld>
            <a:endParaRPr lang="en-GB" dirty="0"/>
          </a:p>
        </p:txBody>
      </p:sp>
    </p:spTree>
    <p:extLst>
      <p:ext uri="{BB962C8B-B14F-4D97-AF65-F5344CB8AC3E}">
        <p14:creationId xmlns:p14="http://schemas.microsoft.com/office/powerpoint/2010/main" val="61853058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COUNT" val="11"/>
  <p:tag name="ARTICULATE_PROJECT_OPEN" val="0"/>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Theme_ECDC">
  <a:themeElements>
    <a:clrScheme name="ECDC">
      <a:dk1>
        <a:sysClr val="windowText" lastClr="000000"/>
      </a:dk1>
      <a:lt1>
        <a:sysClr val="window" lastClr="FFFFFF"/>
      </a:lt1>
      <a:dk2>
        <a:srgbClr val="69AE23"/>
      </a:dk2>
      <a:lt2>
        <a:srgbClr val="E7E6E6"/>
      </a:lt2>
      <a:accent1>
        <a:srgbClr val="7CBDC1"/>
      </a:accent1>
      <a:accent2>
        <a:srgbClr val="C0D236"/>
      </a:accent2>
      <a:accent3>
        <a:srgbClr val="3E5B84"/>
      </a:accent3>
      <a:accent4>
        <a:srgbClr val="008C75"/>
      </a:accent4>
      <a:accent5>
        <a:srgbClr val="82428D"/>
      </a:accent5>
      <a:accent6>
        <a:srgbClr val="E8683F"/>
      </a:accent6>
      <a:hlink>
        <a:srgbClr val="51871B"/>
      </a:hlink>
      <a:folHlink>
        <a:srgbClr val="51871B"/>
      </a:folHlink>
    </a:clrScheme>
    <a:fontScheme name="ECDC">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CDC_PowerPoint_Template_2018-newbuilding-16-9 V3.potx [Read-Only]" id="{D322459E-1AE5-4DD4-A4CA-847638BBE1AF}" vid="{F3AA6A5B-6808-443B-A3A7-BB9FF9F55CB3}"/>
    </a:ext>
  </a:extLst>
</a:theme>
</file>

<file path=ppt/theme/theme2.xml><?xml version="1.0" encoding="utf-8"?>
<a:theme xmlns:a="http://schemas.openxmlformats.org/drawingml/2006/main" name="Office Theme">
  <a:themeElements>
    <a:clrScheme name="Custom 1">
      <a:dk1>
        <a:sysClr val="windowText" lastClr="000000"/>
      </a:dk1>
      <a:lt1>
        <a:sysClr val="window" lastClr="FFFFFF"/>
      </a:lt1>
      <a:dk2>
        <a:srgbClr val="1F497D"/>
      </a:dk2>
      <a:lt2>
        <a:srgbClr val="EEECE1"/>
      </a:lt2>
      <a:accent1>
        <a:srgbClr val="69AE23"/>
      </a:accent1>
      <a:accent2>
        <a:srgbClr val="7CBDC1"/>
      </a:accent2>
      <a:accent3>
        <a:srgbClr val="9D8C57"/>
      </a:accent3>
      <a:accent4>
        <a:srgbClr val="BDCD00"/>
      </a:accent4>
      <a:accent5>
        <a:srgbClr val="0081B7"/>
      </a:accent5>
      <a:accent6>
        <a:srgbClr val="D6A026"/>
      </a:accent6>
      <a:hlink>
        <a:srgbClr val="000000"/>
      </a:hlink>
      <a:folHlink>
        <a:srgbClr val="000000"/>
      </a:folHlink>
    </a:clrScheme>
    <a:fontScheme name="ECDC_Tahoma">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Custom 1">
      <a:dk1>
        <a:sysClr val="windowText" lastClr="000000"/>
      </a:dk1>
      <a:lt1>
        <a:sysClr val="window" lastClr="FFFFFF"/>
      </a:lt1>
      <a:dk2>
        <a:srgbClr val="1F497D"/>
      </a:dk2>
      <a:lt2>
        <a:srgbClr val="EEECE1"/>
      </a:lt2>
      <a:accent1>
        <a:srgbClr val="69AE23"/>
      </a:accent1>
      <a:accent2>
        <a:srgbClr val="7CBDC1"/>
      </a:accent2>
      <a:accent3>
        <a:srgbClr val="9D8C57"/>
      </a:accent3>
      <a:accent4>
        <a:srgbClr val="BDCD00"/>
      </a:accent4>
      <a:accent5>
        <a:srgbClr val="0081B7"/>
      </a:accent5>
      <a:accent6>
        <a:srgbClr val="D6A026"/>
      </a:accent6>
      <a:hlink>
        <a:srgbClr val="000000"/>
      </a:hlink>
      <a:folHlink>
        <a:srgbClr val="000000"/>
      </a:folHlink>
    </a:clrScheme>
    <a:fontScheme name="ECDC">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ct:contentTypeSchema xmlns:ct="http://schemas.microsoft.com/office/2006/metadata/contentType" xmlns:ma="http://schemas.microsoft.com/office/2006/metadata/properties/metaAttributes" ct:_="" ma:_="" ma:contentTypeName="Epidemic Intelligence and Emergency Operations" ma:contentTypeID="0x010100D736C7ACE9B64A2887FC840CE64E73CD00360B9ACB809F49C1884CB141DE574707007F106902CA0648509223A5AB6FB3715000B80CADFD35067648B85EBA8BF6B3929D" ma:contentTypeVersion="37" ma:contentTypeDescription="Epidemic Intelligence and Emergency Operations Content Type" ma:contentTypeScope="" ma:versionID="8f0cb0a25a289c4a32324af94a921498">
  <xsd:schema xmlns:xsd="http://www.w3.org/2001/XMLSchema" xmlns:xs="http://www.w3.org/2001/XMLSchema" xmlns:p="http://schemas.microsoft.com/office/2006/metadata/properties" xmlns:ns1="http://schemas.microsoft.com/sharepoint/v3" xmlns:ns2="376727eb-354b-45e4-998d-f84ea079474e" xmlns:ns3="d23a570b-d7a9-49ca-a34c-8afb8206b4bf" targetNamespace="http://schemas.microsoft.com/office/2006/metadata/properties" ma:root="true" ma:fieldsID="de28d7e1e387f98cca7eb7d69937aac5" ns1:_="" ns2:_="" ns3:_="">
    <xsd:import namespace="http://schemas.microsoft.com/sharepoint/v3"/>
    <xsd:import namespace="376727eb-354b-45e4-998d-f84ea079474e"/>
    <xsd:import namespace="d23a570b-d7a9-49ca-a34c-8afb8206b4bf"/>
    <xsd:element name="properties">
      <xsd:complexType>
        <xsd:sequence>
          <xsd:element name="documentManagement">
            <xsd:complexType>
              <xsd:all>
                <xsd:element ref="ns1:ECDC_Description" minOccurs="0"/>
                <xsd:element ref="ns2:ECDC_DMS_Author" minOccurs="0"/>
                <xsd:element ref="ns2:ECDC_DMS_Organization0" minOccurs="0"/>
                <xsd:element ref="ns3:TaxCatchAll" minOccurs="0"/>
                <xsd:element ref="ns3:TaxCatchAllLabel" minOccurs="0"/>
                <xsd:element ref="ns2:ECDC_DMS_Epi_and_Emergency_Document_Type0" minOccurs="0"/>
                <xsd:element ref="ns2:ECDC_Subject_whatTaxHTField0" minOccurs="0"/>
                <xsd:element ref="ns2:ECDC_DMS_Project0" minOccurs="0"/>
                <xsd:element ref="ns2:ECDC_DMS_MIS_Activity_code0" minOccurs="0"/>
                <xsd:element ref="ns3:TaxKeywordTaxHTField" minOccurs="0"/>
                <xsd:element ref="ns2:ECDC_DMS_Classification" minOccurs="0"/>
                <xsd:element ref="ns2:ECDC_DMS_Contains_Personal_Data" minOccurs="0"/>
                <xsd:element ref="ns2:ECDC_DMS_Data_Controller" minOccurs="0"/>
                <xsd:element ref="ns2:ECDC_DMS_Effective_Date" minOccurs="0"/>
                <xsd:element ref="ns2:ECDC_DMS_Section" minOccurs="0"/>
                <xsd:element ref="ns2:ECDC_DMS_Group"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ECDC_Description" ma:index="2" nillable="true" ma:displayName="Description" ma:internalName="ECDC_Description" ma:readOnly="fals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76727eb-354b-45e4-998d-f84ea079474e" elementFormDefault="qualified">
    <xsd:import namespace="http://schemas.microsoft.com/office/2006/documentManagement/types"/>
    <xsd:import namespace="http://schemas.microsoft.com/office/infopath/2007/PartnerControls"/>
    <xsd:element name="ECDC_DMS_Author" ma:index="3" nillable="true" ma:displayName="Owner" ma:description="An ECDC user or group(s) of users that are responsible for the document" ma:format="Hyperlink" ma:internalName="ECDC_DMS_Author" ma:readOnly="false" ma:showField="Titl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CDC_DMS_Organization0" ma:index="4" nillable="true" ma:taxonomy="true" ma:internalName="ECDC_DMS_Organization0" ma:taxonomyFieldName="ECDC_DMS_Organization" ma:displayName="Organisation" ma:readOnly="false" ma:default="" ma:fieldId="{35fb11e9-a18d-4b50-add6-447ef1d65648}" ma:taxonomyMulti="true" ma:sspId="de887f88-4a24-49db-a549-4c3cbb517053" ma:termSetId="0a8715e9-9613-4f3d-9487-c066723ad7a7" ma:anchorId="00000000-0000-0000-0000-000000000000" ma:open="false" ma:isKeyword="false">
      <xsd:complexType>
        <xsd:sequence>
          <xsd:element ref="pc:Terms" minOccurs="0" maxOccurs="1"/>
        </xsd:sequence>
      </xsd:complexType>
    </xsd:element>
    <xsd:element name="ECDC_DMS_Epi_and_Emergency_Document_Type0" ma:index="8" ma:taxonomy="true" ma:internalName="ECDC_DMS_Epi_and_Emergency_Document_Type0" ma:taxonomyFieldName="ECDC_DMS_Epi_and_Emergency_Document_Type" ma:displayName="Document Type" ma:readOnly="false" ma:fieldId="{db5d7a09-fdd7-41fd-b02e-d1d803890622}" ma:taxonomyMulti="true" ma:sspId="de887f88-4a24-49db-a549-4c3cbb517053" ma:termSetId="05694767-788d-4e99-ad07-3dd6ddb61ccc" ma:anchorId="fd2d67fc-49ba-4ea3-bbfc-a0893a7af3e7" ma:open="false" ma:isKeyword="false">
      <xsd:complexType>
        <xsd:sequence>
          <xsd:element ref="pc:Terms" minOccurs="0" maxOccurs="1"/>
        </xsd:sequence>
      </xsd:complexType>
    </xsd:element>
    <xsd:element name="ECDC_Subject_whatTaxHTField0" ma:index="10" ma:taxonomy="true" ma:internalName="ECDC_Subject_whatTaxHTField0" ma:taxonomyFieldName="ECDC_Subject_what" ma:displayName="Topic" ma:default="" ma:fieldId="{7525aafd-95ab-48e0-925f-ead7584e2866}" ma:taxonomyMulti="true" ma:sspId="de887f88-4a24-49db-a549-4c3cbb517053" ma:termSetId="b09c8666-4e2c-4f19-91e4-8f1fe34bcccd" ma:anchorId="00000000-0000-0000-0000-000000000000" ma:open="false" ma:isKeyword="false">
      <xsd:complexType>
        <xsd:sequence>
          <xsd:element ref="pc:Terms" minOccurs="0" maxOccurs="1"/>
        </xsd:sequence>
      </xsd:complexType>
    </xsd:element>
    <xsd:element name="ECDC_DMS_Project0" ma:index="12" nillable="true" ma:taxonomy="true" ma:internalName="ECDC_DMS_Project0" ma:taxonomyFieldName="ECDC_DMS_Project" ma:displayName="Project" ma:readOnly="false" ma:default="" ma:fieldId="{951a5c61-3e7d-4f5e-ad41-b76025ccfaa6}" ma:taxonomyMulti="true" ma:sspId="de887f88-4a24-49db-a549-4c3cbb517053" ma:termSetId="83bc1c21-e08b-4faa-97f2-3f7a70f36fcc" ma:anchorId="00000000-0000-0000-0000-000000000000" ma:open="false" ma:isKeyword="false">
      <xsd:complexType>
        <xsd:sequence>
          <xsd:element ref="pc:Terms" minOccurs="0" maxOccurs="1"/>
        </xsd:sequence>
      </xsd:complexType>
    </xsd:element>
    <xsd:element name="ECDC_DMS_MIS_Activity_code0" ma:index="14" nillable="true" ma:taxonomy="true" ma:internalName="ECDC_DMS_MIS_Activity_code0" ma:taxonomyFieldName="ECDC_DMS_MIS_Activity_code" ma:displayName="MIS Activity code" ma:readOnly="false" ma:default="" ma:fieldId="{8cb6b235-d851-4acc-9843-ae912a313215}" ma:taxonomyMulti="true" ma:sspId="de887f88-4a24-49db-a549-4c3cbb517053" ma:termSetId="141081f5-dfc8-474c-9d5b-c9b39840f641" ma:anchorId="00000000-0000-0000-0000-000000000000" ma:open="false" ma:isKeyword="false">
      <xsd:complexType>
        <xsd:sequence>
          <xsd:element ref="pc:Terms" minOccurs="0" maxOccurs="1"/>
        </xsd:sequence>
      </xsd:complexType>
    </xsd:element>
    <xsd:element name="ECDC_DMS_Classification" ma:index="18" nillable="true" ma:displayName="Classification" ma:format="Dropdown" ma:internalName="ECDC_DMS_Classification" ma:readOnly="false">
      <xsd:simpleType>
        <xsd:restriction base="dms:Choice">
          <xsd:enumeration value="Public"/>
          <xsd:enumeration value="Restricted"/>
          <xsd:enumeration value="Confidential"/>
        </xsd:restriction>
      </xsd:simpleType>
    </xsd:element>
    <xsd:element name="ECDC_DMS_Contains_Personal_Data" ma:index="19" nillable="true" ma:displayName="Contains Personal Data" ma:default="0" ma:internalName="ECDC_DMS_Contains_Personal_Data" ma:readOnly="false">
      <xsd:simpleType>
        <xsd:restriction base="dms:Boolean"/>
      </xsd:simpleType>
    </xsd:element>
    <xsd:element name="ECDC_DMS_Data_Controller" ma:index="20" nillable="true" ma:displayName="Data Controller" ma:format="Hyperlink" ma:SearchPeopleOnly="false" ma:SharePointGroup="0" ma:internalName="ECDC_DMS_Data_Controller" ma:readOnly="false" ma:showField="Titl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CDC_DMS_Effective_Date" ma:index="21" nillable="true" ma:displayName="Effective Date" ma:default="[today]" ma:internalName="ECDC_DMS_Effective_Date" ma:readOnly="false">
      <xsd:simpleType>
        <xsd:restriction base="dms:DateTime"/>
      </xsd:simpleType>
    </xsd:element>
    <xsd:element name="ECDC_DMS_Section" ma:index="22" nillable="true" ma:displayName="Section" ma:description="Indicates the creator users ECDC Unit" ma:hidden="true" ma:internalName="ECDC_DMS_Section" ma:readOnly="false">
      <xsd:simpleType>
        <xsd:restriction base="dms:Text"/>
      </xsd:simpleType>
    </xsd:element>
    <xsd:element name="ECDC_DMS_Group" ma:index="23" nillable="true" ma:displayName="Group" ma:description="Indicates the creator users ECDC Group" ma:hidden="true" ma:internalName="ECDC_DMS_Group"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23a570b-d7a9-49ca-a34c-8afb8206b4bf" elementFormDefault="qualified">
    <xsd:import namespace="http://schemas.microsoft.com/office/2006/documentManagement/types"/>
    <xsd:import namespace="http://schemas.microsoft.com/office/infopath/2007/PartnerControls"/>
    <xsd:element name="TaxCatchAll" ma:index="5" nillable="true" ma:displayName="Taxonomy Catch All Column" ma:description="" ma:hidden="true" ma:list="{f540d323-f29b-4666-8500-d25439f05077}" ma:internalName="TaxCatchAll" ma:showField="CatchAllData" ma:web="376727eb-354b-45e4-998d-f84ea079474e">
      <xsd:complexType>
        <xsd:complexContent>
          <xsd:extension base="dms:MultiChoiceLookup">
            <xsd:sequence>
              <xsd:element name="Value" type="dms:Lookup" maxOccurs="unbounded" minOccurs="0" nillable="true"/>
            </xsd:sequence>
          </xsd:extension>
        </xsd:complexContent>
      </xsd:complexType>
    </xsd:element>
    <xsd:element name="TaxCatchAllLabel" ma:index="6" nillable="true" ma:displayName="Taxonomy Catch All Column1" ma:description="" ma:hidden="true" ma:list="{f540d323-f29b-4666-8500-d25439f05077}" ma:internalName="TaxCatchAllLabel" ma:readOnly="true" ma:showField="CatchAllDataLabel" ma:web="376727eb-354b-45e4-998d-f84ea079474e">
      <xsd:complexType>
        <xsd:complexContent>
          <xsd:extension base="dms:MultiChoiceLookup">
            <xsd:sequence>
              <xsd:element name="Value" type="dms:Lookup" maxOccurs="unbounded" minOccurs="0" nillable="true"/>
            </xsd:sequence>
          </xsd:extension>
        </xsd:complexContent>
      </xsd:complexType>
    </xsd:element>
    <xsd:element name="TaxKeywordTaxHTField" ma:index="16" nillable="true" ma:taxonomy="true" ma:internalName="TaxKeywordTaxHTField" ma:taxonomyFieldName="TaxKeyword" ma:displayName="Additional Keywords" ma:fieldId="{23f27201-bee3-471e-b2e7-b64fd8b7ca38}" ma:taxonomyMulti="true" ma:sspId="de887f88-4a24-49db-a549-4c3cbb517053" ma:termSetId="00000000-0000-0000-0000-000000000000" ma:anchorId="00000000-0000-0000-0000-000000000000" ma:open="true" ma:isKeyword="tru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ECDC_Description xmlns="http://schemas.microsoft.com/sharepoint/v3" xsi:nil="true"/>
    <TaxKeywordTaxHTField xmlns="d23a570b-d7a9-49ca-a34c-8afb8206b4bf">
      <Terms xmlns="http://schemas.microsoft.com/office/infopath/2007/PartnerControls"/>
    </TaxKeywordTaxHTField>
    <TaxCatchAll xmlns="d23a570b-d7a9-49ca-a34c-8afb8206b4bf">
      <Value>124</Value>
      <Value>1624</Value>
      <Value>588</Value>
    </TaxCatchAll>
    <ECDC_Subject_whatTaxHTField0 xmlns="376727eb-354b-45e4-998d-f84ea079474e">
      <Terms xmlns="http://schemas.microsoft.com/office/infopath/2007/PartnerControls">
        <TermInfo xmlns="http://schemas.microsoft.com/office/infopath/2007/PartnerControls">
          <TermName xmlns="http://schemas.microsoft.com/office/infopath/2007/PartnerControls">epidemic intelligence</TermName>
          <TermId xmlns="http://schemas.microsoft.com/office/infopath/2007/PartnerControls">ad1f1585-b938-4db1-992a-8af3e2bf831f</TermId>
        </TermInfo>
      </Terms>
    </ECDC_Subject_whatTaxHTField0>
    <ECDC_DMS_Project0 xmlns="376727eb-354b-45e4-998d-f84ea079474e">
      <Terms xmlns="http://schemas.microsoft.com/office/infopath/2007/PartnerControls"/>
    </ECDC_DMS_Project0>
    <ECDC_DMS_MIS_Activity_code0 xmlns="376727eb-354b-45e4-998d-f84ea079474e">
      <Terms xmlns="http://schemas.microsoft.com/office/infopath/2007/PartnerControls"/>
    </ECDC_DMS_MIS_Activity_code0>
    <ECDC_DMS_Section xmlns="376727eb-354b-45e4-998d-f84ea079474e">Epidemic Intelligence and Emergency Operations</ECDC_DMS_Section>
    <ECDC_DMS_Author xmlns="376727eb-354b-45e4-998d-f84ea079474e">
      <UserInfo>
        <DisplayName>Thomas Mollet</DisplayName>
        <AccountId>501</AccountId>
        <AccountType/>
      </UserInfo>
    </ECDC_DMS_Author>
    <ECDC_DMS_Group xmlns="376727eb-354b-45e4-998d-f84ea079474e">Epidemic Intelligence</ECDC_DMS_Group>
    <ECDC_DMS_Contains_Personal_Data xmlns="376727eb-354b-45e4-998d-f84ea079474e">false</ECDC_DMS_Contains_Personal_Data>
    <ECDC_DMS_Organization0 xmlns="376727eb-354b-45e4-998d-f84ea079474e">
      <Terms xmlns="http://schemas.microsoft.com/office/infopath/2007/PartnerControls">
        <TermInfo xmlns="http://schemas.microsoft.com/office/infopath/2007/PartnerControls">
          <TermName xmlns="http://schemas.microsoft.com/office/infopath/2007/PartnerControls">Epidemic Intelligence and Emergency Operations</TermName>
          <TermId xmlns="http://schemas.microsoft.com/office/infopath/2007/PartnerControls">14e38dbb-bccc-4c34-ac2f-9f24d991c96d</TermId>
        </TermInfo>
      </Terms>
    </ECDC_DMS_Organization0>
    <ECDC_DMS_Epi_and_Emergency_Document_Type0 xmlns="376727eb-354b-45e4-998d-f84ea079474e">
      <Terms xmlns="http://schemas.microsoft.com/office/infopath/2007/PartnerControls">
        <TermInfo xmlns="http://schemas.microsoft.com/office/infopath/2007/PartnerControls">
          <TermName xmlns="http://schemas.microsoft.com/office/infopath/2007/PartnerControls">Non-Classified Epidemic Intelligence and Emergency Operations</TermName>
          <TermId xmlns="http://schemas.microsoft.com/office/infopath/2007/PartnerControls">37ea999c-e28f-4073-bd66-a51bd1b190b5</TermId>
        </TermInfo>
      </Terms>
    </ECDC_DMS_Epi_and_Emergency_Document_Type0>
    <ECDC_DMS_Data_Controller xmlns="376727eb-354b-45e4-998d-f84ea079474e">
      <UserInfo>
        <DisplayName/>
        <AccountId xsi:nil="true"/>
        <AccountType/>
      </UserInfo>
    </ECDC_DMS_Data_Controller>
    <ECDC_DMS_Classification xmlns="376727eb-354b-45e4-998d-f84ea079474e" xsi:nil="true"/>
    <ECDC_DMS_Effective_Date xmlns="376727eb-354b-45e4-998d-f84ea079474e">2016-10-31T09:44:00+00:00</ECDC_DMS_Effective_Date>
  </documentManagement>
</p:properties>
</file>

<file path=customXml/item3.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4.xml><?xml version="1.0" encoding="utf-8"?>
<?mso-contentType ?>
<FormTemplates xmlns="http://schemas.microsoft.com/sharepoint/v3/contenttype/forms">
  <Display>DocumentLibraryForm</Display>
  <Edit>DocumentLibraryForm</Edit>
  <New>DocumentLibraryForm</New>
</FormTemplates>
</file>

<file path=customXml/item5.xml><?xml version="1.0" encoding="utf-8"?>
<?mso-contentType ?>
<SharedContentType xmlns="Microsoft.SharePoint.Taxonomy.ContentTypeSync" SourceId="de887f88-4a24-49db-a549-4c3cbb517053" ContentTypeId="0x010100D736C7ACE9B64A2887FC840CE64E73CD00360B9ACB809F49C1884CB141DE574707007F106902CA0648509223A5AB6FB37150" PreviousValue="false"/>
</file>

<file path=customXml/itemProps1.xml><?xml version="1.0" encoding="utf-8"?>
<ds:datastoreItem xmlns:ds="http://schemas.openxmlformats.org/officeDocument/2006/customXml" ds:itemID="{5BA77A72-71BB-4886-9700-B0F83559466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376727eb-354b-45e4-998d-f84ea079474e"/>
    <ds:schemaRef ds:uri="d23a570b-d7a9-49ca-a34c-8afb8206b4b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98013DF-7568-4DE1-A15A-B72D0DA1D637}">
  <ds:schemaRefs>
    <ds:schemaRef ds:uri="http://schemas.microsoft.com/office/2006/documentManagement/types"/>
    <ds:schemaRef ds:uri="376727eb-354b-45e4-998d-f84ea079474e"/>
    <ds:schemaRef ds:uri="http://purl.org/dc/terms/"/>
    <ds:schemaRef ds:uri="http://www.w3.org/XML/1998/namespace"/>
    <ds:schemaRef ds:uri="http://schemas.openxmlformats.org/package/2006/metadata/core-properties"/>
    <ds:schemaRef ds:uri="http://purl.org/dc/dcmitype/"/>
    <ds:schemaRef ds:uri="http://schemas.microsoft.com/sharepoint/v3"/>
    <ds:schemaRef ds:uri="http://schemas.microsoft.com/office/infopath/2007/PartnerControls"/>
    <ds:schemaRef ds:uri="d23a570b-d7a9-49ca-a34c-8afb8206b4bf"/>
    <ds:schemaRef ds:uri="http://schemas.microsoft.com/office/2006/metadata/properties"/>
    <ds:schemaRef ds:uri="http://purl.org/dc/elements/1.1/"/>
  </ds:schemaRefs>
</ds:datastoreItem>
</file>

<file path=customXml/itemProps3.xml><?xml version="1.0" encoding="utf-8"?>
<ds:datastoreItem xmlns:ds="http://schemas.openxmlformats.org/officeDocument/2006/customXml" ds:itemID="{62586917-95D1-403B-9907-4F45793AFAF0}">
  <ds:schemaRefs>
    <ds:schemaRef ds:uri="http://schemas.microsoft.com/sharepoint/events"/>
  </ds:schemaRefs>
</ds:datastoreItem>
</file>

<file path=customXml/itemProps4.xml><?xml version="1.0" encoding="utf-8"?>
<ds:datastoreItem xmlns:ds="http://schemas.openxmlformats.org/officeDocument/2006/customXml" ds:itemID="{12C6006D-0315-439C-9BFB-C85185C42E39}">
  <ds:schemaRefs>
    <ds:schemaRef ds:uri="http://schemas.microsoft.com/sharepoint/v3/contenttype/forms"/>
  </ds:schemaRefs>
</ds:datastoreItem>
</file>

<file path=customXml/itemProps5.xml><?xml version="1.0" encoding="utf-8"?>
<ds:datastoreItem xmlns:ds="http://schemas.openxmlformats.org/officeDocument/2006/customXml" ds:itemID="{F8EED194-C37D-4977-AE20-81936875A2E9}">
  <ds:schemaRefs>
    <ds:schemaRef ds:uri="Microsoft.SharePoint.Taxonomy.ContentTypeSync"/>
  </ds:schemaRefs>
</ds:datastoreItem>
</file>

<file path=docProps/app.xml><?xml version="1.0" encoding="utf-8"?>
<Properties xmlns="http://schemas.openxmlformats.org/officeDocument/2006/extended-properties" xmlns:vt="http://schemas.openxmlformats.org/officeDocument/2006/docPropsVTypes">
  <Template/>
  <TotalTime>27910</TotalTime>
  <Words>318</Words>
  <Application>Microsoft Office PowerPoint</Application>
  <PresentationFormat>Widescreen</PresentationFormat>
  <Paragraphs>21</Paragraphs>
  <Slides>9</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Calibri</vt:lpstr>
      <vt:lpstr>Helvetica</vt:lpstr>
      <vt:lpstr>Tahoma</vt:lpstr>
      <vt:lpstr>Theme_ECDC</vt:lpstr>
      <vt:lpstr>Reusable maps and graphs from ECDC Communicable Disease Threats Report   Week 31 2021 </vt:lpstr>
      <vt:lpstr>Distribution of COVID-19 cases worldwide in accordance with the applied case definitions in the affected countries, as of week 30 2021</vt:lpstr>
      <vt:lpstr>Distribution of COVID-19 deaths worldwide, as of week 30 2021 </vt:lpstr>
      <vt:lpstr>Distribution of laboratory-confirmed cases of COVID-19  in the EU/EEA, as of week 30 2021</vt:lpstr>
      <vt:lpstr>Geographical distribution of 14-day cumulative number of reported COVID-19 cases  per 100 000 population, worldwide, week 29 to week 30 2021</vt:lpstr>
      <vt:lpstr>PowerPoint Presentation</vt:lpstr>
      <vt:lpstr>PowerPoint Presentation</vt:lpstr>
      <vt:lpstr>Geographical distribution of confirmed MERS-CoV cases,  by probable region of infection and exposure, 1 January to 2 August 2021</vt:lpstr>
      <vt:lpstr>Geographical distribution of confirmed MERS-CoV cases,  by country of infection and year, April 2012 to 2 August 2021 </vt:lpstr>
    </vt:vector>
  </TitlesOfParts>
  <Manager>Thomas Mollet</Manager>
  <Company>ECDC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Reusable maps and graphs from ECDC Communicable Disease Threats Report – Week 5, 2019</dc:title>
  <dc:creator>ECDC</dc:creator>
  <cp:keywords/>
  <cp:lastModifiedBy>Tracy Stefanucci</cp:lastModifiedBy>
  <cp:revision>2183</cp:revision>
  <cp:lastPrinted>2017-03-24T07:50:18Z</cp:lastPrinted>
  <dcterms:created xsi:type="dcterms:W3CDTF">2015-11-05T13:02:54Z</dcterms:created>
  <dcterms:modified xsi:type="dcterms:W3CDTF">2021-08-06T12:30:54Z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0x010100D736C7ACE9B64A2887FC840CE64E73CD00360B9ACB809F49C1884CB141DE574707007F106902CA0648509223A5AB6FB3715000B80CADFD35067648B85EBA8BF6B3929D</vt:lpwstr>
  </property>
  <property fmtid="{D5CDD505-2E9C-101B-9397-08002B2CF9AE}" pid="3" name="_dlc_DocIdItemGuid">
    <vt:lpwstr>5d091477-0474-4b81-8d0d-8f15ba811882</vt:lpwstr>
  </property>
  <property fmtid="{D5CDD505-2E9C-101B-9397-08002B2CF9AE}" pid="4" name="ECDC_Subject_does">
    <vt:lpwstr/>
  </property>
  <property fmtid="{D5CDD505-2E9C-101B-9397-08002B2CF9AE}" pid="5" name="DMS Product">
    <vt:lpwstr/>
  </property>
  <property fmtid="{D5CDD505-2E9C-101B-9397-08002B2CF9AE}" pid="6" name="TaxKeyword">
    <vt:lpwstr/>
  </property>
  <property fmtid="{D5CDD505-2E9C-101B-9397-08002B2CF9AE}" pid="7" name="ECDC_Target_audience">
    <vt:lpwstr/>
  </property>
  <property fmtid="{D5CDD505-2E9C-101B-9397-08002B2CF9AE}" pid="8" name="ECDC_DMS_Country">
    <vt:lpwstr/>
  </property>
  <property fmtid="{D5CDD505-2E9C-101B-9397-08002B2CF9AE}" pid="9" name="ECDC_DMS_Eurosurveillance_Document_Type">
    <vt:lpwstr/>
  </property>
  <property fmtid="{D5CDD505-2E9C-101B-9397-08002B2CF9AE}" pid="10" name="ECDC_DMS_MIS_Activity_code">
    <vt:lpwstr/>
  </property>
  <property fmtid="{D5CDD505-2E9C-101B-9397-08002B2CF9AE}" pid="11" name="ECDC_DMS_Organigramme">
    <vt:lpwstr>588;#Epidemic Intelligence and Emergency Operations|14e38dbb-bccc-4c34-ac2f-9f24d991c96d</vt:lpwstr>
  </property>
  <property fmtid="{D5CDD505-2E9C-101B-9397-08002B2CF9AE}" pid="12" name="ECDC_DMS_Project">
    <vt:lpwstr/>
  </property>
  <property fmtid="{D5CDD505-2E9C-101B-9397-08002B2CF9AE}" pid="13" name="ECDC_Subject_who">
    <vt:lpwstr/>
  </property>
  <property fmtid="{D5CDD505-2E9C-101B-9397-08002B2CF9AE}" pid="14" name="Meeting_x0020_Code">
    <vt:lpwstr/>
  </property>
  <property fmtid="{D5CDD505-2E9C-101B-9397-08002B2CF9AE}" pid="15" name="ECDC_Subject_what">
    <vt:lpwstr>124;#epidemic intelligence|ad1f1585-b938-4db1-992a-8af3e2bf831f</vt:lpwstr>
  </property>
  <property fmtid="{D5CDD505-2E9C-101B-9397-08002B2CF9AE}" pid="16" name="ECDC_DMS_Epidemic_Intelligence_Document_Type">
    <vt:lpwstr>955;#Non-Classified Epidemic Intelligence Document|bb56eead-3e33-469a-99c7-76d6f740793f</vt:lpwstr>
  </property>
  <property fmtid="{D5CDD505-2E9C-101B-9397-08002B2CF9AE}" pid="17" name="Meeting Code">
    <vt:lpwstr/>
  </property>
  <property fmtid="{D5CDD505-2E9C-101B-9397-08002B2CF9AE}" pid="18" name="ECDC_DMS_RestrictedAccess">
    <vt:lpwstr/>
  </property>
  <property fmtid="{D5CDD505-2E9C-101B-9397-08002B2CF9AE}" pid="19" name="_dlc_DocId">
    <vt:lpwstr>DOI1006-78-5</vt:lpwstr>
  </property>
  <property fmtid="{D5CDD505-2E9C-101B-9397-08002B2CF9AE}" pid="20" name="_dlc_DocIdPersistId">
    <vt:bool>false</vt:bool>
  </property>
  <property fmtid="{D5CDD505-2E9C-101B-9397-08002B2CF9AE}" pid="21" name="_dlc_DocIdUrl">
    <vt:lpwstr>http://dms.ecdcnet.europa.eu/sites/srs/eir/eieo/_layouts/15/DocIdRedir.aspx?ID=DOI1006-78-5, DOI1006-78-5</vt:lpwstr>
  </property>
  <property fmtid="{D5CDD505-2E9C-101B-9397-08002B2CF9AE}" pid="22" name="ECDC_DMS_Organization">
    <vt:lpwstr>588;#Epidemic Intelligence and Emergency Operations|14e38dbb-bccc-4c34-ac2f-9f24d991c96d</vt:lpwstr>
  </property>
  <property fmtid="{D5CDD505-2E9C-101B-9397-08002B2CF9AE}" pid="23" name="ECDC_DMS_Epi_and_Emergency_Document_Type">
    <vt:lpwstr>1624;#Non-Classified Epidemic Intelligence and Emergency Operations|37ea999c-e28f-4073-bd66-a51bd1b190b5</vt:lpwstr>
  </property>
  <property fmtid="{D5CDD505-2E9C-101B-9397-08002B2CF9AE}" pid="24" name="ArticulateGUID">
    <vt:lpwstr>174919CC-9E42-4C8E-8896-BED71589FA8F</vt:lpwstr>
  </property>
  <property fmtid="{D5CDD505-2E9C-101B-9397-08002B2CF9AE}" pid="25" name="ArticulatePath">
    <vt:lpwstr>http://dms.ecdcnet.europa.eu/sites/srs/eir/eieo/247duties/RUNNING CDTR-maps-graphs-week</vt:lpwstr>
  </property>
</Properties>
</file>