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3"/>
  </p:notesMasterIdLst>
  <p:handoutMasterIdLst>
    <p:handoutMasterId r:id="rId24"/>
  </p:handoutMasterIdLst>
  <p:sldIdLst>
    <p:sldId id="256" r:id="rId7"/>
    <p:sldId id="310" r:id="rId8"/>
    <p:sldId id="319" r:id="rId9"/>
    <p:sldId id="307" r:id="rId10"/>
    <p:sldId id="306" r:id="rId11"/>
    <p:sldId id="313" r:id="rId12"/>
    <p:sldId id="318" r:id="rId13"/>
    <p:sldId id="268" r:id="rId14"/>
    <p:sldId id="311" r:id="rId15"/>
    <p:sldId id="320" r:id="rId16"/>
    <p:sldId id="312" r:id="rId17"/>
    <p:sldId id="321" r:id="rId18"/>
    <p:sldId id="322" r:id="rId19"/>
    <p:sldId id="323" r:id="rId20"/>
    <p:sldId id="324" r:id="rId21"/>
    <p:sldId id="325" r:id="rId22"/>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97" d="100"/>
          <a:sy n="97" d="100"/>
        </p:scale>
        <p:origin x="81"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07/08/2020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hyperlink" Target="https://www.cdc.gov/coronavirus/2019-ncov/cases-updates/cases-in-us.html#2019coronavirus-summar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31,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a:t>
            </a:r>
            <a:r>
              <a:rPr lang="en-GB" sz="2200" dirty="0" smtClean="0"/>
              <a:t>6 August </a:t>
            </a:r>
            <a:r>
              <a:rPr lang="en-GB" sz="2200" dirty="0"/>
              <a:t>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0559" y="1022115"/>
            <a:ext cx="7877306" cy="5562828"/>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328354" y="353361"/>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a:t>
            </a:r>
            <a:r>
              <a:rPr lang="en-GB" sz="2000" dirty="0" smtClean="0"/>
              <a:t>6 August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5168" y="994954"/>
            <a:ext cx="7859199" cy="5550042"/>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a:t>Distribution of West Nile virus infections among humans and outbreaks among equids and/or birds in the EU, as of </a:t>
            </a:r>
            <a:r>
              <a:rPr lang="en-GB" sz="2000" dirty="0" smtClean="0"/>
              <a:t>6 August </a:t>
            </a:r>
            <a:r>
              <a:rPr lang="en-GB" sz="2000" dirty="0"/>
              <a:t>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7596" y="995881"/>
            <a:ext cx="7915249" cy="5589624"/>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4287" y="286477"/>
            <a:ext cx="8331283" cy="646331"/>
          </a:xfrm>
          <a:prstGeom prst="rect">
            <a:avLst/>
          </a:prstGeom>
        </p:spPr>
        <p:txBody>
          <a:bodyPr wrap="square">
            <a:spAutoFit/>
          </a:bodyPr>
          <a:lstStyle/>
          <a:p>
            <a:r>
              <a:rPr lang="en-GB" sz="2000" b="1" dirty="0">
                <a:ea typeface="Tahoma" panose="020B0604030504040204" pitchFamily="34" charset="0"/>
                <a:cs typeface="Tahoma" panose="020B0604030504040204" pitchFamily="34" charset="0"/>
              </a:rPr>
              <a:t>Distribution of confirmed cases of MERS-CoV by place of infection and month of onset, March 2012 –  4 August 2020</a:t>
            </a:r>
          </a:p>
        </p:txBody>
      </p:sp>
      <p:pic>
        <p:nvPicPr>
          <p:cNvPr id="4" name="Picture 3"/>
          <p:cNvPicPr>
            <a:picLocks noChangeAspect="1"/>
          </p:cNvPicPr>
          <p:nvPr/>
        </p:nvPicPr>
        <p:blipFill rotWithShape="1">
          <a:blip r:embed="rId2"/>
          <a:srcRect l="9236" t="1484" r="1654" b="10153"/>
          <a:stretch/>
        </p:blipFill>
        <p:spPr>
          <a:xfrm>
            <a:off x="400522" y="1042868"/>
            <a:ext cx="10504266" cy="5431536"/>
          </a:xfrm>
          <a:prstGeom prst="rect">
            <a:avLst/>
          </a:prstGeom>
        </p:spPr>
      </p:pic>
    </p:spTree>
    <p:extLst>
      <p:ext uri="{BB962C8B-B14F-4D97-AF65-F5344CB8AC3E}">
        <p14:creationId xmlns:p14="http://schemas.microsoft.com/office/powerpoint/2010/main" val="101583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80" y="0"/>
            <a:ext cx="9717840" cy="951722"/>
          </a:xfrm>
        </p:spPr>
        <p:txBody>
          <a:bodyPr>
            <a:normAutofit/>
          </a:bodyPr>
          <a:lstStyle/>
          <a:p>
            <a:pPr lvl="0" fontAlgn="auto">
              <a:lnSpc>
                <a:spcPct val="100000"/>
              </a:lnSpc>
              <a:spcBef>
                <a:spcPts val="0"/>
              </a:spcBef>
              <a:spcAft>
                <a:spcPts val="0"/>
              </a:spcAft>
            </a:pPr>
            <a:r>
              <a:rPr lang="en-GB" sz="2000" dirty="0"/>
              <a:t>Geographical distribution of confirmed MERS-CoV cases by probable region of infection and exposure, from 1 January </a:t>
            </a:r>
            <a:r>
              <a:rPr lang="en-GB" sz="2000" dirty="0" smtClean="0"/>
              <a:t>2020 </a:t>
            </a:r>
            <a:r>
              <a:rPr lang="en-GB" sz="2000" dirty="0"/>
              <a:t>to 4 August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980" y="951722"/>
            <a:ext cx="7167097" cy="5538211"/>
          </a:xfrm>
          <a:prstGeom prst="rect">
            <a:avLst/>
          </a:prstGeom>
        </p:spPr>
      </p:pic>
    </p:spTree>
    <p:extLst>
      <p:ext uri="{BB962C8B-B14F-4D97-AF65-F5344CB8AC3E}">
        <p14:creationId xmlns:p14="http://schemas.microsoft.com/office/powerpoint/2010/main" val="277424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9927" y="185987"/>
            <a:ext cx="854592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country of infection and year, from April 2012 to 4 August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1080" y="926479"/>
            <a:ext cx="7240890" cy="5595233"/>
          </a:xfrm>
          <a:prstGeom prst="rect">
            <a:avLst/>
          </a:prstGeom>
        </p:spPr>
      </p:pic>
    </p:spTree>
    <p:extLst>
      <p:ext uri="{BB962C8B-B14F-4D97-AF65-F5344CB8AC3E}">
        <p14:creationId xmlns:p14="http://schemas.microsoft.com/office/powerpoint/2010/main" val="105885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795" y="258953"/>
            <a:ext cx="8403665"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reporting country from April 2012 to 4 August 2020</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52" r="1615" b="25310"/>
          <a:stretch/>
        </p:blipFill>
        <p:spPr>
          <a:xfrm>
            <a:off x="1246174" y="979134"/>
            <a:ext cx="9564786" cy="5486871"/>
          </a:xfrm>
          <a:prstGeom prst="rect">
            <a:avLst/>
          </a:prstGeom>
        </p:spPr>
      </p:pic>
    </p:spTree>
    <p:extLst>
      <p:ext uri="{BB962C8B-B14F-4D97-AF65-F5344CB8AC3E}">
        <p14:creationId xmlns:p14="http://schemas.microsoft.com/office/powerpoint/2010/main" val="343747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293" y="17333"/>
            <a:ext cx="8583413" cy="951722"/>
          </a:xfrm>
        </p:spPr>
        <p:txBody>
          <a:bodyPr>
            <a:normAutofit/>
          </a:bodyPr>
          <a:lstStyle/>
          <a:p>
            <a:pPr algn="ctr"/>
            <a:r>
              <a:rPr lang="en-GB" sz="1800" dirty="0"/>
              <a:t>Geographic distribution of 14-day cumulative number of reported COVID-19 cases per 100 000 population, worldwide, as of </a:t>
            </a:r>
            <a:r>
              <a:rPr lang="en-GB" sz="1800" dirty="0" smtClean="0"/>
              <a:t>7 August </a:t>
            </a:r>
            <a:r>
              <a:rPr lang="en-GB" sz="1800" dirty="0"/>
              <a:t>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2</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205" y="794568"/>
            <a:ext cx="8075852" cy="5709942"/>
          </a:xfrm>
          <a:prstGeom prst="rect">
            <a:avLst/>
          </a:prstGeom>
        </p:spPr>
      </p:pic>
    </p:spTree>
    <p:extLst>
      <p:ext uri="{BB962C8B-B14F-4D97-AF65-F5344CB8AC3E}">
        <p14:creationId xmlns:p14="http://schemas.microsoft.com/office/powerpoint/2010/main" val="11408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08" y="172760"/>
            <a:ext cx="10354188" cy="951722"/>
          </a:xfrm>
        </p:spPr>
        <p:txBody>
          <a:bodyPr vert="horz" lIns="91440" tIns="45720" rIns="91440" bIns="45720" rtlCol="0" anchor="ctr">
            <a:normAutofit/>
          </a:bodyPr>
          <a:lstStyle/>
          <a:p>
            <a:pPr algn="ctr"/>
            <a:r>
              <a:rPr lang="en-GB" sz="1800" dirty="0"/>
              <a:t>Distribution of COVID-19 cases</a:t>
            </a:r>
            <a:r>
              <a:rPr lang="en-GB" sz="1800" dirty="0" smtClean="0"/>
              <a:t>*</a:t>
            </a:r>
            <a:r>
              <a:rPr lang="en-GB" sz="1800" baseline="30000" dirty="0" smtClean="0"/>
              <a:t>§</a:t>
            </a:r>
            <a:r>
              <a:rPr lang="en-GB" sz="1800" dirty="0" smtClean="0"/>
              <a:t> </a:t>
            </a:r>
            <a:r>
              <a:rPr lang="en-GB" sz="1800" dirty="0"/>
              <a:t>in accordance with the applied case definitions in the affected countries, by country and region, as of </a:t>
            </a:r>
            <a:r>
              <a:rPr lang="en-GB" sz="1800" dirty="0" smtClean="0"/>
              <a:t>7 August </a:t>
            </a:r>
            <a:r>
              <a:rPr lang="en-GB" sz="1800" dirty="0"/>
              <a:t>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3</a:t>
            </a:fld>
            <a:endParaRPr lang="en-GB" dirty="0"/>
          </a:p>
        </p:txBody>
      </p:sp>
      <p:sp>
        <p:nvSpPr>
          <p:cNvPr id="6" name="TextBox 5"/>
          <p:cNvSpPr txBox="1"/>
          <p:nvPr/>
        </p:nvSpPr>
        <p:spPr>
          <a:xfrm>
            <a:off x="873889" y="5688530"/>
            <a:ext cx="8851725" cy="1089529"/>
          </a:xfrm>
          <a:prstGeom prst="rect">
            <a:avLst/>
          </a:prstGeom>
          <a:noFill/>
        </p:spPr>
        <p:txBody>
          <a:bodyPr wrap="square" rtlCol="0">
            <a:spAutoFit/>
          </a:bodyPr>
          <a:lstStyle/>
          <a:p>
            <a:r>
              <a:rPr lang="en-GB" sz="1200" dirty="0" smtClean="0"/>
              <a:t>*</a:t>
            </a:r>
            <a:r>
              <a:rPr lang="en-GB" sz="1200" spc="-30" dirty="0" smtClean="0"/>
              <a:t>Spain</a:t>
            </a:r>
            <a:r>
              <a:rPr lang="en-GB" sz="1200" spc="-30" dirty="0"/>
              <a:t>: Since 11 </a:t>
            </a:r>
            <a:r>
              <a:rPr lang="en-GB" sz="1200" spc="-30" dirty="0" smtClean="0"/>
              <a:t>May 2020, </a:t>
            </a:r>
            <a:r>
              <a:rPr lang="en-GB" sz="1200" spc="-30" dirty="0"/>
              <a:t>the frequency of reporting from regional level to national level has </a:t>
            </a:r>
            <a:r>
              <a:rPr lang="en-GB" sz="1200" spc="-30" dirty="0">
                <a:hlinkClick r:id="rId2"/>
              </a:rPr>
              <a:t>changed</a:t>
            </a:r>
            <a:r>
              <a:rPr lang="en-GB" sz="1200" spc="-30" dirty="0"/>
              <a:t>. This may lead to possible discrepancies in cases and death numbers </a:t>
            </a:r>
            <a:r>
              <a:rPr lang="en-GB" sz="1200" spc="-30" dirty="0" smtClean="0"/>
              <a:t>resulting from data </a:t>
            </a:r>
            <a:r>
              <a:rPr lang="en-GB" sz="1200" spc="-30" dirty="0"/>
              <a:t>validation. This discrepancy could persist for several days.</a:t>
            </a:r>
          </a:p>
          <a:p>
            <a:r>
              <a:rPr lang="en-GB" sz="1200" baseline="30000" dirty="0" smtClean="0"/>
              <a:t>§</a:t>
            </a:r>
            <a:r>
              <a:rPr lang="en-GB" sz="1200" dirty="0" smtClean="0"/>
              <a:t>UK</a:t>
            </a:r>
            <a:r>
              <a:rPr lang="en-GB" sz="1200" dirty="0"/>
              <a:t>: On 3 </a:t>
            </a:r>
            <a:r>
              <a:rPr lang="en-GB" sz="1200" dirty="0" smtClean="0"/>
              <a:t>July 2020, </a:t>
            </a:r>
            <a:r>
              <a:rPr lang="en-GB" sz="1200" dirty="0"/>
              <a:t>the UK announced a revision of historical data that </a:t>
            </a:r>
            <a:r>
              <a:rPr lang="en-GB" sz="1200" dirty="0" smtClean="0"/>
              <a:t>led </a:t>
            </a:r>
            <a:r>
              <a:rPr lang="en-GB" sz="1200" dirty="0"/>
              <a:t>to a negative number of new cases and an overall decrease in cases for the UK. In the displayed graph the revision of data is not considered as the change in reported cases would result in a negative number of cases for Europe overall.</a:t>
            </a:r>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9" name="Picture 8"/>
          <p:cNvPicPr>
            <a:picLocks noChangeAspect="1"/>
          </p:cNvPicPr>
          <p:nvPr/>
        </p:nvPicPr>
        <p:blipFill rotWithShape="1">
          <a:blip r:embed="rId3"/>
          <a:srcRect l="1338" r="3131" b="7330"/>
          <a:stretch/>
        </p:blipFill>
        <p:spPr>
          <a:xfrm>
            <a:off x="250853" y="1124482"/>
            <a:ext cx="11782004" cy="4268221"/>
          </a:xfrm>
          <a:prstGeom prst="rect">
            <a:avLst/>
          </a:prstGeom>
        </p:spPr>
      </p:pic>
    </p:spTree>
    <p:extLst>
      <p:ext uri="{BB962C8B-B14F-4D97-AF65-F5344CB8AC3E}">
        <p14:creationId xmlns:p14="http://schemas.microsoft.com/office/powerpoint/2010/main" val="250101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itle 1"/>
          <p:cNvSpPr txBox="1">
            <a:spLocks/>
          </p:cNvSpPr>
          <p:nvPr/>
        </p:nvSpPr>
        <p:spPr>
          <a:xfrm>
            <a:off x="1586709" y="212279"/>
            <a:ext cx="8373394" cy="937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auto">
              <a:spcAft>
                <a:spcPts val="0"/>
              </a:spcAft>
            </a:pPr>
            <a:r>
              <a:rPr lang="en-GB" sz="1800" dirty="0"/>
              <a:t>Distribution of COVID-19 deaths (in accordance with the applied case definition in the country) by country and region, as of </a:t>
            </a:r>
            <a:r>
              <a:rPr lang="en-GB" sz="1800" dirty="0" smtClean="0"/>
              <a:t>7 August </a:t>
            </a:r>
            <a:r>
              <a:rPr lang="en-GB" sz="1800" dirty="0"/>
              <a:t>2020</a:t>
            </a:r>
          </a:p>
        </p:txBody>
      </p:sp>
      <p:sp>
        <p:nvSpPr>
          <p:cNvPr id="7" name="Rectangle 6"/>
          <p:cNvSpPr/>
          <p:nvPr/>
        </p:nvSpPr>
        <p:spPr>
          <a:xfrm>
            <a:off x="497634" y="5413171"/>
            <a:ext cx="9371540" cy="461665"/>
          </a:xfrm>
          <a:prstGeom prst="rect">
            <a:avLst/>
          </a:prstGeom>
        </p:spPr>
        <p:txBody>
          <a:bodyPr wrap="none">
            <a:spAutoFit/>
          </a:bodyPr>
          <a:lstStyle/>
          <a:p>
            <a:r>
              <a:rPr lang="en-GB" sz="1200" dirty="0"/>
              <a:t>* Increase of deaths in America is attributable to the US, which since 14 April 2020 includes confirmed and probable cases and deaths:</a:t>
            </a:r>
          </a:p>
          <a:p>
            <a:r>
              <a:rPr lang="en-GB" sz="1200" dirty="0"/>
              <a:t> </a:t>
            </a:r>
            <a:r>
              <a:rPr lang="en-GB" sz="1200" dirty="0">
                <a:hlinkClick r:id="rId2"/>
              </a:rPr>
              <a:t>https://www.cdc.gov/coronavirus/2019-ncov/cases-updates/cases-in-us.html#2019coronavirus-summary</a:t>
            </a:r>
            <a:endParaRPr lang="en-GB" sz="1200" dirty="0"/>
          </a:p>
        </p:txBody>
      </p:sp>
      <p:sp>
        <p:nvSpPr>
          <p:cNvPr id="8" name="TextBox 7">
            <a:extLst>
              <a:ext uri="{FF2B5EF4-FFF2-40B4-BE49-F238E27FC236}">
                <a16:creationId xmlns:a16="http://schemas.microsoft.com/office/drawing/2014/main" id="{CB0E69A4-7D97-4678-B348-F4654DD7D870}"/>
              </a:ext>
            </a:extLst>
          </p:cNvPr>
          <p:cNvSpPr txBox="1"/>
          <p:nvPr/>
        </p:nvSpPr>
        <p:spPr>
          <a:xfrm>
            <a:off x="484145" y="5825004"/>
            <a:ext cx="11196731" cy="1015663"/>
          </a:xfrm>
          <a:prstGeom prst="rect">
            <a:avLst/>
          </a:prstGeom>
          <a:noFill/>
        </p:spPr>
        <p:txBody>
          <a:bodyPr wrap="square" rtlCol="0">
            <a:spAutoFit/>
          </a:bodyPr>
          <a:lstStyle/>
          <a:p>
            <a:pPr fontAlgn="auto">
              <a:lnSpc>
                <a:spcPct val="100000"/>
              </a:lnSpc>
              <a:spcBef>
                <a:spcPts val="0"/>
              </a:spcBef>
              <a:spcAft>
                <a:spcPts val="0"/>
              </a:spcAft>
            </a:pPr>
            <a:r>
              <a:rPr lang="en-GB" sz="1200" dirty="0">
                <a:solidFill>
                  <a:prstClr val="black"/>
                </a:solidFill>
                <a:latin typeface="Tahoma"/>
              </a:rPr>
              <a:t>** Spain: Since 11 </a:t>
            </a:r>
            <a:r>
              <a:rPr lang="en-GB" sz="1200" dirty="0" smtClean="0">
                <a:solidFill>
                  <a:prstClr val="black"/>
                </a:solidFill>
                <a:latin typeface="Tahoma"/>
              </a:rPr>
              <a:t>May 2020, </a:t>
            </a:r>
            <a:r>
              <a:rPr lang="en-GB" sz="1200" dirty="0">
                <a:solidFill>
                  <a:prstClr val="black"/>
                </a:solidFill>
                <a:latin typeface="Tahoma"/>
              </a:rPr>
              <a:t>the frequency of reporting from regional level to national level has </a:t>
            </a:r>
            <a:r>
              <a:rPr lang="en-GB" sz="1200" dirty="0">
                <a:solidFill>
                  <a:prstClr val="black"/>
                </a:solidFill>
                <a:latin typeface="Tahoma"/>
                <a:hlinkClick r:id="rId3"/>
              </a:rPr>
              <a:t>changed</a:t>
            </a:r>
            <a:r>
              <a:rPr lang="en-GB" sz="1200" dirty="0">
                <a:solidFill>
                  <a:prstClr val="black"/>
                </a:solidFill>
                <a:latin typeface="Tahoma"/>
              </a:rPr>
              <a:t>. This may lead to possible discrepancies in cases and death numbers </a:t>
            </a:r>
            <a:r>
              <a:rPr lang="en-GB" sz="1200" dirty="0" smtClean="0">
                <a:solidFill>
                  <a:prstClr val="black"/>
                </a:solidFill>
                <a:latin typeface="Tahoma"/>
              </a:rPr>
              <a:t>resulting from data </a:t>
            </a:r>
            <a:r>
              <a:rPr lang="en-GB" sz="1200" dirty="0">
                <a:solidFill>
                  <a:prstClr val="black"/>
                </a:solidFill>
                <a:latin typeface="Tahoma"/>
              </a:rPr>
              <a:t>validation. This discrepancy could persist for several days.</a:t>
            </a:r>
          </a:p>
          <a:p>
            <a:pPr fontAlgn="auto">
              <a:lnSpc>
                <a:spcPct val="100000"/>
              </a:lnSpc>
              <a:spcBef>
                <a:spcPts val="0"/>
              </a:spcBef>
              <a:spcAft>
                <a:spcPts val="0"/>
              </a:spcAft>
            </a:pPr>
            <a:r>
              <a:rPr lang="en-GB" sz="1200" dirty="0">
                <a:solidFill>
                  <a:prstClr val="black"/>
                </a:solidFill>
                <a:latin typeface="Tahoma"/>
              </a:rPr>
              <a:t>In the displayed graph no new deaths are reported for Spain from </a:t>
            </a:r>
            <a:r>
              <a:rPr lang="en-GB" sz="1200" dirty="0" smtClean="0">
                <a:solidFill>
                  <a:prstClr val="black"/>
                </a:solidFill>
                <a:latin typeface="Tahoma"/>
              </a:rPr>
              <a:t>25 </a:t>
            </a:r>
            <a:r>
              <a:rPr lang="en-GB" sz="1200" dirty="0">
                <a:solidFill>
                  <a:prstClr val="black"/>
                </a:solidFill>
                <a:latin typeface="Tahoma"/>
              </a:rPr>
              <a:t>May </a:t>
            </a:r>
            <a:r>
              <a:rPr lang="en-GB" sz="1200" dirty="0" smtClean="0">
                <a:solidFill>
                  <a:prstClr val="black"/>
                </a:solidFill>
                <a:latin typeface="Tahoma"/>
              </a:rPr>
              <a:t>2020 as </a:t>
            </a:r>
            <a:r>
              <a:rPr lang="en-GB" sz="1200" dirty="0">
                <a:solidFill>
                  <a:prstClr val="black"/>
                </a:solidFill>
                <a:latin typeface="Tahoma"/>
              </a:rPr>
              <a:t>the change in reported deaths would result in a negative number of deaths for Europe overall. </a:t>
            </a:r>
          </a:p>
          <a:p>
            <a:pPr fontAlgn="auto">
              <a:lnSpc>
                <a:spcPct val="100000"/>
              </a:lnSpc>
              <a:spcBef>
                <a:spcPts val="0"/>
              </a:spcBef>
              <a:spcAft>
                <a:spcPts val="0"/>
              </a:spcAft>
            </a:pPr>
            <a:endParaRPr lang="en-GB" sz="1200" dirty="0">
              <a:solidFill>
                <a:prstClr val="black"/>
              </a:solidFill>
              <a:latin typeface="Tahoma"/>
            </a:endParaRPr>
          </a:p>
        </p:txBody>
      </p:sp>
      <p:pic>
        <p:nvPicPr>
          <p:cNvPr id="3" name="Picture 2"/>
          <p:cNvPicPr>
            <a:picLocks noChangeAspect="1"/>
          </p:cNvPicPr>
          <p:nvPr/>
        </p:nvPicPr>
        <p:blipFill rotWithShape="1">
          <a:blip r:embed="rId4"/>
          <a:srcRect l="2661" t="4337" r="3682" b="5573"/>
          <a:stretch/>
        </p:blipFill>
        <p:spPr>
          <a:xfrm>
            <a:off x="388416" y="1219600"/>
            <a:ext cx="11396146" cy="4047911"/>
          </a:xfrm>
          <a:prstGeom prst="rect">
            <a:avLst/>
          </a:prstGeom>
        </p:spPr>
      </p:pic>
    </p:spTree>
    <p:extLst>
      <p:ext uri="{BB962C8B-B14F-4D97-AF65-F5344CB8AC3E}">
        <p14:creationId xmlns:p14="http://schemas.microsoft.com/office/powerpoint/2010/main" val="360571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5</a:t>
            </a:fld>
            <a:endParaRPr lang="en-GB" dirty="0"/>
          </a:p>
        </p:txBody>
      </p:sp>
      <p:sp>
        <p:nvSpPr>
          <p:cNvPr id="7" name="Title 1"/>
          <p:cNvSpPr>
            <a:spLocks noGrp="1"/>
          </p:cNvSpPr>
          <p:nvPr>
            <p:ph type="title"/>
          </p:nvPr>
        </p:nvSpPr>
        <p:spPr>
          <a:xfrm>
            <a:off x="1964843" y="241223"/>
            <a:ext cx="8250174" cy="937082"/>
          </a:xfrm>
        </p:spPr>
        <p:txBody>
          <a:bodyPr vert="horz" lIns="91440" tIns="45720" rIns="91440" bIns="45720" rtlCol="0" anchor="ctr">
            <a:noAutofit/>
          </a:bodyPr>
          <a:lstStyle/>
          <a:p>
            <a:pPr algn="ctr"/>
            <a:r>
              <a:rPr lang="en-GB" sz="1800" dirty="0"/>
              <a:t>Distribution of COVID-19 cases</a:t>
            </a:r>
            <a:r>
              <a:rPr lang="en-GB" sz="1800" dirty="0" smtClean="0"/>
              <a:t>*</a:t>
            </a:r>
            <a:r>
              <a:rPr lang="en-GB" sz="1800" baseline="30000" dirty="0"/>
              <a:t>§</a:t>
            </a:r>
            <a:r>
              <a:rPr lang="en-GB" sz="1800" dirty="0" smtClean="0"/>
              <a:t> </a:t>
            </a:r>
            <a:r>
              <a:rPr lang="en-GB" sz="1800" dirty="0"/>
              <a:t>(according to the applied case definition in the country) in EU/EEA and the UK, as of </a:t>
            </a:r>
            <a:r>
              <a:rPr lang="en-GB" sz="1800" dirty="0" smtClean="0"/>
              <a:t>7 August </a:t>
            </a:r>
            <a:r>
              <a:rPr lang="en-GB" sz="1800" dirty="0"/>
              <a:t>2020</a:t>
            </a:r>
          </a:p>
        </p:txBody>
      </p:sp>
      <p:sp>
        <p:nvSpPr>
          <p:cNvPr id="10" name="TextBox 9"/>
          <p:cNvSpPr txBox="1"/>
          <p:nvPr/>
        </p:nvSpPr>
        <p:spPr>
          <a:xfrm>
            <a:off x="686170" y="5825004"/>
            <a:ext cx="10582052" cy="923330"/>
          </a:xfrm>
          <a:prstGeom prst="rect">
            <a:avLst/>
          </a:prstGeom>
          <a:noFill/>
        </p:spPr>
        <p:txBody>
          <a:bodyPr wrap="square" rtlCol="0">
            <a:spAutoFit/>
          </a:bodyPr>
          <a:lstStyle/>
          <a:p>
            <a:r>
              <a:rPr lang="en-GB" sz="1200" dirty="0" smtClean="0"/>
              <a:t>*Spain</a:t>
            </a:r>
            <a:r>
              <a:rPr lang="en-GB" sz="1200" dirty="0"/>
              <a:t>: Since 11 </a:t>
            </a:r>
            <a:r>
              <a:rPr lang="en-GB" sz="1200" dirty="0" smtClean="0"/>
              <a:t>May 2020, </a:t>
            </a:r>
            <a:r>
              <a:rPr lang="en-GB" sz="1200" dirty="0"/>
              <a:t>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p>
          <a:p>
            <a:r>
              <a:rPr lang="en-GB" sz="1200" baseline="30000" dirty="0" smtClean="0"/>
              <a:t>§</a:t>
            </a:r>
            <a:r>
              <a:rPr lang="en-GB" sz="1200" dirty="0" smtClean="0"/>
              <a:t>UK</a:t>
            </a:r>
            <a:r>
              <a:rPr lang="en-GB" sz="1200" dirty="0"/>
              <a:t>: On 3 </a:t>
            </a:r>
            <a:r>
              <a:rPr lang="en-GB" sz="1200" dirty="0" smtClean="0"/>
              <a:t>July 2020, </a:t>
            </a:r>
            <a:r>
              <a:rPr lang="en-GB" sz="1200" dirty="0"/>
              <a:t>the UK announced an ongoing revision of historical data that may lead to a decreased number of cases. Data will be retro-corrected accordingly.  </a:t>
            </a:r>
          </a:p>
          <a:p>
            <a:endParaRPr lang="en-GB" sz="1200" dirty="0"/>
          </a:p>
        </p:txBody>
      </p:sp>
      <p:pic>
        <p:nvPicPr>
          <p:cNvPr id="2" name="Picture 1"/>
          <p:cNvPicPr>
            <a:picLocks noChangeAspect="1"/>
          </p:cNvPicPr>
          <p:nvPr/>
        </p:nvPicPr>
        <p:blipFill rotWithShape="1">
          <a:blip r:embed="rId3"/>
          <a:srcRect l="2741" t="2781" r="1647" b="3264"/>
          <a:stretch/>
        </p:blipFill>
        <p:spPr>
          <a:xfrm>
            <a:off x="2153709" y="1035780"/>
            <a:ext cx="7683300" cy="4696891"/>
          </a:xfrm>
          <a:prstGeom prst="rect">
            <a:avLst/>
          </a:prstGeom>
        </p:spPr>
      </p:pic>
    </p:spTree>
    <p:extLst>
      <p:ext uri="{BB962C8B-B14F-4D97-AF65-F5344CB8AC3E}">
        <p14:creationId xmlns:p14="http://schemas.microsoft.com/office/powerpoint/2010/main" val="47884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smtClean="0">
                <a:latin typeface="Arial" panose="020B0604020202020204" pitchFamily="34" charset="0"/>
                <a:ea typeface="Calibri" panose="020F0502020204030204" pitchFamily="34" charset="0"/>
                <a:cs typeface="Arial" panose="020B0604020202020204" pitchFamily="34" charset="0"/>
              </a:rPr>
              <a:t>Eleventh </a:t>
            </a:r>
            <a:r>
              <a:rPr lang="en-GB" altLang="en-US" sz="2400" dirty="0">
                <a:latin typeface="Arial" panose="020B0604020202020204" pitchFamily="34" charset="0"/>
                <a:ea typeface="Calibri" panose="020F0502020204030204" pitchFamily="34" charset="0"/>
                <a:cs typeface="Arial" panose="020B0604020202020204" pitchFamily="34" charset="0"/>
              </a:rPr>
              <a:t>outbreak: Ebola Virus Disease </a:t>
            </a:r>
            <a:r>
              <a:rPr lang="en-GB" altLang="en-US" sz="2400" dirty="0" smtClean="0">
                <a:latin typeface="Arial" panose="020B0604020202020204" pitchFamily="34" charset="0"/>
                <a:ea typeface="Calibri" panose="020F0502020204030204" pitchFamily="34" charset="0"/>
                <a:cs typeface="Arial" panose="020B0604020202020204" pitchFamily="34" charset="0"/>
              </a:rPr>
              <a:t>case </a:t>
            </a:r>
            <a:r>
              <a:rPr lang="en-GB" altLang="en-US" sz="2400" dirty="0">
                <a:latin typeface="Arial" panose="020B0604020202020204" pitchFamily="34" charset="0"/>
                <a:ea typeface="Calibri" panose="020F0502020204030204" pitchFamily="34" charset="0"/>
                <a:cs typeface="Arial" panose="020B0604020202020204" pitchFamily="34" charset="0"/>
              </a:rPr>
              <a:t>distribution in Equateur Province, Democratic Republic of the Congo, as of 4 August 2020</a:t>
            </a:r>
            <a:endParaRPr lang="en-GB" sz="24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7F280B37-E983-427F-BC03-FB8EE47831A5}"/>
              </a:ext>
            </a:extLst>
          </p:cNvPr>
          <p:cNvPicPr>
            <a:picLocks noChangeAspect="1"/>
          </p:cNvPicPr>
          <p:nvPr/>
        </p:nvPicPr>
        <p:blipFill>
          <a:blip r:embed="rId2"/>
          <a:stretch>
            <a:fillRect/>
          </a:stretch>
        </p:blipFill>
        <p:spPr>
          <a:xfrm>
            <a:off x="0" y="2176272"/>
            <a:ext cx="12192000" cy="2505456"/>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smtClean="0">
                <a:solidFill>
                  <a:prstClr val="black"/>
                </a:solidFill>
              </a:rPr>
              <a:t>Eleventh </a:t>
            </a:r>
            <a:r>
              <a:rPr lang="en-GB" sz="2200" dirty="0">
                <a:solidFill>
                  <a:prstClr val="black"/>
                </a:solidFill>
              </a:rPr>
              <a:t>outbreak: </a:t>
            </a:r>
            <a:r>
              <a:rPr lang="en-GB" sz="2200" dirty="0" smtClean="0">
                <a:solidFill>
                  <a:prstClr val="black"/>
                </a:solidFill>
              </a:rPr>
              <a:t>distribution </a:t>
            </a:r>
            <a:r>
              <a:rPr lang="en-GB" sz="2200" dirty="0">
                <a:solidFill>
                  <a:prstClr val="black"/>
                </a:solidFill>
              </a:rPr>
              <a:t>of confirmed and probable cases of Ebola virus disease by week of reporting in Equateur Province, Democratic Republic of the </a:t>
            </a:r>
            <a:r>
              <a:rPr lang="en-GB" sz="2200" dirty="0" smtClean="0">
                <a:solidFill>
                  <a:prstClr val="black"/>
                </a:solidFill>
              </a:rPr>
              <a:t>Congo, </a:t>
            </a:r>
            <a:r>
              <a:rPr lang="en-GB" sz="2200" dirty="0">
                <a:solidFill>
                  <a:prstClr val="black"/>
                </a:solidFill>
              </a:rPr>
              <a:t>as of 4 August 2020</a:t>
            </a:r>
            <a:endParaRPr lang="en-GB" sz="22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8" name="Content Placeholder 7">
            <a:extLst>
              <a:ext uri="{FF2B5EF4-FFF2-40B4-BE49-F238E27FC236}">
                <a16:creationId xmlns:a16="http://schemas.microsoft.com/office/drawing/2014/main" id="{6648BDAF-B1CF-4BD4-BCD8-1EF6AFCB708A}"/>
              </a:ext>
            </a:extLst>
          </p:cNvPr>
          <p:cNvPicPr>
            <a:picLocks noGrp="1" noChangeAspect="1"/>
          </p:cNvPicPr>
          <p:nvPr>
            <p:ph idx="1"/>
          </p:nvPr>
        </p:nvPicPr>
        <p:blipFill>
          <a:blip r:embed="rId2"/>
          <a:stretch>
            <a:fillRect/>
          </a:stretch>
        </p:blipFill>
        <p:spPr>
          <a:xfrm>
            <a:off x="1931784" y="1637222"/>
            <a:ext cx="8352244" cy="4377307"/>
          </a:xfr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5552" y="379104"/>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1800" spc="-40" dirty="0" smtClean="0"/>
              <a:t>Eleventh</a:t>
            </a:r>
            <a:r>
              <a:rPr lang="en-GB" sz="1800" spc="-40" dirty="0" smtClean="0"/>
              <a:t> </a:t>
            </a:r>
            <a:r>
              <a:rPr lang="en-GB" sz="1800" spc="-40" dirty="0"/>
              <a:t>outbreak: </a:t>
            </a:r>
            <a:r>
              <a:rPr lang="en-GB" sz="1800" spc="-40" dirty="0" smtClean="0"/>
              <a:t>geographical </a:t>
            </a:r>
            <a:r>
              <a:rPr lang="en-GB" sz="1800" spc="-40" dirty="0"/>
              <a:t>distribution of confirmed and probable cases of Ebola virus disease, Equateur Province, Democratic Republic of the Congo, </a:t>
            </a:r>
          </a:p>
          <a:p>
            <a:pPr algn="ctr" fontAlgn="base">
              <a:spcAft>
                <a:spcPct val="0"/>
              </a:spcAft>
            </a:pPr>
            <a:r>
              <a:rPr lang="en-GB" sz="1800" spc="-40" dirty="0"/>
              <a:t>as of 4 August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4" name="Picture 3">
            <a:extLst>
              <a:ext uri="{FF2B5EF4-FFF2-40B4-BE49-F238E27FC236}">
                <a16:creationId xmlns:a16="http://schemas.microsoft.com/office/drawing/2014/main" id="{802D8147-7BB0-49B3-A29B-74448EAD4D68}"/>
              </a:ext>
            </a:extLst>
          </p:cNvPr>
          <p:cNvPicPr>
            <a:picLocks noChangeAspect="1"/>
          </p:cNvPicPr>
          <p:nvPr/>
        </p:nvPicPr>
        <p:blipFill>
          <a:blip r:embed="rId2"/>
          <a:stretch>
            <a:fillRect/>
          </a:stretch>
        </p:blipFill>
        <p:spPr>
          <a:xfrm>
            <a:off x="2384166" y="1104105"/>
            <a:ext cx="7056717" cy="5453449"/>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a:t>
            </a:r>
            <a:r>
              <a:rPr lang="en-GB" sz="2000" dirty="0" smtClean="0"/>
              <a:t>6 August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692" y="847986"/>
            <a:ext cx="8093889" cy="5715776"/>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http://schemas.microsoft.com/office/2006/documentManagement/types"/>
    <ds:schemaRef ds:uri="http://purl.org/dc/elements/1.1/"/>
    <ds:schemaRef ds:uri="d23a570b-d7a9-49ca-a34c-8afb8206b4bf"/>
    <ds:schemaRef ds:uri="376727eb-354b-45e4-998d-f84ea079474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24917</TotalTime>
  <Words>718</Words>
  <Application>Microsoft Office PowerPoint</Application>
  <PresentationFormat>Widescreen</PresentationFormat>
  <Paragraphs>39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Theme_ECDC</vt:lpstr>
      <vt:lpstr>Reusable maps and graphs from ECDC Communicable Disease Threats Report   Week 31, 2020 </vt:lpstr>
      <vt:lpstr>Geographic distribution of 14-day cumulative number of reported COVID-19 cases per 100 000 population, worldwide, as of 7 August 2020</vt:lpstr>
      <vt:lpstr>Distribution of COVID-19 cases*§ in accordance with the applied case definitions in the affected countries, by country and region, as of 7 August 2020</vt:lpstr>
      <vt:lpstr>PowerPoint Presentation</vt:lpstr>
      <vt:lpstr>Distribution of COVID-19 cases*§ (according to the applied case definition in the country) in EU/EEA and the UK, as of 7 August 2020</vt:lpstr>
      <vt:lpstr>Eleventh outbreak: Ebola Virus Disease case distribution in Equateur Province, Democratic Republic of the Congo, as of 4 August 2020</vt:lpstr>
      <vt:lpstr>Eleventh outbreak: distribution of confirmed and probable cases of Ebola virus disease by week of reporting in Equateur Province, Democratic Republic of the Congo, as of 4 August 2020</vt:lpstr>
      <vt:lpstr>PowerPoint Presentation</vt:lpstr>
      <vt:lpstr>PowerPoint Presentation</vt:lpstr>
      <vt:lpstr>Distribution of West Nile virus infections in humans by affected areas in the EU/EEA countries and EU neighbouring countries, as of 6 August 2020</vt:lpstr>
      <vt:lpstr>PowerPoint Presentation</vt:lpstr>
      <vt:lpstr>Distribution of West Nile virus infections among humans and outbreaks among equids and/or birds in the EU, as of 6 August 2020</vt:lpstr>
      <vt:lpstr>PowerPoint Presentation</vt:lpstr>
      <vt:lpstr>Geographical distribution of confirmed MERS-CoV cases by probable region of infection and exposure, from 1 January 2020 to 4 August 2020</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1995</cp:revision>
  <cp:lastPrinted>2017-03-24T07:50:18Z</cp:lastPrinted>
  <dcterms:created xsi:type="dcterms:W3CDTF">2015-11-05T13:02:54Z</dcterms:created>
  <dcterms:modified xsi:type="dcterms:W3CDTF">2020-08-07T10:55:08Z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