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726" r:id="rId6"/>
  </p:sldMasterIdLst>
  <p:notesMasterIdLst>
    <p:notesMasterId r:id="rId19"/>
  </p:notesMasterIdLst>
  <p:handoutMasterIdLst>
    <p:handoutMasterId r:id="rId20"/>
  </p:handoutMasterIdLst>
  <p:sldIdLst>
    <p:sldId id="256" r:id="rId7"/>
    <p:sldId id="310" r:id="rId8"/>
    <p:sldId id="319" r:id="rId9"/>
    <p:sldId id="307" r:id="rId10"/>
    <p:sldId id="306" r:id="rId11"/>
    <p:sldId id="313" r:id="rId12"/>
    <p:sldId id="318" r:id="rId13"/>
    <p:sldId id="268" r:id="rId14"/>
    <p:sldId id="311" r:id="rId15"/>
    <p:sldId id="320" r:id="rId16"/>
    <p:sldId id="312" r:id="rId17"/>
    <p:sldId id="321" r:id="rId18"/>
  </p:sldIdLst>
  <p:sldSz cx="12192000" cy="6858000"/>
  <p:notesSz cx="7010400" cy="9296400"/>
  <p:defaultTextStyle>
    <a:defPPr>
      <a:defRPr lang="de-DE"/>
    </a:defPPr>
    <a:lvl1pPr algn="l" rtl="0" fontAlgn="base">
      <a:lnSpc>
        <a:spcPct val="90000"/>
      </a:lnSpc>
      <a:spcBef>
        <a:spcPct val="0"/>
      </a:spcBef>
      <a:spcAft>
        <a:spcPct val="0"/>
      </a:spcAft>
      <a:defRPr sz="3200" kern="1200">
        <a:solidFill>
          <a:schemeClr val="tx1"/>
        </a:solidFill>
        <a:latin typeface="Tahoma" pitchFamily="34" charset="0"/>
        <a:ea typeface="+mn-ea"/>
        <a:cs typeface="+mn-cs"/>
      </a:defRPr>
    </a:lvl1pPr>
    <a:lvl2pPr marL="457200" algn="l" rtl="0" fontAlgn="base">
      <a:lnSpc>
        <a:spcPct val="90000"/>
      </a:lnSpc>
      <a:spcBef>
        <a:spcPct val="0"/>
      </a:spcBef>
      <a:spcAft>
        <a:spcPct val="0"/>
      </a:spcAft>
      <a:defRPr sz="3200" kern="1200">
        <a:solidFill>
          <a:schemeClr val="tx1"/>
        </a:solidFill>
        <a:latin typeface="Tahoma" pitchFamily="34" charset="0"/>
        <a:ea typeface="+mn-ea"/>
        <a:cs typeface="+mn-cs"/>
      </a:defRPr>
    </a:lvl2pPr>
    <a:lvl3pPr marL="914400" algn="l" rtl="0" fontAlgn="base">
      <a:lnSpc>
        <a:spcPct val="90000"/>
      </a:lnSpc>
      <a:spcBef>
        <a:spcPct val="0"/>
      </a:spcBef>
      <a:spcAft>
        <a:spcPct val="0"/>
      </a:spcAft>
      <a:defRPr sz="3200" kern="1200">
        <a:solidFill>
          <a:schemeClr val="tx1"/>
        </a:solidFill>
        <a:latin typeface="Tahoma" pitchFamily="34" charset="0"/>
        <a:ea typeface="+mn-ea"/>
        <a:cs typeface="+mn-cs"/>
      </a:defRPr>
    </a:lvl3pPr>
    <a:lvl4pPr marL="1371600" algn="l" rtl="0" fontAlgn="base">
      <a:lnSpc>
        <a:spcPct val="90000"/>
      </a:lnSpc>
      <a:spcBef>
        <a:spcPct val="0"/>
      </a:spcBef>
      <a:spcAft>
        <a:spcPct val="0"/>
      </a:spcAft>
      <a:defRPr sz="3200" kern="1200">
        <a:solidFill>
          <a:schemeClr val="tx1"/>
        </a:solidFill>
        <a:latin typeface="Tahoma" pitchFamily="34" charset="0"/>
        <a:ea typeface="+mn-ea"/>
        <a:cs typeface="+mn-cs"/>
      </a:defRPr>
    </a:lvl4pPr>
    <a:lvl5pPr marL="1828800" algn="l" rtl="0" fontAlgn="base">
      <a:lnSpc>
        <a:spcPct val="90000"/>
      </a:lnSpc>
      <a:spcBef>
        <a:spcPct val="0"/>
      </a:spcBef>
      <a:spcAft>
        <a:spcPct val="0"/>
      </a:spcAft>
      <a:defRPr sz="3200" kern="1200">
        <a:solidFill>
          <a:schemeClr val="tx1"/>
        </a:solidFill>
        <a:latin typeface="Tahoma" pitchFamily="34" charset="0"/>
        <a:ea typeface="+mn-ea"/>
        <a:cs typeface="+mn-cs"/>
      </a:defRPr>
    </a:lvl5pPr>
    <a:lvl6pPr marL="2286000" algn="l" defTabSz="914400" rtl="0" eaLnBrk="1" latinLnBrk="0" hangingPunct="1">
      <a:defRPr sz="3200" kern="1200">
        <a:solidFill>
          <a:schemeClr val="tx1"/>
        </a:solidFill>
        <a:latin typeface="Tahoma" pitchFamily="34" charset="0"/>
        <a:ea typeface="+mn-ea"/>
        <a:cs typeface="+mn-cs"/>
      </a:defRPr>
    </a:lvl6pPr>
    <a:lvl7pPr marL="2743200" algn="l" defTabSz="914400" rtl="0" eaLnBrk="1" latinLnBrk="0" hangingPunct="1">
      <a:defRPr sz="3200" kern="1200">
        <a:solidFill>
          <a:schemeClr val="tx1"/>
        </a:solidFill>
        <a:latin typeface="Tahoma" pitchFamily="34" charset="0"/>
        <a:ea typeface="+mn-ea"/>
        <a:cs typeface="+mn-cs"/>
      </a:defRPr>
    </a:lvl7pPr>
    <a:lvl8pPr marL="3200400" algn="l" defTabSz="914400" rtl="0" eaLnBrk="1" latinLnBrk="0" hangingPunct="1">
      <a:defRPr sz="3200" kern="1200">
        <a:solidFill>
          <a:schemeClr val="tx1"/>
        </a:solidFill>
        <a:latin typeface="Tahoma" pitchFamily="34" charset="0"/>
        <a:ea typeface="+mn-ea"/>
        <a:cs typeface="+mn-cs"/>
      </a:defRPr>
    </a:lvl8pPr>
    <a:lvl9pPr marL="3657600" algn="l" defTabSz="914400" rtl="0" eaLnBrk="1" latinLnBrk="0" hangingPunct="1">
      <a:defRPr sz="3200" kern="1200">
        <a:solidFill>
          <a:schemeClr val="tx1"/>
        </a:solidFill>
        <a:latin typeface="Tahoma"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en Duncan" initials="BD" lastIdx="2"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9933"/>
    <a:srgbClr val="F9BF7F"/>
    <a:srgbClr val="FFE471"/>
    <a:srgbClr val="FF9999"/>
    <a:srgbClr val="FF99CC"/>
    <a:srgbClr val="FFCC00"/>
    <a:srgbClr val="70AD47"/>
    <a:srgbClr val="FF6600"/>
    <a:srgbClr val="FF0066"/>
    <a:srgbClr val="59595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661" autoAdjust="0"/>
    <p:restoredTop sz="95118" autoAdjust="0"/>
  </p:normalViewPr>
  <p:slideViewPr>
    <p:cSldViewPr snapToGrid="0">
      <p:cViewPr varScale="1">
        <p:scale>
          <a:sx n="69" d="100"/>
          <a:sy n="69" d="100"/>
        </p:scale>
        <p:origin x="948" y="60"/>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00" d="100"/>
        <a:sy n="100" d="100"/>
      </p:scale>
      <p:origin x="0" y="0"/>
    </p:cViewPr>
  </p:sorterViewPr>
  <p:notesViewPr>
    <p:cSldViewPr snapToGrid="0">
      <p:cViewPr varScale="1">
        <p:scale>
          <a:sx n="86" d="100"/>
          <a:sy n="86" d="100"/>
        </p:scale>
        <p:origin x="2892" y="102"/>
      </p:cViewPr>
      <p:guideLst>
        <p:guide orient="horz" pos="2928"/>
        <p:guide pos="2208"/>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3" Type="http://schemas.openxmlformats.org/officeDocument/2006/relationships/customXml" Target="../customXml/item3.xml"/><Relationship Id="rId21" Type="http://schemas.openxmlformats.org/officeDocument/2006/relationships/commentAuthors" Target="commentAuthor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5.xml"/><Relationship Id="rId24" Type="http://schemas.openxmlformats.org/officeDocument/2006/relationships/theme" Target="theme/theme1.xml"/><Relationship Id="rId5" Type="http://schemas.openxmlformats.org/officeDocument/2006/relationships/customXml" Target="../customXml/item5.xml"/><Relationship Id="rId15" Type="http://schemas.openxmlformats.org/officeDocument/2006/relationships/slide" Target="slides/slide9.xml"/><Relationship Id="rId23"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notesMaster" Target="notesMasters/notesMaster1.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504451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4" name="Rectangle 4"/>
          <p:cNvSpPr>
            <a:spLocks noGrp="1" noRot="1" noChangeAspect="1" noChangeArrowheads="1" noTextEdit="1"/>
          </p:cNvSpPr>
          <p:nvPr>
            <p:ph type="sldImg" idx="2"/>
          </p:nvPr>
        </p:nvSpPr>
        <p:spPr bwMode="auto">
          <a:xfrm>
            <a:off x="328613" y="534988"/>
            <a:ext cx="4214812" cy="2371725"/>
          </a:xfrm>
          <a:prstGeom prst="rect">
            <a:avLst/>
          </a:prstGeom>
          <a:noFill/>
          <a:ln w="9525">
            <a:solidFill>
              <a:srgbClr val="000000"/>
            </a:solidFill>
            <a:miter lim="800000"/>
            <a:headEnd/>
            <a:tailEnd/>
          </a:ln>
          <a:effectLst/>
        </p:spPr>
      </p:sp>
      <p:sp>
        <p:nvSpPr>
          <p:cNvPr id="15365" name="Rectangle 5"/>
          <p:cNvSpPr>
            <a:spLocks noGrp="1" noChangeArrowheads="1"/>
          </p:cNvSpPr>
          <p:nvPr>
            <p:ph type="body" sz="quarter" idx="3"/>
          </p:nvPr>
        </p:nvSpPr>
        <p:spPr bwMode="auto">
          <a:xfrm>
            <a:off x="757838" y="3231145"/>
            <a:ext cx="5608320" cy="5368026"/>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endParaRPr lang="en-GB" noProof="0" dirty="0"/>
          </a:p>
        </p:txBody>
      </p:sp>
      <p:sp>
        <p:nvSpPr>
          <p:cNvPr id="4" name="Slide Number Placeholder 3"/>
          <p:cNvSpPr>
            <a:spLocks noGrp="1"/>
          </p:cNvSpPr>
          <p:nvPr>
            <p:ph type="sldNum" sz="quarter" idx="5"/>
          </p:nvPr>
        </p:nvSpPr>
        <p:spPr>
          <a:xfrm>
            <a:off x="3970377" y="8829797"/>
            <a:ext cx="3038386" cy="465118"/>
          </a:xfrm>
          <a:prstGeom prst="rect">
            <a:avLst/>
          </a:prstGeom>
        </p:spPr>
        <p:txBody>
          <a:bodyPr vert="horz" lIns="91440" tIns="45720" rIns="91440" bIns="45720" rtlCol="0" anchor="b"/>
          <a:lstStyle>
            <a:lvl1pPr algn="r">
              <a:defRPr sz="1200"/>
            </a:lvl1pPr>
          </a:lstStyle>
          <a:p>
            <a:fld id="{D0D18800-03A3-4371-B392-80B672D011D5}" type="slidenum">
              <a:rPr lang="en-GB" smtClean="0"/>
              <a:t>‹#›</a:t>
            </a:fld>
            <a:endParaRPr lang="en-GB"/>
          </a:p>
        </p:txBody>
      </p:sp>
    </p:spTree>
    <p:extLst>
      <p:ext uri="{BB962C8B-B14F-4D97-AF65-F5344CB8AC3E}">
        <p14:creationId xmlns:p14="http://schemas.microsoft.com/office/powerpoint/2010/main" val="2068652153"/>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6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Times" pitchFamily="18" charset="0"/>
        <a:ea typeface="+mn-ea"/>
        <a:cs typeface="+mn-cs"/>
      </a:defRPr>
    </a:lvl2pPr>
    <a:lvl3pPr marL="914400" algn="l" rtl="0" fontAlgn="base">
      <a:spcBef>
        <a:spcPct val="30000"/>
      </a:spcBef>
      <a:spcAft>
        <a:spcPct val="0"/>
      </a:spcAft>
      <a:defRPr sz="1200" kern="1200">
        <a:solidFill>
          <a:schemeClr val="tx1"/>
        </a:solidFill>
        <a:latin typeface="Times" pitchFamily="18" charset="0"/>
        <a:ea typeface="+mn-ea"/>
        <a:cs typeface="+mn-cs"/>
      </a:defRPr>
    </a:lvl3pPr>
    <a:lvl4pPr marL="1371600" algn="l" rtl="0" fontAlgn="base">
      <a:spcBef>
        <a:spcPct val="30000"/>
      </a:spcBef>
      <a:spcAft>
        <a:spcPct val="0"/>
      </a:spcAft>
      <a:defRPr sz="1200" kern="1200">
        <a:solidFill>
          <a:schemeClr val="tx1"/>
        </a:solidFill>
        <a:latin typeface="Times" pitchFamily="18" charset="0"/>
        <a:ea typeface="+mn-ea"/>
        <a:cs typeface="+mn-cs"/>
      </a:defRPr>
    </a:lvl4pPr>
    <a:lvl5pPr marL="1828800" algn="l" rtl="0" fontAlgn="base">
      <a:spcBef>
        <a:spcPct val="30000"/>
      </a:spcBef>
      <a:spcAft>
        <a:spcPct val="0"/>
      </a:spcAft>
      <a:defRPr sz="1200" kern="1200">
        <a:solidFill>
          <a:schemeClr val="tx1"/>
        </a:solidFill>
        <a:latin typeface="Times"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0D18800-03A3-4371-B392-80B672D011D5}" type="slidenum">
              <a:rPr lang="en-GB" smtClean="0"/>
              <a:t>1</a:t>
            </a:fld>
            <a:endParaRPr lang="en-GB"/>
          </a:p>
        </p:txBody>
      </p:sp>
    </p:spTree>
    <p:extLst>
      <p:ext uri="{BB962C8B-B14F-4D97-AF65-F5344CB8AC3E}">
        <p14:creationId xmlns:p14="http://schemas.microsoft.com/office/powerpoint/2010/main" val="27022960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48000" y="4012163"/>
            <a:ext cx="10800000" cy="1794912"/>
          </a:xfrm>
        </p:spPr>
        <p:txBody>
          <a:bodyPr anchor="ctr">
            <a:normAutofit/>
          </a:bodyPr>
          <a:lstStyle>
            <a:lvl1pPr algn="l">
              <a:defRPr sz="4000" b="1">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r>
              <a:rPr lang="en-US"/>
              <a:t>Click to edit Master title style</a:t>
            </a:r>
            <a:endParaRPr lang="en-GB" dirty="0"/>
          </a:p>
        </p:txBody>
      </p:sp>
      <p:sp>
        <p:nvSpPr>
          <p:cNvPr id="3" name="Subtitle 2"/>
          <p:cNvSpPr>
            <a:spLocks noGrp="1"/>
          </p:cNvSpPr>
          <p:nvPr>
            <p:ph type="subTitle" idx="1" hasCustomPrompt="1"/>
          </p:nvPr>
        </p:nvSpPr>
        <p:spPr>
          <a:xfrm>
            <a:off x="648000" y="3312000"/>
            <a:ext cx="10800000" cy="504000"/>
          </a:xfrm>
        </p:spPr>
        <p:txBody>
          <a:bodyPr>
            <a:normAutofit/>
          </a:bodyPr>
          <a:lstStyle>
            <a:lvl1pPr marL="0" indent="0" algn="l">
              <a:buNone/>
              <a:defRPr sz="2400" baseline="0">
                <a:solidFill>
                  <a:schemeClr val="bg1"/>
                </a:solidFill>
                <a:latin typeface="Tahoma" panose="020B0604030504040204" pitchFamily="34" charset="0"/>
                <a:ea typeface="Tahoma" panose="020B0604030504040204" pitchFamily="34" charset="0"/>
                <a:cs typeface="Tahom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European Centre for Disease Prevention and Control </a:t>
            </a:r>
            <a:endParaRPr lang="en-GB" dirty="0"/>
          </a:p>
        </p:txBody>
      </p:sp>
    </p:spTree>
    <p:extLst>
      <p:ext uri="{BB962C8B-B14F-4D97-AF65-F5344CB8AC3E}">
        <p14:creationId xmlns:p14="http://schemas.microsoft.com/office/powerpoint/2010/main" val="714027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32000" y="223936"/>
            <a:ext cx="10354188" cy="951722"/>
          </a:xfrm>
        </p:spPr>
        <p:txBody>
          <a:bodyPr>
            <a:normAutofit/>
          </a:bodyPr>
          <a:lstStyle>
            <a:lvl1pPr>
              <a:defRPr sz="2800" b="1">
                <a:latin typeface="Tahoma" panose="020B0604030504040204" pitchFamily="34" charset="0"/>
                <a:ea typeface="Tahoma" panose="020B0604030504040204" pitchFamily="34" charset="0"/>
                <a:cs typeface="Tahoma" panose="020B0604030504040204" pitchFamily="34" charset="0"/>
              </a:defRPr>
            </a:lvl1pPr>
          </a:lstStyle>
          <a:p>
            <a:r>
              <a:rPr lang="en-US"/>
              <a:t>Click to edit Master title style</a:t>
            </a:r>
            <a:endParaRPr lang="en-GB" dirty="0"/>
          </a:p>
        </p:txBody>
      </p:sp>
      <p:sp>
        <p:nvSpPr>
          <p:cNvPr id="3" name="Content Placeholder 2"/>
          <p:cNvSpPr>
            <a:spLocks noGrp="1"/>
          </p:cNvSpPr>
          <p:nvPr>
            <p:ph idx="1" hasCustomPrompt="1"/>
          </p:nvPr>
        </p:nvSpPr>
        <p:spPr>
          <a:xfrm>
            <a:off x="431999" y="1474237"/>
            <a:ext cx="11352563" cy="4702726"/>
          </a:xfrm>
        </p:spPr>
        <p:txBody>
          <a:bodyPr/>
          <a:lstStyle>
            <a:lvl1pPr marL="0" indent="0">
              <a:buNone/>
              <a:defRPr>
                <a:latin typeface="Tahoma" panose="020B0604030504040204" pitchFamily="34" charset="0"/>
                <a:ea typeface="Tahoma" panose="020B0604030504040204" pitchFamily="34" charset="0"/>
                <a:cs typeface="Tahoma" panose="020B0604030504040204" pitchFamily="34" charset="0"/>
              </a:defRPr>
            </a:lvl1pPr>
            <a:lvl2pPr>
              <a:defRPr>
                <a:latin typeface="Tahoma" panose="020B0604030504040204" pitchFamily="34" charset="0"/>
                <a:ea typeface="Tahoma" panose="020B0604030504040204" pitchFamily="34" charset="0"/>
                <a:cs typeface="Tahoma" panose="020B0604030504040204" pitchFamily="34" charset="0"/>
              </a:defRPr>
            </a:lvl2pPr>
            <a:lvl3pPr>
              <a:defRPr>
                <a:latin typeface="Tahoma" panose="020B0604030504040204" pitchFamily="34" charset="0"/>
                <a:ea typeface="Tahoma" panose="020B0604030504040204" pitchFamily="34" charset="0"/>
                <a:cs typeface="Tahoma" panose="020B0604030504040204" pitchFamily="34" charset="0"/>
              </a:defRPr>
            </a:lvl3pPr>
            <a:lvl4pPr>
              <a:defRPr>
                <a:latin typeface="Tahoma" panose="020B0604030504040204" pitchFamily="34" charset="0"/>
                <a:ea typeface="Tahoma" panose="020B0604030504040204" pitchFamily="34" charset="0"/>
                <a:cs typeface="Tahoma" panose="020B0604030504040204" pitchFamily="34" charset="0"/>
              </a:defRPr>
            </a:lvl4pPr>
            <a:lvl5pPr>
              <a:defRPr>
                <a:latin typeface="Tahoma" panose="020B0604030504040204" pitchFamily="34" charset="0"/>
                <a:ea typeface="Tahoma" panose="020B0604030504040204" pitchFamily="34" charset="0"/>
                <a:cs typeface="Tahoma" panose="020B0604030504040204" pitchFamily="34" charset="0"/>
              </a:defRPr>
            </a:lvl5pPr>
          </a:lstStyle>
          <a:p>
            <a:pPr lvl="0"/>
            <a:r>
              <a:rPr lang="en-US" dirty="0"/>
              <a:t>Click to add text</a:t>
            </a:r>
          </a:p>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p:cNvSpPr>
            <a:spLocks noGrp="1"/>
          </p:cNvSpPr>
          <p:nvPr>
            <p:ph type="sldNum" sz="quarter" idx="12"/>
          </p:nvPr>
        </p:nvSpPr>
        <p:spPr>
          <a:xfrm>
            <a:off x="9041362" y="6475542"/>
            <a:ext cx="2743200" cy="365125"/>
          </a:xfrm>
        </p:spPr>
        <p:txBody>
          <a:bodyPr/>
          <a:lstStyle>
            <a:lvl1pPr>
              <a:defRPr>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fld id="{F9E29A8E-A0F1-419A-8E8B-A78BF9C70DE8}" type="slidenum">
              <a:rPr lang="en-GB" smtClean="0"/>
              <a:pPr/>
              <a:t>‹#›</a:t>
            </a:fld>
            <a:endParaRPr lang="en-GB" dirty="0"/>
          </a:p>
        </p:txBody>
      </p:sp>
      <p:sp>
        <p:nvSpPr>
          <p:cNvPr id="7" name="Rectangle 6"/>
          <p:cNvSpPr/>
          <p:nvPr userDrawn="1"/>
        </p:nvSpPr>
        <p:spPr>
          <a:xfrm>
            <a:off x="0" y="6638464"/>
            <a:ext cx="7647039" cy="203133"/>
          </a:xfrm>
          <a:prstGeom prst="rect">
            <a:avLst/>
          </a:prstGeom>
        </p:spPr>
        <p:txBody>
          <a:bodyPr wrap="square">
            <a:spAutoFit/>
          </a:bodyPr>
          <a:lstStyle>
            <a:defPPr>
              <a:defRPr lang="de-DE"/>
            </a:defPPr>
            <a:lvl1pPr algn="l" rtl="0" fontAlgn="base">
              <a:lnSpc>
                <a:spcPct val="90000"/>
              </a:lnSpc>
              <a:spcBef>
                <a:spcPct val="0"/>
              </a:spcBef>
              <a:spcAft>
                <a:spcPct val="0"/>
              </a:spcAft>
              <a:defRPr sz="3200" kern="1200">
                <a:solidFill>
                  <a:schemeClr val="tx1"/>
                </a:solidFill>
                <a:latin typeface="Tahoma" pitchFamily="34" charset="0"/>
                <a:ea typeface="+mn-ea"/>
                <a:cs typeface="+mn-cs"/>
              </a:defRPr>
            </a:lvl1pPr>
            <a:lvl2pPr marL="457200" algn="l" rtl="0" fontAlgn="base">
              <a:lnSpc>
                <a:spcPct val="90000"/>
              </a:lnSpc>
              <a:spcBef>
                <a:spcPct val="0"/>
              </a:spcBef>
              <a:spcAft>
                <a:spcPct val="0"/>
              </a:spcAft>
              <a:defRPr sz="3200" kern="1200">
                <a:solidFill>
                  <a:schemeClr val="tx1"/>
                </a:solidFill>
                <a:latin typeface="Tahoma" pitchFamily="34" charset="0"/>
                <a:ea typeface="+mn-ea"/>
                <a:cs typeface="+mn-cs"/>
              </a:defRPr>
            </a:lvl2pPr>
            <a:lvl3pPr marL="914400" algn="l" rtl="0" fontAlgn="base">
              <a:lnSpc>
                <a:spcPct val="90000"/>
              </a:lnSpc>
              <a:spcBef>
                <a:spcPct val="0"/>
              </a:spcBef>
              <a:spcAft>
                <a:spcPct val="0"/>
              </a:spcAft>
              <a:defRPr sz="3200" kern="1200">
                <a:solidFill>
                  <a:schemeClr val="tx1"/>
                </a:solidFill>
                <a:latin typeface="Tahoma" pitchFamily="34" charset="0"/>
                <a:ea typeface="+mn-ea"/>
                <a:cs typeface="+mn-cs"/>
              </a:defRPr>
            </a:lvl3pPr>
            <a:lvl4pPr marL="1371600" algn="l" rtl="0" fontAlgn="base">
              <a:lnSpc>
                <a:spcPct val="90000"/>
              </a:lnSpc>
              <a:spcBef>
                <a:spcPct val="0"/>
              </a:spcBef>
              <a:spcAft>
                <a:spcPct val="0"/>
              </a:spcAft>
              <a:defRPr sz="3200" kern="1200">
                <a:solidFill>
                  <a:schemeClr val="tx1"/>
                </a:solidFill>
                <a:latin typeface="Tahoma" pitchFamily="34" charset="0"/>
                <a:ea typeface="+mn-ea"/>
                <a:cs typeface="+mn-cs"/>
              </a:defRPr>
            </a:lvl4pPr>
            <a:lvl5pPr marL="1828800" algn="l" rtl="0" fontAlgn="base">
              <a:lnSpc>
                <a:spcPct val="90000"/>
              </a:lnSpc>
              <a:spcBef>
                <a:spcPct val="0"/>
              </a:spcBef>
              <a:spcAft>
                <a:spcPct val="0"/>
              </a:spcAft>
              <a:defRPr sz="3200" kern="1200">
                <a:solidFill>
                  <a:schemeClr val="tx1"/>
                </a:solidFill>
                <a:latin typeface="Tahoma" pitchFamily="34" charset="0"/>
                <a:ea typeface="+mn-ea"/>
                <a:cs typeface="+mn-cs"/>
              </a:defRPr>
            </a:lvl5pPr>
            <a:lvl6pPr marL="2286000" algn="l" defTabSz="914400" rtl="0" eaLnBrk="1" latinLnBrk="0" hangingPunct="1">
              <a:defRPr sz="3200" kern="1200">
                <a:solidFill>
                  <a:schemeClr val="tx1"/>
                </a:solidFill>
                <a:latin typeface="Tahoma" pitchFamily="34" charset="0"/>
                <a:ea typeface="+mn-ea"/>
                <a:cs typeface="+mn-cs"/>
              </a:defRPr>
            </a:lvl6pPr>
            <a:lvl7pPr marL="2743200" algn="l" defTabSz="914400" rtl="0" eaLnBrk="1" latinLnBrk="0" hangingPunct="1">
              <a:defRPr sz="3200" kern="1200">
                <a:solidFill>
                  <a:schemeClr val="tx1"/>
                </a:solidFill>
                <a:latin typeface="Tahoma" pitchFamily="34" charset="0"/>
                <a:ea typeface="+mn-ea"/>
                <a:cs typeface="+mn-cs"/>
              </a:defRPr>
            </a:lvl7pPr>
            <a:lvl8pPr marL="3200400" algn="l" defTabSz="914400" rtl="0" eaLnBrk="1" latinLnBrk="0" hangingPunct="1">
              <a:defRPr sz="3200" kern="1200">
                <a:solidFill>
                  <a:schemeClr val="tx1"/>
                </a:solidFill>
                <a:latin typeface="Tahoma" pitchFamily="34" charset="0"/>
                <a:ea typeface="+mn-ea"/>
                <a:cs typeface="+mn-cs"/>
              </a:defRPr>
            </a:lvl8pPr>
            <a:lvl9pPr marL="3657600" algn="l" defTabSz="914400" rtl="0" eaLnBrk="1" latinLnBrk="0" hangingPunct="1">
              <a:defRPr sz="3200" kern="1200">
                <a:solidFill>
                  <a:schemeClr val="tx1"/>
                </a:solidFill>
                <a:latin typeface="Tahoma" pitchFamily="34" charset="0"/>
                <a:ea typeface="+mn-ea"/>
                <a:cs typeface="+mn-cs"/>
              </a:defRPr>
            </a:lvl9pPr>
          </a:lstStyle>
          <a:p>
            <a:r>
              <a:rPr lang="en-GB" sz="800" b="1" kern="1200" dirty="0">
                <a:solidFill>
                  <a:schemeClr val="tx1"/>
                </a:solidFill>
                <a:effectLst/>
                <a:latin typeface="Tahoma" pitchFamily="34" charset="0"/>
                <a:ea typeface="+mn-ea"/>
                <a:cs typeface="+mn-cs"/>
              </a:rPr>
              <a:t>Source: European Centre for Disease Prevention and Control. Communicable Disease Threats Report, 2020</a:t>
            </a:r>
            <a:endParaRPr lang="en-GB" sz="800" kern="1200" dirty="0">
              <a:solidFill>
                <a:schemeClr val="tx1"/>
              </a:solidFill>
              <a:effectLst/>
              <a:latin typeface="Tahoma" pitchFamily="34" charset="0"/>
              <a:ea typeface="+mn-ea"/>
              <a:cs typeface="+mn-cs"/>
            </a:endParaRPr>
          </a:p>
        </p:txBody>
      </p:sp>
    </p:spTree>
    <p:extLst>
      <p:ext uri="{BB962C8B-B14F-4D97-AF65-F5344CB8AC3E}">
        <p14:creationId xmlns:p14="http://schemas.microsoft.com/office/powerpoint/2010/main" val="30408532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7828134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0AC71EB-E3AF-4F5A-ACD6-510F33677DF7}" type="datetime1">
              <a:rPr lang="en-GB" smtClean="0"/>
              <a:t>31/07/2020</a:t>
            </a:fld>
            <a:r>
              <a:rPr lang="en-GB" sz="1200" kern="0">
                <a:solidFill>
                  <a:prstClr val="white"/>
                </a:solidFill>
                <a:ea typeface="+mn-ea"/>
              </a:rPr>
              <a:t>Week </a:t>
            </a:r>
            <a:r>
              <a:rPr lang="en-GB" sz="1200" kern="0" dirty="0">
                <a:solidFill>
                  <a:prstClr val="white"/>
                </a:solidFill>
                <a:ea typeface="+mn-ea"/>
              </a:rPr>
              <a:t>39, 2018</a:t>
            </a:r>
            <a:r>
              <a:rPr lang="en-GB" sz="1200" b="0" kern="0" dirty="0">
                <a:solidFill>
                  <a:prstClr val="white"/>
                </a:solidFill>
                <a:ea typeface="+mn-ea"/>
              </a:rPr>
              <a:t/>
            </a:r>
            <a:br>
              <a:rPr lang="en-GB" sz="1200" b="0" kern="0" dirty="0">
                <a:solidFill>
                  <a:prstClr val="white"/>
                </a:solidFill>
                <a:ea typeface="+mn-ea"/>
              </a:rPr>
            </a:br>
            <a:endParaRPr lang="en-GB"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lgn="r"/>
            <a:r>
              <a:rPr lang="en-GB" sz="1600" b="1" kern="0">
                <a:solidFill>
                  <a:prstClr val="white"/>
                </a:solidFill>
                <a:ea typeface="Tahoma" panose="020B0604030504040204" pitchFamily="34" charset="0"/>
                <a:cs typeface="Tahoma" panose="020B0604030504040204" pitchFamily="34" charset="0"/>
              </a:rPr>
              <a:t>Week 39, 2018  </a:t>
            </a:r>
            <a:endParaRPr lang="en-GB" dirty="0">
              <a:solidFill>
                <a:schemeClr val="tx1"/>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r>
              <a:rPr lang="en-GB" sz="1600" b="1" kern="0" dirty="0">
                <a:solidFill>
                  <a:prstClr val="white"/>
                </a:solidFill>
                <a:ea typeface="Tahoma" panose="020B0604030504040204" pitchFamily="34" charset="0"/>
                <a:cs typeface="Tahoma" panose="020B0604030504040204" pitchFamily="34" charset="0"/>
              </a:rPr>
              <a:t>Week 39, 2018</a:t>
            </a:r>
            <a:r>
              <a:rPr lang="en-GB" sz="1600" kern="0" dirty="0">
                <a:solidFill>
                  <a:prstClr val="white"/>
                </a:solidFill>
                <a:ea typeface="Tahoma" panose="020B0604030504040204" pitchFamily="34" charset="0"/>
                <a:cs typeface="Tahoma" panose="020B0604030504040204" pitchFamily="34" charset="0"/>
              </a:rPr>
              <a:t/>
            </a:r>
            <a:br>
              <a:rPr lang="en-GB" sz="1600" kern="0" dirty="0">
                <a:solidFill>
                  <a:prstClr val="white"/>
                </a:solidFill>
                <a:ea typeface="Tahoma" panose="020B0604030504040204" pitchFamily="34" charset="0"/>
                <a:cs typeface="Tahoma" panose="020B0604030504040204" pitchFamily="34" charset="0"/>
              </a:rPr>
            </a:br>
            <a:r>
              <a:rPr lang="en-GB" kern="0" dirty="0">
                <a:solidFill>
                  <a:schemeClr val="tx1"/>
                </a:solidFill>
              </a:rPr>
              <a:t>Week 39, 2018</a:t>
            </a:r>
            <a:br>
              <a:rPr lang="en-GB" kern="0" dirty="0">
                <a:solidFill>
                  <a:schemeClr val="tx1"/>
                </a:solidFill>
              </a:rPr>
            </a:br>
            <a:endParaRPr lang="en-GB" dirty="0">
              <a:solidFill>
                <a:schemeClr val="tx1"/>
              </a:solidFill>
            </a:endParaRPr>
          </a:p>
        </p:txBody>
      </p:sp>
    </p:spTree>
    <p:extLst>
      <p:ext uri="{BB962C8B-B14F-4D97-AF65-F5344CB8AC3E}">
        <p14:creationId xmlns:p14="http://schemas.microsoft.com/office/powerpoint/2010/main" val="3717505211"/>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30" r:id="rId3"/>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www.mscbs.gob.es/profesionales/saludPublica/ccayes/alertasActual/nCov-China/documentos/Actualizacion_116_COVID-19.pdf"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mscbs.gob.es/profesionales/saludPublica/ccayes/alertasActual/nCov-China/documentos/Actualizacion_116_COVID-19.pdf" TargetMode="External"/><Relationship Id="rId2" Type="http://schemas.openxmlformats.org/officeDocument/2006/relationships/hyperlink" Target="https://www.cdc.gov/coronavirus/2019-ncov/cases-updates/cases-in-us.html#2019coronavirus-summary" TargetMode="Externa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www.mscbs.gob.es/profesionales/saludPublica/ccayes/alertasActual/nCov-China/documentos/Actualizacion_116_COVID-19.pdf"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648000" y="4138367"/>
            <a:ext cx="10800000" cy="1385740"/>
          </a:xfrm>
        </p:spPr>
        <p:txBody>
          <a:bodyPr>
            <a:normAutofit fontScale="90000"/>
          </a:bodyPr>
          <a:lstStyle/>
          <a:p>
            <a:pPr lvl="0" fontAlgn="base">
              <a:spcBef>
                <a:spcPts val="0"/>
              </a:spcBef>
            </a:pPr>
            <a:r>
              <a:rPr lang="en-GB" sz="2300" kern="0" dirty="0">
                <a:solidFill>
                  <a:prstClr val="white"/>
                </a:solidFill>
                <a:ea typeface="+mn-ea"/>
              </a:rPr>
              <a:t>Reusable maps and graphs from ECDC Communicable Disease Threats Report</a:t>
            </a:r>
            <a:br>
              <a:rPr lang="en-GB" sz="2300" kern="0" dirty="0">
                <a:solidFill>
                  <a:prstClr val="white"/>
                </a:solidFill>
                <a:ea typeface="+mn-ea"/>
              </a:rPr>
            </a:br>
            <a:r>
              <a:rPr lang="en-GB" sz="1800" kern="0" dirty="0">
                <a:solidFill>
                  <a:prstClr val="white"/>
                </a:solidFill>
                <a:ea typeface="+mn-ea"/>
              </a:rPr>
              <a:t/>
            </a:r>
            <a:br>
              <a:rPr lang="en-GB" sz="1800" kern="0" dirty="0">
                <a:solidFill>
                  <a:prstClr val="white"/>
                </a:solidFill>
                <a:ea typeface="+mn-ea"/>
              </a:rPr>
            </a:br>
            <a:r>
              <a:rPr lang="en-GB" sz="1800" kern="0" dirty="0">
                <a:solidFill>
                  <a:prstClr val="white"/>
                </a:solidFill>
                <a:ea typeface="+mn-ea"/>
              </a:rPr>
              <a:t/>
            </a:r>
            <a:br>
              <a:rPr lang="en-GB" sz="1800" kern="0" dirty="0">
                <a:solidFill>
                  <a:prstClr val="white"/>
                </a:solidFill>
                <a:ea typeface="+mn-ea"/>
              </a:rPr>
            </a:br>
            <a:r>
              <a:rPr lang="en-GB" sz="1800" kern="0" dirty="0">
                <a:solidFill>
                  <a:prstClr val="white"/>
                </a:solidFill>
                <a:ea typeface="+mn-ea"/>
              </a:rPr>
              <a:t>Week 31, 2020</a:t>
            </a:r>
            <a:r>
              <a:rPr lang="en-GB" sz="1800" b="0" kern="0" dirty="0">
                <a:solidFill>
                  <a:prstClr val="white"/>
                </a:solidFill>
                <a:ea typeface="+mn-ea"/>
              </a:rPr>
              <a:t/>
            </a:r>
            <a:br>
              <a:rPr lang="en-GB" sz="1800" b="0" kern="0" dirty="0">
                <a:solidFill>
                  <a:prstClr val="white"/>
                </a:solidFill>
                <a:ea typeface="+mn-ea"/>
              </a:rPr>
            </a:br>
            <a:endParaRPr lang="en-GB" dirty="0"/>
          </a:p>
        </p:txBody>
      </p:sp>
      <p:sp>
        <p:nvSpPr>
          <p:cNvPr id="7" name="Subtitle 6"/>
          <p:cNvSpPr>
            <a:spLocks noGrp="1"/>
          </p:cNvSpPr>
          <p:nvPr>
            <p:ph type="subTitle" idx="1"/>
          </p:nvPr>
        </p:nvSpPr>
        <p:spPr/>
        <p:txBody>
          <a:bodyPr/>
          <a:lstStyle/>
          <a:p>
            <a:endParaRPr lang="en-GB" dirty="0"/>
          </a:p>
        </p:txBody>
      </p:sp>
      <p:sp>
        <p:nvSpPr>
          <p:cNvPr id="5" name="Text Box 4"/>
          <p:cNvSpPr txBox="1">
            <a:spLocks noChangeArrowheads="1"/>
          </p:cNvSpPr>
          <p:nvPr/>
        </p:nvSpPr>
        <p:spPr bwMode="auto">
          <a:xfrm>
            <a:off x="648000" y="5720270"/>
            <a:ext cx="10869432" cy="550869"/>
          </a:xfrm>
          <a:prstGeom prst="rect">
            <a:avLst/>
          </a:prstGeom>
          <a:noFill/>
          <a:ln w="38100">
            <a:noFill/>
            <a:miter lim="800000"/>
            <a:headEnd/>
            <a:tailEnd/>
          </a:ln>
          <a:effectLst/>
        </p:spPr>
        <p:txBody>
          <a:bodyPr lIns="0" tIns="0" rIns="0" bIns="0" anchor="b"/>
          <a:lstStyle/>
          <a:p>
            <a:pPr marL="0" marR="0" lvl="0" indent="0" algn="l" defTabSz="914400" rtl="0" eaLnBrk="1" fontAlgn="base" latinLnBrk="0" hangingPunct="1">
              <a:lnSpc>
                <a:spcPct val="100000"/>
              </a:lnSpc>
              <a:spcBef>
                <a:spcPct val="0"/>
              </a:spcBef>
              <a:spcAft>
                <a:spcPts val="1200"/>
              </a:spcAft>
              <a:buClrTx/>
              <a:buSzTx/>
              <a:buFontTx/>
              <a:buNone/>
              <a:tabLst/>
              <a:defRPr/>
            </a:pPr>
            <a:r>
              <a:rPr kumimoji="0" lang="en-GB" sz="2000" b="0" i="0" u="none" strike="noStrike" kern="1200" cap="none" spc="0" normalizeH="0" baseline="0" noProof="0" dirty="0">
                <a:ln>
                  <a:noFill/>
                </a:ln>
                <a:solidFill>
                  <a:prstClr val="white"/>
                </a:solidFill>
                <a:effectLst/>
                <a:uLnTx/>
                <a:uFillTx/>
                <a:latin typeface="Tahoma" pitchFamily="34" charset="0"/>
                <a:ea typeface="+mn-ea"/>
                <a:cs typeface="+mn-cs"/>
              </a:rPr>
              <a:t/>
            </a:r>
            <a:br>
              <a:rPr kumimoji="0" lang="en-GB" sz="2000" b="0" i="0" u="none" strike="noStrike" kern="1200" cap="none" spc="0" normalizeH="0" baseline="0" noProof="0" dirty="0">
                <a:ln>
                  <a:noFill/>
                </a:ln>
                <a:solidFill>
                  <a:prstClr val="white"/>
                </a:solidFill>
                <a:effectLst/>
                <a:uLnTx/>
                <a:uFillTx/>
                <a:latin typeface="Tahoma" pitchFamily="34" charset="0"/>
                <a:ea typeface="+mn-ea"/>
                <a:cs typeface="+mn-cs"/>
              </a:rPr>
            </a:br>
            <a:r>
              <a:rPr kumimoji="0" lang="en-GB" sz="1400" b="0" i="0" u="none" strike="noStrike" kern="1200" cap="none" spc="0" normalizeH="0" baseline="0" noProof="0" dirty="0">
                <a:ln>
                  <a:noFill/>
                </a:ln>
                <a:solidFill>
                  <a:prstClr val="white"/>
                </a:solidFill>
                <a:effectLst/>
                <a:uLnTx/>
                <a:uFillTx/>
                <a:latin typeface="Tahoma" pitchFamily="34" charset="0"/>
                <a:ea typeface="+mn-ea"/>
                <a:cs typeface="Tahoma" pitchFamily="34" charset="0"/>
              </a:rPr>
              <a:t>You are encouraged to reuse our maps and graphs for your own purposes and free to translate, provided the content is not altered and the source is acknowledged. </a:t>
            </a:r>
          </a:p>
        </p:txBody>
      </p:sp>
    </p:spTree>
    <p:extLst>
      <p:ext uri="{BB962C8B-B14F-4D97-AF65-F5344CB8AC3E}">
        <p14:creationId xmlns:p14="http://schemas.microsoft.com/office/powerpoint/2010/main" val="40071097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2200" dirty="0"/>
              <a:t>Distribution</a:t>
            </a:r>
            <a:r>
              <a:rPr lang="en-GB" dirty="0"/>
              <a:t> </a:t>
            </a:r>
            <a:r>
              <a:rPr lang="en-GB" sz="2200" dirty="0"/>
              <a:t>of West Nile virus infections in humans by affected areas in the EU/EEA countries and EU neighbouring countries, as of 30 July 2020</a:t>
            </a:r>
          </a:p>
        </p:txBody>
      </p:sp>
      <p:sp>
        <p:nvSpPr>
          <p:cNvPr id="4" name="Slide Number Placeholder 3"/>
          <p:cNvSpPr>
            <a:spLocks noGrp="1"/>
          </p:cNvSpPr>
          <p:nvPr>
            <p:ph type="sldNum" sz="quarter" idx="12"/>
          </p:nvPr>
        </p:nvSpPr>
        <p:spPr/>
        <p:txBody>
          <a:bodyPr/>
          <a:lstStyle/>
          <a:p>
            <a:fld id="{F9E29A8E-A0F1-419A-8E8B-A78BF9C70DE8}" type="slidenum">
              <a:rPr lang="en-GB" smtClean="0"/>
              <a:pPr/>
              <a:t>10</a:t>
            </a:fld>
            <a:endParaRPr lang="en-GB" dirty="0"/>
          </a:p>
        </p:txBody>
      </p:sp>
      <p:pic>
        <p:nvPicPr>
          <p:cNvPr id="6" name="Content Placeholder 5"/>
          <p:cNvPicPr>
            <a:picLocks noGrp="1" noChangeAspect="1"/>
          </p:cNvPicPr>
          <p:nvPr>
            <p:ph idx="1"/>
          </p:nvPr>
        </p:nvPicPr>
        <p:blipFill>
          <a:blip r:embed="rId2"/>
          <a:stretch>
            <a:fillRect/>
          </a:stretch>
        </p:blipFill>
        <p:spPr>
          <a:xfrm>
            <a:off x="2352843" y="1175658"/>
            <a:ext cx="7525448" cy="5311248"/>
          </a:xfrm>
          <a:prstGeom prst="rect">
            <a:avLst/>
          </a:prstGeom>
        </p:spPr>
      </p:pic>
    </p:spTree>
    <p:extLst>
      <p:ext uri="{BB962C8B-B14F-4D97-AF65-F5344CB8AC3E}">
        <p14:creationId xmlns:p14="http://schemas.microsoft.com/office/powerpoint/2010/main" val="31441667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F9E29A8E-A0F1-419A-8E8B-A78BF9C70DE8}" type="slidenum">
              <a:rPr lang="en-GB" smtClean="0"/>
              <a:pPr/>
              <a:t>11</a:t>
            </a:fld>
            <a:endParaRPr lang="en-GB" dirty="0"/>
          </a:p>
        </p:txBody>
      </p:sp>
      <p:sp>
        <p:nvSpPr>
          <p:cNvPr id="6" name="Title 1"/>
          <p:cNvSpPr txBox="1">
            <a:spLocks/>
          </p:cNvSpPr>
          <p:nvPr/>
        </p:nvSpPr>
        <p:spPr>
          <a:xfrm>
            <a:off x="328354" y="353361"/>
            <a:ext cx="10505902" cy="94052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b="1" kern="1200">
                <a:solidFill>
                  <a:schemeClr val="tx1"/>
                </a:solidFill>
                <a:latin typeface="Tahoma" panose="020B0604030504040204" pitchFamily="34" charset="0"/>
                <a:ea typeface="Tahoma" panose="020B0604030504040204" pitchFamily="34" charset="0"/>
                <a:cs typeface="Tahoma" panose="020B0604030504040204" pitchFamily="34" charset="0"/>
              </a:defRPr>
            </a:lvl1pPr>
          </a:lstStyle>
          <a:p>
            <a:pPr algn="ctr"/>
            <a:r>
              <a:rPr lang="en-GB" sz="2000" dirty="0"/>
              <a:t>Distribution of West Nile virus infection outbreaks among equids and/or birds in the EU, as of 30 July 2020</a:t>
            </a:r>
            <a:r>
              <a:rPr lang="en-GB" sz="2000" dirty="0">
                <a:solidFill>
                  <a:srgbClr val="002060"/>
                </a:solidFill>
              </a:rPr>
              <a:t/>
            </a:r>
            <a:br>
              <a:rPr lang="en-GB" sz="2000" dirty="0">
                <a:solidFill>
                  <a:srgbClr val="002060"/>
                </a:solidFill>
              </a:rPr>
            </a:br>
            <a:endParaRPr lang="en-GB" sz="2000" dirty="0">
              <a:solidFill>
                <a:srgbClr val="002060"/>
              </a:solidFill>
            </a:endParaRPr>
          </a:p>
        </p:txBody>
      </p:sp>
      <p:pic>
        <p:nvPicPr>
          <p:cNvPr id="7" name="Content Placeholder 6"/>
          <p:cNvPicPr>
            <a:picLocks noGrp="1" noChangeAspect="1"/>
          </p:cNvPicPr>
          <p:nvPr>
            <p:ph idx="1"/>
          </p:nvPr>
        </p:nvPicPr>
        <p:blipFill>
          <a:blip r:embed="rId2"/>
          <a:stretch>
            <a:fillRect/>
          </a:stretch>
        </p:blipFill>
        <p:spPr>
          <a:xfrm>
            <a:off x="1834569" y="1006186"/>
            <a:ext cx="8008139" cy="5651918"/>
          </a:xfrm>
          <a:prstGeom prst="rect">
            <a:avLst/>
          </a:prstGeom>
        </p:spPr>
      </p:pic>
    </p:spTree>
    <p:extLst>
      <p:ext uri="{BB962C8B-B14F-4D97-AF65-F5344CB8AC3E}">
        <p14:creationId xmlns:p14="http://schemas.microsoft.com/office/powerpoint/2010/main" val="42318681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2000" dirty="0"/>
              <a:t>Distribution of West Nile virus infections among humans and outbreaks among equids and/or birds in the EU, as of 30 July 2020</a:t>
            </a:r>
          </a:p>
        </p:txBody>
      </p:sp>
      <p:sp>
        <p:nvSpPr>
          <p:cNvPr id="4" name="Slide Number Placeholder 3"/>
          <p:cNvSpPr>
            <a:spLocks noGrp="1"/>
          </p:cNvSpPr>
          <p:nvPr>
            <p:ph type="sldNum" sz="quarter" idx="12"/>
          </p:nvPr>
        </p:nvSpPr>
        <p:spPr/>
        <p:txBody>
          <a:bodyPr/>
          <a:lstStyle/>
          <a:p>
            <a:fld id="{F9E29A8E-A0F1-419A-8E8B-A78BF9C70DE8}" type="slidenum">
              <a:rPr lang="en-GB" smtClean="0"/>
              <a:pPr/>
              <a:t>12</a:t>
            </a:fld>
            <a:endParaRPr lang="en-GB" dirty="0"/>
          </a:p>
        </p:txBody>
      </p:sp>
      <p:pic>
        <p:nvPicPr>
          <p:cNvPr id="5" name="Content Placeholder 4"/>
          <p:cNvPicPr>
            <a:picLocks noGrp="1" noChangeAspect="1"/>
          </p:cNvPicPr>
          <p:nvPr>
            <p:ph idx="1"/>
          </p:nvPr>
        </p:nvPicPr>
        <p:blipFill>
          <a:blip r:embed="rId2"/>
          <a:stretch>
            <a:fillRect/>
          </a:stretch>
        </p:blipFill>
        <p:spPr>
          <a:xfrm>
            <a:off x="2036618" y="1053496"/>
            <a:ext cx="7855527" cy="5544208"/>
          </a:xfrm>
          <a:prstGeom prst="rect">
            <a:avLst/>
          </a:prstGeom>
        </p:spPr>
      </p:pic>
    </p:spTree>
    <p:extLst>
      <p:ext uri="{BB962C8B-B14F-4D97-AF65-F5344CB8AC3E}">
        <p14:creationId xmlns:p14="http://schemas.microsoft.com/office/powerpoint/2010/main" val="40655996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04293" y="17333"/>
            <a:ext cx="8583413" cy="951722"/>
          </a:xfrm>
        </p:spPr>
        <p:txBody>
          <a:bodyPr>
            <a:normAutofit/>
          </a:bodyPr>
          <a:lstStyle/>
          <a:p>
            <a:pPr algn="ctr"/>
            <a:r>
              <a:rPr lang="en-GB" sz="1800" dirty="0"/>
              <a:t>Geographic distribution of 14-day cumulative number of reported COVID-19 cases per 100 000 population, worldwide, as of 31 July 2020</a:t>
            </a:r>
          </a:p>
        </p:txBody>
      </p:sp>
      <p:sp>
        <p:nvSpPr>
          <p:cNvPr id="4" name="Slide Number Placeholder 3"/>
          <p:cNvSpPr>
            <a:spLocks noGrp="1"/>
          </p:cNvSpPr>
          <p:nvPr>
            <p:ph type="sldNum" sz="quarter" idx="12"/>
          </p:nvPr>
        </p:nvSpPr>
        <p:spPr/>
        <p:txBody>
          <a:bodyPr/>
          <a:lstStyle/>
          <a:p>
            <a:fld id="{F9E29A8E-A0F1-419A-8E8B-A78BF9C70DE8}" type="slidenum">
              <a:rPr lang="en-GB" smtClean="0"/>
              <a:pPr/>
              <a:t>2</a:t>
            </a:fld>
            <a:endParaRPr lang="en-GB" dirty="0"/>
          </a:p>
        </p:txBody>
      </p:sp>
      <p:pic>
        <p:nvPicPr>
          <p:cNvPr id="3" name="Picture 2">
            <a:extLst>
              <a:ext uri="{FF2B5EF4-FFF2-40B4-BE49-F238E27FC236}">
                <a16:creationId xmlns:a16="http://schemas.microsoft.com/office/drawing/2014/main" id="{79C4CF5F-32E3-49DD-B2E3-534487296CD0}"/>
              </a:ext>
            </a:extLst>
          </p:cNvPr>
          <p:cNvPicPr>
            <a:picLocks noChangeAspect="1"/>
          </p:cNvPicPr>
          <p:nvPr/>
        </p:nvPicPr>
        <p:blipFill>
          <a:blip r:embed="rId2"/>
          <a:stretch>
            <a:fillRect/>
          </a:stretch>
        </p:blipFill>
        <p:spPr>
          <a:xfrm>
            <a:off x="2156952" y="905037"/>
            <a:ext cx="7878093" cy="5570505"/>
          </a:xfrm>
          <a:prstGeom prst="rect">
            <a:avLst/>
          </a:prstGeom>
        </p:spPr>
      </p:pic>
    </p:spTree>
    <p:extLst>
      <p:ext uri="{BB962C8B-B14F-4D97-AF65-F5344CB8AC3E}">
        <p14:creationId xmlns:p14="http://schemas.microsoft.com/office/powerpoint/2010/main" val="11408663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7508" y="172760"/>
            <a:ext cx="10354188" cy="951722"/>
          </a:xfrm>
        </p:spPr>
        <p:txBody>
          <a:bodyPr vert="horz" lIns="91440" tIns="45720" rIns="91440" bIns="45720" rtlCol="0" anchor="ctr">
            <a:normAutofit/>
          </a:bodyPr>
          <a:lstStyle/>
          <a:p>
            <a:pPr algn="ctr"/>
            <a:r>
              <a:rPr lang="en-GB" sz="1800" dirty="0"/>
              <a:t>Distribution of COVID-19 cases*</a:t>
            </a:r>
            <a:r>
              <a:rPr lang="en-GB" sz="1800" baseline="30000" dirty="0"/>
              <a:t>,</a:t>
            </a:r>
            <a:r>
              <a:rPr lang="en-GB" sz="1800" dirty="0"/>
              <a:t>** in accordance with the applied case definitions in the affected countries, by country and region, as of 31 July 2020</a:t>
            </a:r>
          </a:p>
        </p:txBody>
      </p:sp>
      <p:sp>
        <p:nvSpPr>
          <p:cNvPr id="5" name="Slide Number Placeholder 4"/>
          <p:cNvSpPr>
            <a:spLocks noGrp="1"/>
          </p:cNvSpPr>
          <p:nvPr>
            <p:ph type="sldNum" sz="quarter" idx="12"/>
          </p:nvPr>
        </p:nvSpPr>
        <p:spPr>
          <a:xfrm>
            <a:off x="9170804" y="6375460"/>
            <a:ext cx="2743200" cy="365125"/>
          </a:xfrm>
        </p:spPr>
        <p:txBody>
          <a:bodyPr/>
          <a:lstStyle/>
          <a:p>
            <a:fld id="{F9E29A8E-A0F1-419A-8E8B-A78BF9C70DE8}" type="slidenum">
              <a:rPr lang="en-GB" smtClean="0"/>
              <a:pPr/>
              <a:t>3</a:t>
            </a:fld>
            <a:endParaRPr lang="en-GB" dirty="0"/>
          </a:p>
        </p:txBody>
      </p:sp>
      <p:sp>
        <p:nvSpPr>
          <p:cNvPr id="6" name="TextBox 5"/>
          <p:cNvSpPr txBox="1"/>
          <p:nvPr/>
        </p:nvSpPr>
        <p:spPr>
          <a:xfrm>
            <a:off x="873889" y="5688530"/>
            <a:ext cx="8851725" cy="1200329"/>
          </a:xfrm>
          <a:prstGeom prst="rect">
            <a:avLst/>
          </a:prstGeom>
          <a:noFill/>
        </p:spPr>
        <p:txBody>
          <a:bodyPr wrap="square" rtlCol="0">
            <a:spAutoFit/>
          </a:bodyPr>
          <a:lstStyle/>
          <a:p>
            <a:r>
              <a:rPr lang="en-GB" sz="1200" dirty="0"/>
              <a:t>*Spain: Since 11 May, the frequency of reporting from regional level to national level has </a:t>
            </a:r>
            <a:r>
              <a:rPr lang="en-GB" sz="1200" dirty="0">
                <a:hlinkClick r:id="rId2"/>
              </a:rPr>
              <a:t>changed</a:t>
            </a:r>
            <a:r>
              <a:rPr lang="en-GB" sz="1200" dirty="0"/>
              <a:t>. This may lead to possible discrepancies in cases and death numbers due to data validation. This discrepancy could persist for several days.</a:t>
            </a:r>
          </a:p>
          <a:p>
            <a:r>
              <a:rPr lang="en-GB" sz="1200" dirty="0"/>
              <a:t>**UK: On 3 July the UK announced a revision of historical data that lead to a negative number of new cases and an overall decrease in cases for the UK. In the displayed graph the revision of data is not considered as the change in reported cases would result in a negative number of cases for Europe overall.</a:t>
            </a:r>
          </a:p>
          <a:p>
            <a:endParaRPr lang="en-GB" sz="1200" dirty="0"/>
          </a:p>
        </p:txBody>
      </p:sp>
      <p:sp>
        <p:nvSpPr>
          <p:cNvPr id="3" name="Rectangle 2"/>
          <p:cNvSpPr/>
          <p:nvPr/>
        </p:nvSpPr>
        <p:spPr>
          <a:xfrm>
            <a:off x="5967599" y="3244334"/>
            <a:ext cx="256802" cy="369332"/>
          </a:xfrm>
          <a:prstGeom prst="rect">
            <a:avLst/>
          </a:prstGeom>
        </p:spPr>
        <p:txBody>
          <a:bodyPr wrap="none">
            <a:spAutoFit/>
          </a:bodyPr>
          <a:lstStyle/>
          <a:p>
            <a:r>
              <a:rPr lang="en-GB" dirty="0"/>
              <a:t> </a:t>
            </a:r>
          </a:p>
        </p:txBody>
      </p:sp>
      <p:pic>
        <p:nvPicPr>
          <p:cNvPr id="4" name="Picture 3">
            <a:extLst>
              <a:ext uri="{FF2B5EF4-FFF2-40B4-BE49-F238E27FC236}">
                <a16:creationId xmlns:a16="http://schemas.microsoft.com/office/drawing/2014/main" id="{457EF952-CB25-4D83-806F-3346EB1BAD76}"/>
              </a:ext>
            </a:extLst>
          </p:cNvPr>
          <p:cNvPicPr>
            <a:picLocks noChangeAspect="1"/>
          </p:cNvPicPr>
          <p:nvPr/>
        </p:nvPicPr>
        <p:blipFill>
          <a:blip r:embed="rId3"/>
          <a:stretch>
            <a:fillRect/>
          </a:stretch>
        </p:blipFill>
        <p:spPr>
          <a:xfrm>
            <a:off x="231139" y="1325697"/>
            <a:ext cx="11729721" cy="4206605"/>
          </a:xfrm>
          <a:prstGeom prst="rect">
            <a:avLst/>
          </a:prstGeom>
        </p:spPr>
      </p:pic>
    </p:spTree>
    <p:extLst>
      <p:ext uri="{BB962C8B-B14F-4D97-AF65-F5344CB8AC3E}">
        <p14:creationId xmlns:p14="http://schemas.microsoft.com/office/powerpoint/2010/main" val="25010195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9E29A8E-A0F1-419A-8E8B-A78BF9C70DE8}" type="slidenum">
              <a:rPr lang="en-GB" smtClean="0"/>
              <a:pPr/>
              <a:t>4</a:t>
            </a:fld>
            <a:endParaRPr lang="en-GB" dirty="0"/>
          </a:p>
        </p:txBody>
      </p:sp>
      <p:sp>
        <p:nvSpPr>
          <p:cNvPr id="6" name="Title 1"/>
          <p:cNvSpPr txBox="1">
            <a:spLocks/>
          </p:cNvSpPr>
          <p:nvPr/>
        </p:nvSpPr>
        <p:spPr>
          <a:xfrm>
            <a:off x="1586709" y="212279"/>
            <a:ext cx="8373394" cy="93708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b="1" kern="1200">
                <a:solidFill>
                  <a:schemeClr val="tx1"/>
                </a:solidFill>
                <a:latin typeface="Tahoma" panose="020B0604030504040204" pitchFamily="34" charset="0"/>
                <a:ea typeface="Tahoma" panose="020B0604030504040204" pitchFamily="34" charset="0"/>
                <a:cs typeface="Tahoma" panose="020B0604030504040204" pitchFamily="34" charset="0"/>
              </a:defRPr>
            </a:lvl1pPr>
          </a:lstStyle>
          <a:p>
            <a:pPr algn="ctr" fontAlgn="auto">
              <a:spcAft>
                <a:spcPts val="0"/>
              </a:spcAft>
            </a:pPr>
            <a:r>
              <a:rPr lang="en-GB" sz="1800" dirty="0"/>
              <a:t>Distribution of COVID-19 deaths (in accordance with the applied case definition in the country) by country and region, as of 31 July 2020</a:t>
            </a:r>
          </a:p>
        </p:txBody>
      </p:sp>
      <p:sp>
        <p:nvSpPr>
          <p:cNvPr id="7" name="Rectangle 6"/>
          <p:cNvSpPr/>
          <p:nvPr/>
        </p:nvSpPr>
        <p:spPr>
          <a:xfrm>
            <a:off x="497634" y="5413171"/>
            <a:ext cx="9371540" cy="461665"/>
          </a:xfrm>
          <a:prstGeom prst="rect">
            <a:avLst/>
          </a:prstGeom>
        </p:spPr>
        <p:txBody>
          <a:bodyPr wrap="none">
            <a:spAutoFit/>
          </a:bodyPr>
          <a:lstStyle/>
          <a:p>
            <a:r>
              <a:rPr lang="en-GB" sz="1200" dirty="0"/>
              <a:t>* Increase of deaths in America is attributable to the US, which since 14 April 2020 includes confirmed and probable cases and deaths:</a:t>
            </a:r>
          </a:p>
          <a:p>
            <a:r>
              <a:rPr lang="en-GB" sz="1200" dirty="0"/>
              <a:t> </a:t>
            </a:r>
            <a:r>
              <a:rPr lang="en-GB" sz="1200" dirty="0">
                <a:hlinkClick r:id="rId2"/>
              </a:rPr>
              <a:t>https://www.cdc.gov/coronavirus/2019-ncov/cases-updates/cases-in-us.html#2019coronavirus-summary</a:t>
            </a:r>
            <a:endParaRPr lang="en-GB" sz="1200" dirty="0"/>
          </a:p>
        </p:txBody>
      </p:sp>
      <p:sp>
        <p:nvSpPr>
          <p:cNvPr id="5" name="Rectangle 4"/>
          <p:cNvSpPr/>
          <p:nvPr/>
        </p:nvSpPr>
        <p:spPr>
          <a:xfrm>
            <a:off x="9234963" y="1696667"/>
            <a:ext cx="268022" cy="258532"/>
          </a:xfrm>
          <a:prstGeom prst="rect">
            <a:avLst/>
          </a:prstGeom>
        </p:spPr>
        <p:txBody>
          <a:bodyPr wrap="none">
            <a:spAutoFit/>
          </a:bodyPr>
          <a:lstStyle/>
          <a:p>
            <a:r>
              <a:rPr lang="en-GB" sz="1200" dirty="0"/>
              <a:t>*</a:t>
            </a:r>
          </a:p>
        </p:txBody>
      </p:sp>
      <p:sp>
        <p:nvSpPr>
          <p:cNvPr id="8" name="TextBox 7">
            <a:extLst>
              <a:ext uri="{FF2B5EF4-FFF2-40B4-BE49-F238E27FC236}">
                <a16:creationId xmlns:a16="http://schemas.microsoft.com/office/drawing/2014/main" id="{CB0E69A4-7D97-4678-B348-F4654DD7D870}"/>
              </a:ext>
            </a:extLst>
          </p:cNvPr>
          <p:cNvSpPr txBox="1"/>
          <p:nvPr/>
        </p:nvSpPr>
        <p:spPr>
          <a:xfrm>
            <a:off x="484145" y="5825004"/>
            <a:ext cx="11196731" cy="1015663"/>
          </a:xfrm>
          <a:prstGeom prst="rect">
            <a:avLst/>
          </a:prstGeom>
          <a:noFill/>
        </p:spPr>
        <p:txBody>
          <a:bodyPr wrap="square" rtlCol="0">
            <a:spAutoFit/>
          </a:bodyPr>
          <a:lstStyle/>
          <a:p>
            <a:pPr fontAlgn="auto">
              <a:lnSpc>
                <a:spcPct val="100000"/>
              </a:lnSpc>
              <a:spcBef>
                <a:spcPts val="0"/>
              </a:spcBef>
              <a:spcAft>
                <a:spcPts val="0"/>
              </a:spcAft>
            </a:pPr>
            <a:r>
              <a:rPr lang="en-GB" sz="1200" dirty="0">
                <a:solidFill>
                  <a:prstClr val="black"/>
                </a:solidFill>
                <a:latin typeface="Tahoma"/>
              </a:rPr>
              <a:t>** Spain: Since 11 May, the frequency of reporting from regional level to national level has </a:t>
            </a:r>
            <a:r>
              <a:rPr lang="en-GB" sz="1200" dirty="0">
                <a:solidFill>
                  <a:prstClr val="black"/>
                </a:solidFill>
                <a:latin typeface="Tahoma"/>
                <a:hlinkClick r:id="rId3"/>
              </a:rPr>
              <a:t>changed</a:t>
            </a:r>
            <a:r>
              <a:rPr lang="en-GB" sz="1200" dirty="0">
                <a:solidFill>
                  <a:prstClr val="black"/>
                </a:solidFill>
                <a:latin typeface="Tahoma"/>
              </a:rPr>
              <a:t>. This may lead to possible discrepancies in cases and death numbers due to data validation. This discrepancy could persist for several days.</a:t>
            </a:r>
          </a:p>
          <a:p>
            <a:pPr fontAlgn="auto">
              <a:lnSpc>
                <a:spcPct val="100000"/>
              </a:lnSpc>
              <a:spcBef>
                <a:spcPts val="0"/>
              </a:spcBef>
              <a:spcAft>
                <a:spcPts val="0"/>
              </a:spcAft>
            </a:pPr>
            <a:r>
              <a:rPr lang="en-GB" sz="1200" dirty="0">
                <a:solidFill>
                  <a:prstClr val="black"/>
                </a:solidFill>
                <a:latin typeface="Tahoma"/>
              </a:rPr>
              <a:t>In the displayed graph no new deaths are reported for Spain from the 25 of May as the change in reported deaths would result in a negative number of deaths for Europe overall. </a:t>
            </a:r>
          </a:p>
          <a:p>
            <a:pPr fontAlgn="auto">
              <a:lnSpc>
                <a:spcPct val="100000"/>
              </a:lnSpc>
              <a:spcBef>
                <a:spcPts val="0"/>
              </a:spcBef>
              <a:spcAft>
                <a:spcPts val="0"/>
              </a:spcAft>
            </a:pPr>
            <a:endParaRPr lang="en-GB" sz="1200" dirty="0">
              <a:solidFill>
                <a:prstClr val="black"/>
              </a:solidFill>
              <a:latin typeface="Tahoma"/>
            </a:endParaRPr>
          </a:p>
        </p:txBody>
      </p:sp>
      <p:pic>
        <p:nvPicPr>
          <p:cNvPr id="2" name="Picture 1">
            <a:extLst>
              <a:ext uri="{FF2B5EF4-FFF2-40B4-BE49-F238E27FC236}">
                <a16:creationId xmlns:a16="http://schemas.microsoft.com/office/drawing/2014/main" id="{BB0BF061-C77F-470B-B200-98B300E21BF2}"/>
              </a:ext>
            </a:extLst>
          </p:cNvPr>
          <p:cNvPicPr>
            <a:picLocks noChangeAspect="1"/>
          </p:cNvPicPr>
          <p:nvPr/>
        </p:nvPicPr>
        <p:blipFill>
          <a:blip r:embed="rId4"/>
          <a:stretch>
            <a:fillRect/>
          </a:stretch>
        </p:blipFill>
        <p:spPr>
          <a:xfrm>
            <a:off x="484145" y="1426290"/>
            <a:ext cx="11223709" cy="4005419"/>
          </a:xfrm>
          <a:prstGeom prst="rect">
            <a:avLst/>
          </a:prstGeom>
        </p:spPr>
      </p:pic>
    </p:spTree>
    <p:extLst>
      <p:ext uri="{BB962C8B-B14F-4D97-AF65-F5344CB8AC3E}">
        <p14:creationId xmlns:p14="http://schemas.microsoft.com/office/powerpoint/2010/main" val="36057199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9E29A8E-A0F1-419A-8E8B-A78BF9C70DE8}" type="slidenum">
              <a:rPr lang="en-GB" smtClean="0"/>
              <a:pPr/>
              <a:t>5</a:t>
            </a:fld>
            <a:endParaRPr lang="en-GB" dirty="0"/>
          </a:p>
        </p:txBody>
      </p:sp>
      <p:sp>
        <p:nvSpPr>
          <p:cNvPr id="7" name="Title 1"/>
          <p:cNvSpPr>
            <a:spLocks noGrp="1"/>
          </p:cNvSpPr>
          <p:nvPr>
            <p:ph type="title"/>
          </p:nvPr>
        </p:nvSpPr>
        <p:spPr>
          <a:xfrm>
            <a:off x="1964843" y="241223"/>
            <a:ext cx="8250174" cy="937082"/>
          </a:xfrm>
        </p:spPr>
        <p:txBody>
          <a:bodyPr vert="horz" lIns="91440" tIns="45720" rIns="91440" bIns="45720" rtlCol="0" anchor="ctr">
            <a:noAutofit/>
          </a:bodyPr>
          <a:lstStyle/>
          <a:p>
            <a:pPr algn="ctr"/>
            <a:r>
              <a:rPr lang="en-GB" sz="1800" dirty="0"/>
              <a:t>Distribution of COVID-19 cases* (according to the applied case definition in the country) in EU/EEA and the UK, as of 31 July 2020</a:t>
            </a:r>
          </a:p>
        </p:txBody>
      </p:sp>
      <p:sp>
        <p:nvSpPr>
          <p:cNvPr id="10" name="TextBox 9"/>
          <p:cNvSpPr txBox="1"/>
          <p:nvPr/>
        </p:nvSpPr>
        <p:spPr>
          <a:xfrm>
            <a:off x="686170" y="5825004"/>
            <a:ext cx="10582052" cy="923330"/>
          </a:xfrm>
          <a:prstGeom prst="rect">
            <a:avLst/>
          </a:prstGeom>
          <a:noFill/>
        </p:spPr>
        <p:txBody>
          <a:bodyPr wrap="square" rtlCol="0">
            <a:spAutoFit/>
          </a:bodyPr>
          <a:lstStyle/>
          <a:p>
            <a:r>
              <a:rPr lang="en-GB" sz="1200" dirty="0"/>
              <a:t>*Spain: Since 11 May, the frequency of reporting from regional level to national level has </a:t>
            </a:r>
            <a:r>
              <a:rPr lang="en-GB" sz="1200" dirty="0">
                <a:hlinkClick r:id="rId2"/>
              </a:rPr>
              <a:t>changed</a:t>
            </a:r>
            <a:r>
              <a:rPr lang="en-GB" sz="1200" dirty="0"/>
              <a:t>. This may lead to possible discrepancies in cases and death numbers due to data validation. This discrepancy could persist for several days.</a:t>
            </a:r>
          </a:p>
          <a:p>
            <a:r>
              <a:rPr lang="en-GB" sz="1200" dirty="0"/>
              <a:t>**UK: On 3 July the UK announced an ongoing revision of historical data that may lead to a decreased number of cases. Data will be retro-corrected accordingly.  </a:t>
            </a:r>
          </a:p>
          <a:p>
            <a:endParaRPr lang="en-GB" sz="1200" dirty="0"/>
          </a:p>
        </p:txBody>
      </p:sp>
      <p:pic>
        <p:nvPicPr>
          <p:cNvPr id="3" name="Picture 2">
            <a:extLst>
              <a:ext uri="{FF2B5EF4-FFF2-40B4-BE49-F238E27FC236}">
                <a16:creationId xmlns:a16="http://schemas.microsoft.com/office/drawing/2014/main" id="{52FC363D-687B-4046-B463-F9DD99D53E1C}"/>
              </a:ext>
            </a:extLst>
          </p:cNvPr>
          <p:cNvPicPr>
            <a:picLocks noChangeAspect="1"/>
          </p:cNvPicPr>
          <p:nvPr/>
        </p:nvPicPr>
        <p:blipFill>
          <a:blip r:embed="rId3"/>
          <a:stretch>
            <a:fillRect/>
          </a:stretch>
        </p:blipFill>
        <p:spPr>
          <a:xfrm>
            <a:off x="1734849" y="931520"/>
            <a:ext cx="8710162" cy="4893484"/>
          </a:xfrm>
          <a:prstGeom prst="rect">
            <a:avLst/>
          </a:prstGeom>
        </p:spPr>
      </p:pic>
    </p:spTree>
    <p:extLst>
      <p:ext uri="{BB962C8B-B14F-4D97-AF65-F5344CB8AC3E}">
        <p14:creationId xmlns:p14="http://schemas.microsoft.com/office/powerpoint/2010/main" val="4788415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altLang="en-US" dirty="0">
                <a:latin typeface="Arial" panose="020B0604020202020204" pitchFamily="34" charset="0"/>
                <a:ea typeface="Calibri" panose="020F0502020204030204" pitchFamily="34" charset="0"/>
                <a:cs typeface="Arial" panose="020B0604020202020204" pitchFamily="34" charset="0"/>
              </a:rPr>
              <a:t>11</a:t>
            </a:r>
            <a:r>
              <a:rPr lang="en-GB" altLang="en-US" baseline="30000" dirty="0">
                <a:latin typeface="Arial" panose="020B0604020202020204" pitchFamily="34" charset="0"/>
                <a:ea typeface="Calibri" panose="020F0502020204030204" pitchFamily="34" charset="0"/>
                <a:cs typeface="Arial" panose="020B0604020202020204" pitchFamily="34" charset="0"/>
              </a:rPr>
              <a:t>th</a:t>
            </a:r>
            <a:r>
              <a:rPr lang="en-GB" altLang="en-US" dirty="0">
                <a:latin typeface="Arial" panose="020B0604020202020204" pitchFamily="34" charset="0"/>
                <a:ea typeface="Calibri" panose="020F0502020204030204" pitchFamily="34" charset="0"/>
                <a:cs typeface="Arial" panose="020B0604020202020204" pitchFamily="34" charset="0"/>
              </a:rPr>
              <a:t> outbreak: Ebola Virus Disease cases distribution in Equateur Province, Democratic Republic of the Congo, as of 28 July 2020</a:t>
            </a:r>
            <a:endParaRPr lang="en-GB" dirty="0"/>
          </a:p>
        </p:txBody>
      </p:sp>
      <p:sp>
        <p:nvSpPr>
          <p:cNvPr id="4" name="Slide Number Placeholder 3"/>
          <p:cNvSpPr>
            <a:spLocks noGrp="1"/>
          </p:cNvSpPr>
          <p:nvPr>
            <p:ph type="sldNum" sz="quarter" idx="12"/>
          </p:nvPr>
        </p:nvSpPr>
        <p:spPr/>
        <p:txBody>
          <a:bodyPr/>
          <a:lstStyle/>
          <a:p>
            <a:fld id="{F9E29A8E-A0F1-419A-8E8B-A78BF9C70DE8}" type="slidenum">
              <a:rPr lang="en-GB" smtClean="0"/>
              <a:pPr/>
              <a:t>6</a:t>
            </a:fld>
            <a:endParaRPr lang="en-GB" dirty="0"/>
          </a:p>
        </p:txBody>
      </p:sp>
      <p:pic>
        <p:nvPicPr>
          <p:cNvPr id="5" name="Picture 4"/>
          <p:cNvPicPr>
            <a:picLocks noChangeAspect="1"/>
          </p:cNvPicPr>
          <p:nvPr/>
        </p:nvPicPr>
        <p:blipFill>
          <a:blip r:embed="rId2"/>
          <a:stretch>
            <a:fillRect/>
          </a:stretch>
        </p:blipFill>
        <p:spPr>
          <a:xfrm>
            <a:off x="432000" y="2179516"/>
            <a:ext cx="11491237" cy="2163884"/>
          </a:xfrm>
          <a:prstGeom prst="rect">
            <a:avLst/>
          </a:prstGeom>
        </p:spPr>
      </p:pic>
    </p:spTree>
    <p:extLst>
      <p:ext uri="{BB962C8B-B14F-4D97-AF65-F5344CB8AC3E}">
        <p14:creationId xmlns:p14="http://schemas.microsoft.com/office/powerpoint/2010/main" val="28093277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solidFill>
                  <a:prstClr val="black"/>
                </a:solidFill>
              </a:rPr>
              <a:t>11</a:t>
            </a:r>
            <a:r>
              <a:rPr lang="en-GB" baseline="30000" dirty="0">
                <a:solidFill>
                  <a:prstClr val="black"/>
                </a:solidFill>
              </a:rPr>
              <a:t>th</a:t>
            </a:r>
            <a:r>
              <a:rPr lang="en-GB" dirty="0">
                <a:solidFill>
                  <a:prstClr val="black"/>
                </a:solidFill>
              </a:rPr>
              <a:t> outbreak: Distribution of confirmed and probable cases of Ebola virus disease by week of reporting in Equateur Province, Democratic Republic of the Congo as of 28 July 2020</a:t>
            </a:r>
            <a:endParaRPr lang="en-GB" dirty="0"/>
          </a:p>
        </p:txBody>
      </p:sp>
      <p:sp>
        <p:nvSpPr>
          <p:cNvPr id="4" name="Slide Number Placeholder 3"/>
          <p:cNvSpPr>
            <a:spLocks noGrp="1"/>
          </p:cNvSpPr>
          <p:nvPr>
            <p:ph type="sldNum" sz="quarter" idx="12"/>
          </p:nvPr>
        </p:nvSpPr>
        <p:spPr/>
        <p:txBody>
          <a:bodyPr/>
          <a:lstStyle/>
          <a:p>
            <a:fld id="{F9E29A8E-A0F1-419A-8E8B-A78BF9C70DE8}" type="slidenum">
              <a:rPr lang="en-GB" smtClean="0"/>
              <a:pPr/>
              <a:t>7</a:t>
            </a:fld>
            <a:endParaRPr lang="en-GB" dirty="0"/>
          </a:p>
        </p:txBody>
      </p:sp>
      <p:pic>
        <p:nvPicPr>
          <p:cNvPr id="5" name="Content Placeholder 4"/>
          <p:cNvPicPr>
            <a:picLocks noGrp="1" noChangeAspect="1"/>
          </p:cNvPicPr>
          <p:nvPr>
            <p:ph idx="1"/>
          </p:nvPr>
        </p:nvPicPr>
        <p:blipFill>
          <a:blip r:embed="rId2"/>
          <a:stretch>
            <a:fillRect/>
          </a:stretch>
        </p:blipFill>
        <p:spPr>
          <a:xfrm>
            <a:off x="1854910" y="1919970"/>
            <a:ext cx="7575686" cy="3966480"/>
          </a:xfrm>
          <a:prstGeom prst="rect">
            <a:avLst/>
          </a:prstGeom>
        </p:spPr>
      </p:pic>
    </p:spTree>
    <p:extLst>
      <p:ext uri="{BB962C8B-B14F-4D97-AF65-F5344CB8AC3E}">
        <p14:creationId xmlns:p14="http://schemas.microsoft.com/office/powerpoint/2010/main" val="21485598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F9E29A8E-A0F1-419A-8E8B-A78BF9C70DE8}" type="slidenum">
              <a:rPr lang="en-GB" smtClean="0"/>
              <a:pPr/>
              <a:t>8</a:t>
            </a:fld>
            <a:endParaRPr lang="en-GB" dirty="0"/>
          </a:p>
        </p:txBody>
      </p:sp>
      <p:sp>
        <p:nvSpPr>
          <p:cNvPr id="6" name="Title 1"/>
          <p:cNvSpPr txBox="1">
            <a:spLocks/>
          </p:cNvSpPr>
          <p:nvPr/>
        </p:nvSpPr>
        <p:spPr>
          <a:xfrm>
            <a:off x="106680" y="300446"/>
            <a:ext cx="10968991" cy="94052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b="1" kern="1200">
                <a:solidFill>
                  <a:schemeClr val="tx1"/>
                </a:solidFill>
                <a:latin typeface="Tahoma" panose="020B0604030504040204" pitchFamily="34" charset="0"/>
                <a:ea typeface="Tahoma" panose="020B0604030504040204" pitchFamily="34" charset="0"/>
                <a:cs typeface="Tahoma" panose="020B0604030504040204" pitchFamily="34" charset="0"/>
              </a:defRPr>
            </a:lvl1pPr>
          </a:lstStyle>
          <a:p>
            <a:pPr algn="ctr" fontAlgn="base">
              <a:spcAft>
                <a:spcPct val="0"/>
              </a:spcAft>
            </a:pPr>
            <a:r>
              <a:rPr lang="en-GB" sz="2000" dirty="0"/>
              <a:t>11</a:t>
            </a:r>
            <a:r>
              <a:rPr lang="en-GB" sz="2000" baseline="30000" dirty="0"/>
              <a:t>th</a:t>
            </a:r>
            <a:r>
              <a:rPr lang="en-GB" sz="2000" dirty="0"/>
              <a:t> outbreak: Geographical distribution of confirmed and probable cases of Ebola virus disease, Equateur Province, Democratic Republic of the Congo, </a:t>
            </a:r>
          </a:p>
          <a:p>
            <a:pPr algn="ctr" fontAlgn="base">
              <a:spcAft>
                <a:spcPct val="0"/>
              </a:spcAft>
            </a:pPr>
            <a:r>
              <a:rPr lang="en-GB" sz="2000" dirty="0"/>
              <a:t>as of 28 July 2020</a:t>
            </a:r>
            <a:r>
              <a:rPr lang="en-GB" sz="2000" dirty="0">
                <a:solidFill>
                  <a:srgbClr val="002060"/>
                </a:solidFill>
              </a:rPr>
              <a:t/>
            </a:r>
            <a:br>
              <a:rPr lang="en-GB" sz="2000" dirty="0">
                <a:solidFill>
                  <a:srgbClr val="002060"/>
                </a:solidFill>
              </a:rPr>
            </a:br>
            <a:endParaRPr lang="en-GB" sz="2000" dirty="0">
              <a:solidFill>
                <a:srgbClr val="002060"/>
              </a:solidFill>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06121" y="1088721"/>
            <a:ext cx="7268902" cy="5616879"/>
          </a:xfrm>
          <a:prstGeom prst="rect">
            <a:avLst/>
          </a:prstGeom>
        </p:spPr>
      </p:pic>
    </p:spTree>
    <p:extLst>
      <p:ext uri="{BB962C8B-B14F-4D97-AF65-F5344CB8AC3E}">
        <p14:creationId xmlns:p14="http://schemas.microsoft.com/office/powerpoint/2010/main" val="42726099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F9E29A8E-A0F1-419A-8E8B-A78BF9C70DE8}" type="slidenum">
              <a:rPr lang="en-GB" smtClean="0"/>
              <a:pPr/>
              <a:t>9</a:t>
            </a:fld>
            <a:endParaRPr lang="en-GB" dirty="0"/>
          </a:p>
        </p:txBody>
      </p:sp>
      <p:sp>
        <p:nvSpPr>
          <p:cNvPr id="6" name="Title 1"/>
          <p:cNvSpPr txBox="1">
            <a:spLocks/>
          </p:cNvSpPr>
          <p:nvPr/>
        </p:nvSpPr>
        <p:spPr>
          <a:xfrm>
            <a:off x="106680" y="209005"/>
            <a:ext cx="10968991" cy="94052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b="1" kern="1200">
                <a:solidFill>
                  <a:schemeClr val="tx1"/>
                </a:solidFill>
                <a:latin typeface="Tahoma" panose="020B0604030504040204" pitchFamily="34" charset="0"/>
                <a:ea typeface="Tahoma" panose="020B0604030504040204" pitchFamily="34" charset="0"/>
                <a:cs typeface="Tahoma" panose="020B0604030504040204" pitchFamily="34" charset="0"/>
              </a:defRPr>
            </a:lvl1pPr>
          </a:lstStyle>
          <a:p>
            <a:pPr algn="ctr" fontAlgn="base">
              <a:spcAft>
                <a:spcPct val="0"/>
              </a:spcAft>
            </a:pPr>
            <a:r>
              <a:rPr lang="en-GB" sz="2000" dirty="0"/>
              <a:t>Distribution of West Nile virus infections in humans by affected areas in the EU/EEA countries and EU neighbouring countries, as of 30 July 2020</a:t>
            </a:r>
            <a:r>
              <a:rPr lang="en-GB" sz="2000" dirty="0">
                <a:solidFill>
                  <a:srgbClr val="002060"/>
                </a:solidFill>
              </a:rPr>
              <a:t/>
            </a:r>
            <a:br>
              <a:rPr lang="en-GB" sz="2000" dirty="0">
                <a:solidFill>
                  <a:srgbClr val="002060"/>
                </a:solidFill>
              </a:rPr>
            </a:br>
            <a:endParaRPr lang="en-GB" sz="2000" dirty="0">
              <a:solidFill>
                <a:srgbClr val="002060"/>
              </a:solidFill>
            </a:endParaRPr>
          </a:p>
        </p:txBody>
      </p:sp>
      <p:pic>
        <p:nvPicPr>
          <p:cNvPr id="3" name="Picture 2"/>
          <p:cNvPicPr>
            <a:picLocks noChangeAspect="1"/>
          </p:cNvPicPr>
          <p:nvPr/>
        </p:nvPicPr>
        <p:blipFill>
          <a:blip r:embed="rId2"/>
          <a:stretch>
            <a:fillRect/>
          </a:stretch>
        </p:blipFill>
        <p:spPr>
          <a:xfrm>
            <a:off x="1791248" y="961136"/>
            <a:ext cx="7934643" cy="5600046"/>
          </a:xfrm>
          <a:prstGeom prst="rect">
            <a:avLst/>
          </a:prstGeom>
        </p:spPr>
      </p:pic>
    </p:spTree>
    <p:extLst>
      <p:ext uri="{BB962C8B-B14F-4D97-AF65-F5344CB8AC3E}">
        <p14:creationId xmlns:p14="http://schemas.microsoft.com/office/powerpoint/2010/main" val="1892343196"/>
      </p:ext>
    </p:extLst>
  </p:cSld>
  <p:clrMapOvr>
    <a:masterClrMapping/>
  </p:clrMapOvr>
</p:sld>
</file>

<file path=ppt/theme/theme1.xml><?xml version="1.0" encoding="utf-8"?>
<a:theme xmlns:a="http://schemas.openxmlformats.org/drawingml/2006/main" name="Theme_ECDC">
  <a:themeElements>
    <a:clrScheme name="ECDC">
      <a:dk1>
        <a:sysClr val="windowText" lastClr="000000"/>
      </a:dk1>
      <a:lt1>
        <a:sysClr val="window" lastClr="FFFFFF"/>
      </a:lt1>
      <a:dk2>
        <a:srgbClr val="69AE23"/>
      </a:dk2>
      <a:lt2>
        <a:srgbClr val="E7E6E6"/>
      </a:lt2>
      <a:accent1>
        <a:srgbClr val="7CBDC1"/>
      </a:accent1>
      <a:accent2>
        <a:srgbClr val="C0D236"/>
      </a:accent2>
      <a:accent3>
        <a:srgbClr val="3E5B84"/>
      </a:accent3>
      <a:accent4>
        <a:srgbClr val="008C75"/>
      </a:accent4>
      <a:accent5>
        <a:srgbClr val="82428D"/>
      </a:accent5>
      <a:accent6>
        <a:srgbClr val="E8683F"/>
      </a:accent6>
      <a:hlink>
        <a:srgbClr val="51871B"/>
      </a:hlink>
      <a:folHlink>
        <a:srgbClr val="51871B"/>
      </a:folHlink>
    </a:clrScheme>
    <a:fontScheme name="ECDC">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CDC_PowerPoint_Template_2018-newbuilding-16-9 V3.potx [Read-Only]" id="{D322459E-1AE5-4DD4-A4CA-847638BBE1AF}" vid="{F3AA6A5B-6808-443B-A3A7-BB9FF9F55CB3}"/>
    </a:ext>
  </a:extLst>
</a:theme>
</file>

<file path=ppt/theme/theme2.xml><?xml version="1.0" encoding="utf-8"?>
<a:theme xmlns:a="http://schemas.openxmlformats.org/drawingml/2006/main" name="Office Theme">
  <a:themeElements>
    <a:clrScheme name="Custom 1">
      <a:dk1>
        <a:sysClr val="windowText" lastClr="000000"/>
      </a:dk1>
      <a:lt1>
        <a:sysClr val="window" lastClr="FFFFFF"/>
      </a:lt1>
      <a:dk2>
        <a:srgbClr val="1F497D"/>
      </a:dk2>
      <a:lt2>
        <a:srgbClr val="EEECE1"/>
      </a:lt2>
      <a:accent1>
        <a:srgbClr val="69AE23"/>
      </a:accent1>
      <a:accent2>
        <a:srgbClr val="7CBDC1"/>
      </a:accent2>
      <a:accent3>
        <a:srgbClr val="9D8C57"/>
      </a:accent3>
      <a:accent4>
        <a:srgbClr val="BDCD00"/>
      </a:accent4>
      <a:accent5>
        <a:srgbClr val="0081B7"/>
      </a:accent5>
      <a:accent6>
        <a:srgbClr val="D6A026"/>
      </a:accent6>
      <a:hlink>
        <a:srgbClr val="000000"/>
      </a:hlink>
      <a:folHlink>
        <a:srgbClr val="000000"/>
      </a:folHlink>
    </a:clrScheme>
    <a:fontScheme name="ECDC_Tahoma">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Custom 1">
      <a:dk1>
        <a:sysClr val="windowText" lastClr="000000"/>
      </a:dk1>
      <a:lt1>
        <a:sysClr val="window" lastClr="FFFFFF"/>
      </a:lt1>
      <a:dk2>
        <a:srgbClr val="1F497D"/>
      </a:dk2>
      <a:lt2>
        <a:srgbClr val="EEECE1"/>
      </a:lt2>
      <a:accent1>
        <a:srgbClr val="69AE23"/>
      </a:accent1>
      <a:accent2>
        <a:srgbClr val="7CBDC1"/>
      </a:accent2>
      <a:accent3>
        <a:srgbClr val="9D8C57"/>
      </a:accent3>
      <a:accent4>
        <a:srgbClr val="BDCD00"/>
      </a:accent4>
      <a:accent5>
        <a:srgbClr val="0081B7"/>
      </a:accent5>
      <a:accent6>
        <a:srgbClr val="D6A026"/>
      </a:accent6>
      <a:hlink>
        <a:srgbClr val="000000"/>
      </a:hlink>
      <a:folHlink>
        <a:srgbClr val="000000"/>
      </a:folHlink>
    </a:clrScheme>
    <a:fontScheme name="ECDC">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ct:contentTypeSchema xmlns:ct="http://schemas.microsoft.com/office/2006/metadata/contentType" xmlns:ma="http://schemas.microsoft.com/office/2006/metadata/properties/metaAttributes" ct:_="" ma:_="" ma:contentTypeName="Epidemic Intelligence and Emergency Operations" ma:contentTypeID="0x010100D736C7ACE9B64A2887FC840CE64E73CD00360B9ACB809F49C1884CB141DE574707007F106902CA0648509223A5AB6FB3715000B80CADFD35067648B85EBA8BF6B3929D" ma:contentTypeVersion="37" ma:contentTypeDescription="Epidemic Intelligence and Emergency Operations Content Type" ma:contentTypeScope="" ma:versionID="8f0cb0a25a289c4a32324af94a921498">
  <xsd:schema xmlns:xsd="http://www.w3.org/2001/XMLSchema" xmlns:xs="http://www.w3.org/2001/XMLSchema" xmlns:p="http://schemas.microsoft.com/office/2006/metadata/properties" xmlns:ns1="http://schemas.microsoft.com/sharepoint/v3" xmlns:ns2="376727eb-354b-45e4-998d-f84ea079474e" xmlns:ns3="d23a570b-d7a9-49ca-a34c-8afb8206b4bf" targetNamespace="http://schemas.microsoft.com/office/2006/metadata/properties" ma:root="true" ma:fieldsID="de28d7e1e387f98cca7eb7d69937aac5" ns1:_="" ns2:_="" ns3:_="">
    <xsd:import namespace="http://schemas.microsoft.com/sharepoint/v3"/>
    <xsd:import namespace="376727eb-354b-45e4-998d-f84ea079474e"/>
    <xsd:import namespace="d23a570b-d7a9-49ca-a34c-8afb8206b4bf"/>
    <xsd:element name="properties">
      <xsd:complexType>
        <xsd:sequence>
          <xsd:element name="documentManagement">
            <xsd:complexType>
              <xsd:all>
                <xsd:element ref="ns1:ECDC_Description" minOccurs="0"/>
                <xsd:element ref="ns2:ECDC_DMS_Author" minOccurs="0"/>
                <xsd:element ref="ns2:ECDC_DMS_Organization0" minOccurs="0"/>
                <xsd:element ref="ns3:TaxCatchAll" minOccurs="0"/>
                <xsd:element ref="ns3:TaxCatchAllLabel" minOccurs="0"/>
                <xsd:element ref="ns2:ECDC_DMS_Epi_and_Emergency_Document_Type0" minOccurs="0"/>
                <xsd:element ref="ns2:ECDC_Subject_whatTaxHTField0" minOccurs="0"/>
                <xsd:element ref="ns2:ECDC_DMS_Project0" minOccurs="0"/>
                <xsd:element ref="ns2:ECDC_DMS_MIS_Activity_code0" minOccurs="0"/>
                <xsd:element ref="ns3:TaxKeywordTaxHTField" minOccurs="0"/>
                <xsd:element ref="ns2:ECDC_DMS_Classification" minOccurs="0"/>
                <xsd:element ref="ns2:ECDC_DMS_Contains_Personal_Data" minOccurs="0"/>
                <xsd:element ref="ns2:ECDC_DMS_Data_Controller" minOccurs="0"/>
                <xsd:element ref="ns2:ECDC_DMS_Effective_Date" minOccurs="0"/>
                <xsd:element ref="ns2:ECDC_DMS_Section" minOccurs="0"/>
                <xsd:element ref="ns2:ECDC_DMS_Group"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ECDC_Description" ma:index="2" nillable="true" ma:displayName="Description" ma:internalName="ECDC_Description" ma:readOnly="fals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76727eb-354b-45e4-998d-f84ea079474e" elementFormDefault="qualified">
    <xsd:import namespace="http://schemas.microsoft.com/office/2006/documentManagement/types"/>
    <xsd:import namespace="http://schemas.microsoft.com/office/infopath/2007/PartnerControls"/>
    <xsd:element name="ECDC_DMS_Author" ma:index="3" nillable="true" ma:displayName="Owner" ma:description="An ECDC user or group(s) of users that are responsible for the document" ma:format="Hyperlink" ma:internalName="ECDC_DMS_Author" ma:readOnly="false" ma:showField="Titl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CDC_DMS_Organization0" ma:index="4" nillable="true" ma:taxonomy="true" ma:internalName="ECDC_DMS_Organization0" ma:taxonomyFieldName="ECDC_DMS_Organization" ma:displayName="Organisation" ma:readOnly="false" ma:default="" ma:fieldId="{35fb11e9-a18d-4b50-add6-447ef1d65648}" ma:taxonomyMulti="true" ma:sspId="de887f88-4a24-49db-a549-4c3cbb517053" ma:termSetId="0a8715e9-9613-4f3d-9487-c066723ad7a7" ma:anchorId="00000000-0000-0000-0000-000000000000" ma:open="false" ma:isKeyword="false">
      <xsd:complexType>
        <xsd:sequence>
          <xsd:element ref="pc:Terms" minOccurs="0" maxOccurs="1"/>
        </xsd:sequence>
      </xsd:complexType>
    </xsd:element>
    <xsd:element name="ECDC_DMS_Epi_and_Emergency_Document_Type0" ma:index="8" ma:taxonomy="true" ma:internalName="ECDC_DMS_Epi_and_Emergency_Document_Type0" ma:taxonomyFieldName="ECDC_DMS_Epi_and_Emergency_Document_Type" ma:displayName="Document Type" ma:readOnly="false" ma:fieldId="{db5d7a09-fdd7-41fd-b02e-d1d803890622}" ma:taxonomyMulti="true" ma:sspId="de887f88-4a24-49db-a549-4c3cbb517053" ma:termSetId="05694767-788d-4e99-ad07-3dd6ddb61ccc" ma:anchorId="fd2d67fc-49ba-4ea3-bbfc-a0893a7af3e7" ma:open="false" ma:isKeyword="false">
      <xsd:complexType>
        <xsd:sequence>
          <xsd:element ref="pc:Terms" minOccurs="0" maxOccurs="1"/>
        </xsd:sequence>
      </xsd:complexType>
    </xsd:element>
    <xsd:element name="ECDC_Subject_whatTaxHTField0" ma:index="10" ma:taxonomy="true" ma:internalName="ECDC_Subject_whatTaxHTField0" ma:taxonomyFieldName="ECDC_Subject_what" ma:displayName="Topic" ma:default="" ma:fieldId="{7525aafd-95ab-48e0-925f-ead7584e2866}" ma:taxonomyMulti="true" ma:sspId="de887f88-4a24-49db-a549-4c3cbb517053" ma:termSetId="b09c8666-4e2c-4f19-91e4-8f1fe34bcccd" ma:anchorId="00000000-0000-0000-0000-000000000000" ma:open="false" ma:isKeyword="false">
      <xsd:complexType>
        <xsd:sequence>
          <xsd:element ref="pc:Terms" minOccurs="0" maxOccurs="1"/>
        </xsd:sequence>
      </xsd:complexType>
    </xsd:element>
    <xsd:element name="ECDC_DMS_Project0" ma:index="12" nillable="true" ma:taxonomy="true" ma:internalName="ECDC_DMS_Project0" ma:taxonomyFieldName="ECDC_DMS_Project" ma:displayName="Project" ma:readOnly="false" ma:default="" ma:fieldId="{951a5c61-3e7d-4f5e-ad41-b76025ccfaa6}" ma:taxonomyMulti="true" ma:sspId="de887f88-4a24-49db-a549-4c3cbb517053" ma:termSetId="83bc1c21-e08b-4faa-97f2-3f7a70f36fcc" ma:anchorId="00000000-0000-0000-0000-000000000000" ma:open="false" ma:isKeyword="false">
      <xsd:complexType>
        <xsd:sequence>
          <xsd:element ref="pc:Terms" minOccurs="0" maxOccurs="1"/>
        </xsd:sequence>
      </xsd:complexType>
    </xsd:element>
    <xsd:element name="ECDC_DMS_MIS_Activity_code0" ma:index="14" nillable="true" ma:taxonomy="true" ma:internalName="ECDC_DMS_MIS_Activity_code0" ma:taxonomyFieldName="ECDC_DMS_MIS_Activity_code" ma:displayName="MIS Activity code" ma:readOnly="false" ma:default="" ma:fieldId="{8cb6b235-d851-4acc-9843-ae912a313215}" ma:taxonomyMulti="true" ma:sspId="de887f88-4a24-49db-a549-4c3cbb517053" ma:termSetId="141081f5-dfc8-474c-9d5b-c9b39840f641" ma:anchorId="00000000-0000-0000-0000-000000000000" ma:open="false" ma:isKeyword="false">
      <xsd:complexType>
        <xsd:sequence>
          <xsd:element ref="pc:Terms" minOccurs="0" maxOccurs="1"/>
        </xsd:sequence>
      </xsd:complexType>
    </xsd:element>
    <xsd:element name="ECDC_DMS_Classification" ma:index="18" nillable="true" ma:displayName="Classification" ma:format="Dropdown" ma:internalName="ECDC_DMS_Classification" ma:readOnly="false">
      <xsd:simpleType>
        <xsd:restriction base="dms:Choice">
          <xsd:enumeration value="Public"/>
          <xsd:enumeration value="Restricted"/>
          <xsd:enumeration value="Confidential"/>
        </xsd:restriction>
      </xsd:simpleType>
    </xsd:element>
    <xsd:element name="ECDC_DMS_Contains_Personal_Data" ma:index="19" nillable="true" ma:displayName="Contains Personal Data" ma:default="0" ma:internalName="ECDC_DMS_Contains_Personal_Data" ma:readOnly="false">
      <xsd:simpleType>
        <xsd:restriction base="dms:Boolean"/>
      </xsd:simpleType>
    </xsd:element>
    <xsd:element name="ECDC_DMS_Data_Controller" ma:index="20" nillable="true" ma:displayName="Data Controller" ma:format="Hyperlink" ma:SearchPeopleOnly="false" ma:SharePointGroup="0" ma:internalName="ECDC_DMS_Data_Controller" ma:readOnly="false" ma:showField="Titl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CDC_DMS_Effective_Date" ma:index="21" nillable="true" ma:displayName="Effective Date" ma:default="[today]" ma:internalName="ECDC_DMS_Effective_Date" ma:readOnly="false">
      <xsd:simpleType>
        <xsd:restriction base="dms:DateTime"/>
      </xsd:simpleType>
    </xsd:element>
    <xsd:element name="ECDC_DMS_Section" ma:index="22" nillable="true" ma:displayName="Section" ma:description="Indicates the creator users ECDC Unit" ma:hidden="true" ma:internalName="ECDC_DMS_Section" ma:readOnly="false">
      <xsd:simpleType>
        <xsd:restriction base="dms:Text"/>
      </xsd:simpleType>
    </xsd:element>
    <xsd:element name="ECDC_DMS_Group" ma:index="23" nillable="true" ma:displayName="Group" ma:description="Indicates the creator users ECDC Group" ma:hidden="true" ma:internalName="ECDC_DMS_Group"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23a570b-d7a9-49ca-a34c-8afb8206b4bf" elementFormDefault="qualified">
    <xsd:import namespace="http://schemas.microsoft.com/office/2006/documentManagement/types"/>
    <xsd:import namespace="http://schemas.microsoft.com/office/infopath/2007/PartnerControls"/>
    <xsd:element name="TaxCatchAll" ma:index="5" nillable="true" ma:displayName="Taxonomy Catch All Column" ma:description="" ma:hidden="true" ma:list="{f540d323-f29b-4666-8500-d25439f05077}" ma:internalName="TaxCatchAll" ma:showField="CatchAllData" ma:web="376727eb-354b-45e4-998d-f84ea079474e">
      <xsd:complexType>
        <xsd:complexContent>
          <xsd:extension base="dms:MultiChoiceLookup">
            <xsd:sequence>
              <xsd:element name="Value" type="dms:Lookup" maxOccurs="unbounded" minOccurs="0" nillable="true"/>
            </xsd:sequence>
          </xsd:extension>
        </xsd:complexContent>
      </xsd:complexType>
    </xsd:element>
    <xsd:element name="TaxCatchAllLabel" ma:index="6" nillable="true" ma:displayName="Taxonomy Catch All Column1" ma:description="" ma:hidden="true" ma:list="{f540d323-f29b-4666-8500-d25439f05077}" ma:internalName="TaxCatchAllLabel" ma:readOnly="true" ma:showField="CatchAllDataLabel" ma:web="376727eb-354b-45e4-998d-f84ea079474e">
      <xsd:complexType>
        <xsd:complexContent>
          <xsd:extension base="dms:MultiChoiceLookup">
            <xsd:sequence>
              <xsd:element name="Value" type="dms:Lookup" maxOccurs="unbounded" minOccurs="0" nillable="true"/>
            </xsd:sequence>
          </xsd:extension>
        </xsd:complexContent>
      </xsd:complexType>
    </xsd:element>
    <xsd:element name="TaxKeywordTaxHTField" ma:index="16" nillable="true" ma:taxonomy="true" ma:internalName="TaxKeywordTaxHTField" ma:taxonomyFieldName="TaxKeyword" ma:displayName="Additional Keywords" ma:fieldId="{23f27201-bee3-471e-b2e7-b64fd8b7ca38}" ma:taxonomyMulti="true" ma:sspId="de887f88-4a24-49db-a549-4c3cbb517053" ma:termSetId="00000000-0000-0000-0000-000000000000" ma:anchorId="00000000-0000-0000-0000-000000000000" ma:open="true" ma:isKeyword="tru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haredContentType xmlns="Microsoft.SharePoint.Taxonomy.ContentTypeSync" SourceId="de887f88-4a24-49db-a549-4c3cbb517053" ContentTypeId="0x010100D736C7ACE9B64A2887FC840CE64E73CD00360B9ACB809F49C1884CB141DE574707007F106902CA0648509223A5AB6FB37150" PreviousValue="false"/>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5.xml><?xml version="1.0" encoding="utf-8"?>
<p:properties xmlns:p="http://schemas.microsoft.com/office/2006/metadata/properties" xmlns:xsi="http://www.w3.org/2001/XMLSchema-instance" xmlns:pc="http://schemas.microsoft.com/office/infopath/2007/PartnerControls">
  <documentManagement>
    <ECDC_Description xmlns="http://schemas.microsoft.com/sharepoint/v3" xsi:nil="true"/>
    <TaxKeywordTaxHTField xmlns="d23a570b-d7a9-49ca-a34c-8afb8206b4bf">
      <Terms xmlns="http://schemas.microsoft.com/office/infopath/2007/PartnerControls"/>
    </TaxKeywordTaxHTField>
    <TaxCatchAll xmlns="d23a570b-d7a9-49ca-a34c-8afb8206b4bf">
      <Value>124</Value>
      <Value>1624</Value>
      <Value>588</Value>
    </TaxCatchAll>
    <ECDC_Subject_whatTaxHTField0 xmlns="376727eb-354b-45e4-998d-f84ea079474e">
      <Terms xmlns="http://schemas.microsoft.com/office/infopath/2007/PartnerControls">
        <TermInfo xmlns="http://schemas.microsoft.com/office/infopath/2007/PartnerControls">
          <TermName xmlns="http://schemas.microsoft.com/office/infopath/2007/PartnerControls">epidemic intelligence</TermName>
          <TermId xmlns="http://schemas.microsoft.com/office/infopath/2007/PartnerControls">ad1f1585-b938-4db1-992a-8af3e2bf831f</TermId>
        </TermInfo>
      </Terms>
    </ECDC_Subject_whatTaxHTField0>
    <ECDC_DMS_Project0 xmlns="376727eb-354b-45e4-998d-f84ea079474e">
      <Terms xmlns="http://schemas.microsoft.com/office/infopath/2007/PartnerControls"/>
    </ECDC_DMS_Project0>
    <ECDC_DMS_MIS_Activity_code0 xmlns="376727eb-354b-45e4-998d-f84ea079474e">
      <Terms xmlns="http://schemas.microsoft.com/office/infopath/2007/PartnerControls"/>
    </ECDC_DMS_MIS_Activity_code0>
    <ECDC_DMS_Section xmlns="376727eb-354b-45e4-998d-f84ea079474e">Epidemic Intelligence and Emergency Operations</ECDC_DMS_Section>
    <ECDC_DMS_Author xmlns="376727eb-354b-45e4-998d-f84ea079474e">
      <UserInfo>
        <DisplayName>Thomas Mollet</DisplayName>
        <AccountId>501</AccountId>
        <AccountType/>
      </UserInfo>
    </ECDC_DMS_Author>
    <ECDC_DMS_Group xmlns="376727eb-354b-45e4-998d-f84ea079474e">Epidemic Intelligence</ECDC_DMS_Group>
    <ECDC_DMS_Contains_Personal_Data xmlns="376727eb-354b-45e4-998d-f84ea079474e">false</ECDC_DMS_Contains_Personal_Data>
    <ECDC_DMS_Organization0 xmlns="376727eb-354b-45e4-998d-f84ea079474e">
      <Terms xmlns="http://schemas.microsoft.com/office/infopath/2007/PartnerControls">
        <TermInfo xmlns="http://schemas.microsoft.com/office/infopath/2007/PartnerControls">
          <TermName xmlns="http://schemas.microsoft.com/office/infopath/2007/PartnerControls">Epidemic Intelligence and Emergency Operations</TermName>
          <TermId xmlns="http://schemas.microsoft.com/office/infopath/2007/PartnerControls">14e38dbb-bccc-4c34-ac2f-9f24d991c96d</TermId>
        </TermInfo>
      </Terms>
    </ECDC_DMS_Organization0>
    <ECDC_DMS_Epi_and_Emergency_Document_Type0 xmlns="376727eb-354b-45e4-998d-f84ea079474e">
      <Terms xmlns="http://schemas.microsoft.com/office/infopath/2007/PartnerControls">
        <TermInfo xmlns="http://schemas.microsoft.com/office/infopath/2007/PartnerControls">
          <TermName xmlns="http://schemas.microsoft.com/office/infopath/2007/PartnerControls">Non-Classified Epidemic Intelligence and Emergency Operations</TermName>
          <TermId xmlns="http://schemas.microsoft.com/office/infopath/2007/PartnerControls">37ea999c-e28f-4073-bd66-a51bd1b190b5</TermId>
        </TermInfo>
      </Terms>
    </ECDC_DMS_Epi_and_Emergency_Document_Type0>
    <ECDC_DMS_Data_Controller xmlns="376727eb-354b-45e4-998d-f84ea079474e">
      <UserInfo>
        <DisplayName/>
        <AccountId xsi:nil="true"/>
        <AccountType/>
      </UserInfo>
    </ECDC_DMS_Data_Controller>
    <ECDC_DMS_Classification xmlns="376727eb-354b-45e4-998d-f84ea079474e" xsi:nil="true"/>
    <ECDC_DMS_Effective_Date xmlns="376727eb-354b-45e4-998d-f84ea079474e">2016-10-31T09:44:00+00:00</ECDC_DMS_Effective_Date>
  </documentManagement>
</p:properties>
</file>

<file path=customXml/itemProps1.xml><?xml version="1.0" encoding="utf-8"?>
<ds:datastoreItem xmlns:ds="http://schemas.openxmlformats.org/officeDocument/2006/customXml" ds:itemID="{5BA77A72-71BB-4886-9700-B0F83559466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376727eb-354b-45e4-998d-f84ea079474e"/>
    <ds:schemaRef ds:uri="d23a570b-d7a9-49ca-a34c-8afb8206b4b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8EED194-C37D-4977-AE20-81936875A2E9}">
  <ds:schemaRefs>
    <ds:schemaRef ds:uri="Microsoft.SharePoint.Taxonomy.ContentTypeSync"/>
  </ds:schemaRefs>
</ds:datastoreItem>
</file>

<file path=customXml/itemProps3.xml><?xml version="1.0" encoding="utf-8"?>
<ds:datastoreItem xmlns:ds="http://schemas.openxmlformats.org/officeDocument/2006/customXml" ds:itemID="{12C6006D-0315-439C-9BFB-C85185C42E39}">
  <ds:schemaRefs>
    <ds:schemaRef ds:uri="http://schemas.microsoft.com/sharepoint/v3/contenttype/forms"/>
  </ds:schemaRefs>
</ds:datastoreItem>
</file>

<file path=customXml/itemProps4.xml><?xml version="1.0" encoding="utf-8"?>
<ds:datastoreItem xmlns:ds="http://schemas.openxmlformats.org/officeDocument/2006/customXml" ds:itemID="{62586917-95D1-403B-9907-4F45793AFAF0}">
  <ds:schemaRefs>
    <ds:schemaRef ds:uri="http://schemas.microsoft.com/sharepoint/events"/>
  </ds:schemaRefs>
</ds:datastoreItem>
</file>

<file path=customXml/itemProps5.xml><?xml version="1.0" encoding="utf-8"?>
<ds:datastoreItem xmlns:ds="http://schemas.openxmlformats.org/officeDocument/2006/customXml" ds:itemID="{A98013DF-7568-4DE1-A15A-B72D0DA1D637}">
  <ds:schemaRefs>
    <ds:schemaRef ds:uri="http://schemas.microsoft.com/office/2006/documentManagement/types"/>
    <ds:schemaRef ds:uri="http://schemas.microsoft.com/office/infopath/2007/PartnerControls"/>
    <ds:schemaRef ds:uri="http://purl.org/dc/elements/1.1/"/>
    <ds:schemaRef ds:uri="http://schemas.microsoft.com/office/2006/metadata/properties"/>
    <ds:schemaRef ds:uri="d23a570b-d7a9-49ca-a34c-8afb8206b4bf"/>
    <ds:schemaRef ds:uri="http://schemas.microsoft.com/sharepoint/v3"/>
    <ds:schemaRef ds:uri="http://purl.org/dc/terms/"/>
    <ds:schemaRef ds:uri="http://schemas.openxmlformats.org/package/2006/metadata/core-properties"/>
    <ds:schemaRef ds:uri="376727eb-354b-45e4-998d-f84ea079474e"/>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ECDC_PowerPoint_Template_2009_rev_1_2</Template>
  <TotalTime>23781</TotalTime>
  <Words>633</Words>
  <Application>Microsoft Office PowerPoint</Application>
  <PresentationFormat>Widescreen</PresentationFormat>
  <Paragraphs>36</Paragraphs>
  <Slides>12</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Tahoma</vt:lpstr>
      <vt:lpstr>Theme_ECDC</vt:lpstr>
      <vt:lpstr>Reusable maps and graphs from ECDC Communicable Disease Threats Report   Week 31, 2020 </vt:lpstr>
      <vt:lpstr>Geographic distribution of 14-day cumulative number of reported COVID-19 cases per 100 000 population, worldwide, as of 31 July 2020</vt:lpstr>
      <vt:lpstr>Distribution of COVID-19 cases*,** in accordance with the applied case definitions in the affected countries, by country and region, as of 31 July 2020</vt:lpstr>
      <vt:lpstr>PowerPoint Presentation</vt:lpstr>
      <vt:lpstr>Distribution of COVID-19 cases* (according to the applied case definition in the country) in EU/EEA and the UK, as of 31 July 2020</vt:lpstr>
      <vt:lpstr>11th outbreak: Ebola Virus Disease cases distribution in Equateur Province, Democratic Republic of the Congo, as of 28 July 2020</vt:lpstr>
      <vt:lpstr>11th outbreak: Distribution of confirmed and probable cases of Ebola virus disease by week of reporting in Equateur Province, Democratic Republic of the Congo as of 28 July 2020</vt:lpstr>
      <vt:lpstr>PowerPoint Presentation</vt:lpstr>
      <vt:lpstr>PowerPoint Presentation</vt:lpstr>
      <vt:lpstr>Distribution of West Nile virus infections in humans by affected areas in the EU/EEA countries and EU neighbouring countries, as of 30 July 2020</vt:lpstr>
      <vt:lpstr>PowerPoint Presentation</vt:lpstr>
      <vt:lpstr>Distribution of West Nile virus infections among humans and outbreaks among equids and/or birds in the EU, as of 30 July 2020</vt:lpstr>
    </vt:vector>
  </TitlesOfParts>
  <Manager>Thomas Mollet</Manager>
  <Company>ECDC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Reusable maps and graphs from ECDC Communicable Disease Threats Report – Week 5, 2019</dc:title>
  <dc:creator>ECDC</dc:creator>
  <cp:keywords/>
  <cp:lastModifiedBy>Harry Gosling</cp:lastModifiedBy>
  <cp:revision>1980</cp:revision>
  <cp:lastPrinted>2017-03-24T07:50:18Z</cp:lastPrinted>
  <dcterms:created xsi:type="dcterms:W3CDTF">2015-11-05T13:02:54Z</dcterms:created>
  <dcterms:modified xsi:type="dcterms:W3CDTF">2020-07-31T10:57:58Z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0x010100D736C7ACE9B64A2887FC840CE64E73CD00360B9ACB809F49C1884CB141DE574707007F106902CA0648509223A5AB6FB3715000B80CADFD35067648B85EBA8BF6B3929D</vt:lpwstr>
  </property>
  <property fmtid="{D5CDD505-2E9C-101B-9397-08002B2CF9AE}" pid="3" name="_dlc_DocIdItemGuid">
    <vt:lpwstr>5d091477-0474-4b81-8d0d-8f15ba811882</vt:lpwstr>
  </property>
  <property fmtid="{D5CDD505-2E9C-101B-9397-08002B2CF9AE}" pid="4" name="ECDC_Subject_does">
    <vt:lpwstr/>
  </property>
  <property fmtid="{D5CDD505-2E9C-101B-9397-08002B2CF9AE}" pid="5" name="DMS Product">
    <vt:lpwstr/>
  </property>
  <property fmtid="{D5CDD505-2E9C-101B-9397-08002B2CF9AE}" pid="6" name="TaxKeyword">
    <vt:lpwstr/>
  </property>
  <property fmtid="{D5CDD505-2E9C-101B-9397-08002B2CF9AE}" pid="7" name="ECDC_Target_audience">
    <vt:lpwstr/>
  </property>
  <property fmtid="{D5CDD505-2E9C-101B-9397-08002B2CF9AE}" pid="8" name="ECDC_DMS_Country">
    <vt:lpwstr/>
  </property>
  <property fmtid="{D5CDD505-2E9C-101B-9397-08002B2CF9AE}" pid="9" name="ECDC_DMS_Eurosurveillance_Document_Type">
    <vt:lpwstr/>
  </property>
  <property fmtid="{D5CDD505-2E9C-101B-9397-08002B2CF9AE}" pid="10" name="ECDC_DMS_MIS_Activity_code">
    <vt:lpwstr/>
  </property>
  <property fmtid="{D5CDD505-2E9C-101B-9397-08002B2CF9AE}" pid="11" name="ECDC_DMS_Organigramme">
    <vt:lpwstr>588;#Epidemic Intelligence and Emergency Operations|14e38dbb-bccc-4c34-ac2f-9f24d991c96d</vt:lpwstr>
  </property>
  <property fmtid="{D5CDD505-2E9C-101B-9397-08002B2CF9AE}" pid="12" name="ECDC_DMS_Project">
    <vt:lpwstr/>
  </property>
  <property fmtid="{D5CDD505-2E9C-101B-9397-08002B2CF9AE}" pid="13" name="ECDC_Subject_who">
    <vt:lpwstr/>
  </property>
  <property fmtid="{D5CDD505-2E9C-101B-9397-08002B2CF9AE}" pid="14" name="Meeting_x0020_Code">
    <vt:lpwstr/>
  </property>
  <property fmtid="{D5CDD505-2E9C-101B-9397-08002B2CF9AE}" pid="15" name="ECDC_Subject_what">
    <vt:lpwstr>124;#epidemic intelligence|ad1f1585-b938-4db1-992a-8af3e2bf831f</vt:lpwstr>
  </property>
  <property fmtid="{D5CDD505-2E9C-101B-9397-08002B2CF9AE}" pid="16" name="ECDC_DMS_Epidemic_Intelligence_Document_Type">
    <vt:lpwstr>955;#Non-Classified Epidemic Intelligence Document|bb56eead-3e33-469a-99c7-76d6f740793f</vt:lpwstr>
  </property>
  <property fmtid="{D5CDD505-2E9C-101B-9397-08002B2CF9AE}" pid="17" name="Meeting Code">
    <vt:lpwstr/>
  </property>
  <property fmtid="{D5CDD505-2E9C-101B-9397-08002B2CF9AE}" pid="18" name="ECDC_DMS_RestrictedAccess">
    <vt:lpwstr/>
  </property>
  <property fmtid="{D5CDD505-2E9C-101B-9397-08002B2CF9AE}" pid="19" name="_dlc_DocId">
    <vt:lpwstr>DOI1006-78-5</vt:lpwstr>
  </property>
  <property fmtid="{D5CDD505-2E9C-101B-9397-08002B2CF9AE}" pid="20" name="_dlc_DocIdPersistId">
    <vt:bool>false</vt:bool>
  </property>
  <property fmtid="{D5CDD505-2E9C-101B-9397-08002B2CF9AE}" pid="21" name="_dlc_DocIdUrl">
    <vt:lpwstr>http://dms.ecdcnet.europa.eu/sites/srs/eir/eieo/_layouts/15/DocIdRedir.aspx?ID=DOI1006-78-5, DOI1006-78-5</vt:lpwstr>
  </property>
  <property fmtid="{D5CDD505-2E9C-101B-9397-08002B2CF9AE}" pid="22" name="ECDC_DMS_Organization">
    <vt:lpwstr>588;#Epidemic Intelligence and Emergency Operations|14e38dbb-bccc-4c34-ac2f-9f24d991c96d</vt:lpwstr>
  </property>
  <property fmtid="{D5CDD505-2E9C-101B-9397-08002B2CF9AE}" pid="23" name="ECDC_DMS_Epi_and_Emergency_Document_Type">
    <vt:lpwstr>1624;#Non-Classified Epidemic Intelligence and Emergency Operations|37ea999c-e28f-4073-bd66-a51bd1b190b5</vt:lpwstr>
  </property>
</Properties>
</file>