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20"/>
  </p:notesMasterIdLst>
  <p:handoutMasterIdLst>
    <p:handoutMasterId r:id="rId21"/>
  </p:handoutMasterIdLst>
  <p:sldIdLst>
    <p:sldId id="256" r:id="rId7"/>
    <p:sldId id="310" r:id="rId8"/>
    <p:sldId id="319" r:id="rId9"/>
    <p:sldId id="307" r:id="rId10"/>
    <p:sldId id="306" r:id="rId11"/>
    <p:sldId id="313" r:id="rId12"/>
    <p:sldId id="318" r:id="rId13"/>
    <p:sldId id="268" r:id="rId14"/>
    <p:sldId id="311" r:id="rId15"/>
    <p:sldId id="320" r:id="rId16"/>
    <p:sldId id="312" r:id="rId17"/>
    <p:sldId id="321" r:id="rId18"/>
    <p:sldId id="257" r:id="rId19"/>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5118" autoAdjust="0"/>
  </p:normalViewPr>
  <p:slideViewPr>
    <p:cSldViewPr snapToGrid="0">
      <p:cViewPr varScale="1">
        <p:scale>
          <a:sx n="97" d="100"/>
          <a:sy n="97" d="100"/>
        </p:scale>
        <p:origin x="81"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24/07/2020</a:t>
            </a:fld>
            <a:r>
              <a:rPr lang="en-GB" sz="1200" kern="0">
                <a:solidFill>
                  <a:prstClr val="white"/>
                </a:solidFill>
                <a:ea typeface="+mn-ea"/>
              </a:rPr>
              <a:t>Week </a:t>
            </a:r>
            <a:r>
              <a:rPr lang="en-GB" sz="1200" kern="0" dirty="0">
                <a:solidFill>
                  <a:prstClr val="white"/>
                </a:solidFill>
                <a:ea typeface="+mn-ea"/>
              </a:rPr>
              <a:t>39, 2018</a:t>
            </a:r>
            <a:r>
              <a:rPr lang="en-GB" sz="1200" b="0" kern="0" dirty="0">
                <a:solidFill>
                  <a:prstClr val="white"/>
                </a:solidFill>
                <a:ea typeface="+mn-ea"/>
              </a:rPr>
              <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r>
              <a:rPr lang="en-GB" sz="1600" kern="0" dirty="0">
                <a:solidFill>
                  <a:prstClr val="white"/>
                </a:solidFill>
                <a:ea typeface="Tahoma" panose="020B0604030504040204" pitchFamily="34" charset="0"/>
                <a:cs typeface="Tahoma" panose="020B0604030504040204" pitchFamily="34" charset="0"/>
              </a:rPr>
              <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scbs.gob.es/profesionales/saludPublica/ccayes/alertasActual/nCov-China/documentos/Actualizacion_116_COVID-19.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hyperlink" Target="https://www.cdc.gov/coronavirus/2019-ncov/cases-updates/cases-in-us.html#2019coronavirus-summary"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scbs.gob.es/profesionales/saludPublica/ccayes/alertasActual/nCov-China/documentos/Actualizacion_116_COVID-19.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Week </a:t>
            </a:r>
            <a:r>
              <a:rPr lang="en-GB" sz="1800" kern="0" dirty="0" smtClean="0">
                <a:solidFill>
                  <a:prstClr val="white"/>
                </a:solidFill>
                <a:ea typeface="+mn-ea"/>
              </a:rPr>
              <a:t>30, </a:t>
            </a:r>
            <a:r>
              <a:rPr lang="en-GB" sz="1800" kern="0" dirty="0">
                <a:solidFill>
                  <a:prstClr val="white"/>
                </a:solidFill>
                <a:ea typeface="+mn-ea"/>
              </a:rPr>
              <a:t>2020</a:t>
            </a:r>
            <a:r>
              <a:rPr lang="en-GB" sz="1800" b="0" kern="0" dirty="0">
                <a:solidFill>
                  <a:prstClr val="white"/>
                </a:solidFill>
                <a:ea typeface="+mn-ea"/>
              </a:rPr>
              <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t/>
            </a: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200" dirty="0"/>
              <a:t>Distribution</a:t>
            </a:r>
            <a:r>
              <a:rPr lang="en-GB" dirty="0"/>
              <a:t> </a:t>
            </a:r>
            <a:r>
              <a:rPr lang="en-GB" sz="2200" dirty="0"/>
              <a:t>of West Nile virus infections in humans by affected areas in the EU/EEA countries and EU neighbouring countries, as of 23 July 2020</a:t>
            </a:r>
          </a:p>
        </p:txBody>
      </p:sp>
      <p:pic>
        <p:nvPicPr>
          <p:cNvPr id="5" name="Content Placeholder 4"/>
          <p:cNvPicPr>
            <a:picLocks noGrp="1" noChangeAspect="1"/>
          </p:cNvPicPr>
          <p:nvPr>
            <p:ph idx="1"/>
          </p:nvPr>
        </p:nvPicPr>
        <p:blipFill>
          <a:blip r:embed="rId2"/>
          <a:stretch>
            <a:fillRect/>
          </a:stretch>
        </p:blipFill>
        <p:spPr>
          <a:xfrm>
            <a:off x="2776677" y="1335456"/>
            <a:ext cx="6799669" cy="4799014"/>
          </a:xfrm>
          <a:prstGeom prst="rect">
            <a:avLst/>
          </a:prstGeom>
        </p:spPr>
      </p:pic>
      <p:sp>
        <p:nvSpPr>
          <p:cNvPr id="4" name="Slide Number Placeholder 3"/>
          <p:cNvSpPr>
            <a:spLocks noGrp="1"/>
          </p:cNvSpPr>
          <p:nvPr>
            <p:ph type="sldNum" sz="quarter" idx="12"/>
          </p:nvPr>
        </p:nvSpPr>
        <p:spPr/>
        <p:txBody>
          <a:bodyPr/>
          <a:lstStyle/>
          <a:p>
            <a:fld id="{F9E29A8E-A0F1-419A-8E8B-A78BF9C70DE8}" type="slidenum">
              <a:rPr lang="en-GB" smtClean="0"/>
              <a:pPr/>
              <a:t>10</a:t>
            </a:fld>
            <a:endParaRPr lang="en-GB" dirty="0"/>
          </a:p>
        </p:txBody>
      </p:sp>
    </p:spTree>
    <p:extLst>
      <p:ext uri="{BB962C8B-B14F-4D97-AF65-F5344CB8AC3E}">
        <p14:creationId xmlns:p14="http://schemas.microsoft.com/office/powerpoint/2010/main" val="314416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11</a:t>
            </a:fld>
            <a:endParaRPr lang="en-GB" dirty="0"/>
          </a:p>
        </p:txBody>
      </p:sp>
      <p:sp>
        <p:nvSpPr>
          <p:cNvPr id="6" name="Title 1"/>
          <p:cNvSpPr txBox="1">
            <a:spLocks/>
          </p:cNvSpPr>
          <p:nvPr/>
        </p:nvSpPr>
        <p:spPr>
          <a:xfrm>
            <a:off x="106680" y="182879"/>
            <a:ext cx="10968991"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000" dirty="0"/>
              <a:t>Distribution of West Nile virus </a:t>
            </a:r>
            <a:r>
              <a:rPr lang="en-GB" sz="2000" dirty="0" smtClean="0"/>
              <a:t>infection outbreaks among equids and/or birds in </a:t>
            </a:r>
            <a:r>
              <a:rPr lang="en-GB" sz="2000" dirty="0"/>
              <a:t>the EU, as of </a:t>
            </a:r>
            <a:r>
              <a:rPr lang="en-GB" sz="2000" dirty="0" smtClean="0"/>
              <a:t>23 </a:t>
            </a:r>
            <a:r>
              <a:rPr lang="en-GB" sz="2000" dirty="0"/>
              <a:t>July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3" name="Content Placeholder 2"/>
          <p:cNvPicPr>
            <a:picLocks noGrp="1" noChangeAspect="1"/>
          </p:cNvPicPr>
          <p:nvPr>
            <p:ph idx="1"/>
          </p:nvPr>
        </p:nvPicPr>
        <p:blipFill>
          <a:blip r:embed="rId2"/>
          <a:stretch>
            <a:fillRect/>
          </a:stretch>
        </p:blipFill>
        <p:spPr>
          <a:xfrm>
            <a:off x="2277913" y="929440"/>
            <a:ext cx="7583384" cy="5352138"/>
          </a:xfrm>
          <a:prstGeom prst="rect">
            <a:avLst/>
          </a:prstGeom>
        </p:spPr>
      </p:pic>
      <p:pic>
        <p:nvPicPr>
          <p:cNvPr id="4" name="Picture 3"/>
          <p:cNvPicPr>
            <a:picLocks noChangeAspect="1"/>
          </p:cNvPicPr>
          <p:nvPr/>
        </p:nvPicPr>
        <p:blipFill>
          <a:blip r:embed="rId3"/>
          <a:stretch>
            <a:fillRect/>
          </a:stretch>
        </p:blipFill>
        <p:spPr>
          <a:xfrm>
            <a:off x="2079148" y="886140"/>
            <a:ext cx="7980913" cy="5632702"/>
          </a:xfrm>
          <a:prstGeom prst="rect">
            <a:avLst/>
          </a:prstGeom>
        </p:spPr>
      </p:pic>
    </p:spTree>
    <p:extLst>
      <p:ext uri="{BB962C8B-B14F-4D97-AF65-F5344CB8AC3E}">
        <p14:creationId xmlns:p14="http://schemas.microsoft.com/office/powerpoint/2010/main" val="423186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000" dirty="0"/>
              <a:t>Distribution of West Nile virus infections among humans and outbreaks among equids and/or birds in the EU, as of 23 July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12</a:t>
            </a:fld>
            <a:endParaRPr lang="en-GB" dirty="0"/>
          </a:p>
        </p:txBody>
      </p:sp>
      <p:pic>
        <p:nvPicPr>
          <p:cNvPr id="7" name="Content Placeholder 6"/>
          <p:cNvPicPr>
            <a:picLocks noGrp="1" noChangeAspect="1"/>
          </p:cNvPicPr>
          <p:nvPr>
            <p:ph idx="1"/>
          </p:nvPr>
        </p:nvPicPr>
        <p:blipFill>
          <a:blip r:embed="rId2"/>
          <a:stretch>
            <a:fillRect/>
          </a:stretch>
        </p:blipFill>
        <p:spPr>
          <a:xfrm>
            <a:off x="2776677" y="1297234"/>
            <a:ext cx="6662459" cy="4702175"/>
          </a:xfrm>
          <a:prstGeom prst="rect">
            <a:avLst/>
          </a:prstGeom>
        </p:spPr>
      </p:pic>
    </p:spTree>
    <p:extLst>
      <p:ext uri="{BB962C8B-B14F-4D97-AF65-F5344CB8AC3E}">
        <p14:creationId xmlns:p14="http://schemas.microsoft.com/office/powerpoint/2010/main" val="4065599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55" y="237093"/>
            <a:ext cx="10354188" cy="951722"/>
          </a:xfrm>
        </p:spPr>
        <p:txBody>
          <a:bodyPr>
            <a:normAutofit/>
          </a:bodyPr>
          <a:lstStyle/>
          <a:p>
            <a:pPr algn="ctr"/>
            <a:r>
              <a:rPr lang="en-GB" sz="2800" dirty="0"/>
              <a:t>Geographical distribution of new cholera cases reported worldwide in 2020 </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13</a:t>
            </a:fld>
            <a:endParaRPr lang="en-GB" dirty="0"/>
          </a:p>
        </p:txBody>
      </p:sp>
      <p:pic>
        <p:nvPicPr>
          <p:cNvPr id="6" name="Picture 5">
            <a:extLst>
              <a:ext uri="{FF2B5EF4-FFF2-40B4-BE49-F238E27FC236}">
                <a16:creationId xmlns:a16="http://schemas.microsoft.com/office/drawing/2014/main" id="{34264480-4F21-4048-8744-0B2242731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489" y="1173533"/>
            <a:ext cx="9255938" cy="5393322"/>
          </a:xfrm>
          <a:prstGeom prst="rect">
            <a:avLst/>
          </a:prstGeom>
        </p:spPr>
      </p:pic>
    </p:spTree>
    <p:extLst>
      <p:ext uri="{BB962C8B-B14F-4D97-AF65-F5344CB8AC3E}">
        <p14:creationId xmlns:p14="http://schemas.microsoft.com/office/powerpoint/2010/main" val="237539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293" y="17333"/>
            <a:ext cx="8583413" cy="951722"/>
          </a:xfrm>
        </p:spPr>
        <p:txBody>
          <a:bodyPr>
            <a:normAutofit/>
          </a:bodyPr>
          <a:lstStyle/>
          <a:p>
            <a:pPr algn="ctr"/>
            <a:r>
              <a:rPr lang="en-GB" sz="1800" dirty="0"/>
              <a:t>Geographic distribution of 14-day cumulative number of reported COVID-19 cases per 100 000 population, worldwide, as </a:t>
            </a:r>
            <a:r>
              <a:rPr lang="en-GB" sz="1800"/>
              <a:t>of 24 </a:t>
            </a:r>
            <a:r>
              <a:rPr lang="en-GB" sz="1800" dirty="0"/>
              <a:t>July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2</a:t>
            </a:fld>
            <a:endParaRPr lang="en-GB" dirty="0"/>
          </a:p>
        </p:txBody>
      </p:sp>
      <p:pic>
        <p:nvPicPr>
          <p:cNvPr id="5" name="Picture 4">
            <a:extLst>
              <a:ext uri="{FF2B5EF4-FFF2-40B4-BE49-F238E27FC236}">
                <a16:creationId xmlns:a16="http://schemas.microsoft.com/office/drawing/2014/main" id="{73063EE3-04ED-4966-887B-F7FAF5182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416" y="966556"/>
            <a:ext cx="7795166" cy="5511486"/>
          </a:xfrm>
          <a:prstGeom prst="rect">
            <a:avLst/>
          </a:prstGeom>
        </p:spPr>
      </p:pic>
    </p:spTree>
    <p:extLst>
      <p:ext uri="{BB962C8B-B14F-4D97-AF65-F5344CB8AC3E}">
        <p14:creationId xmlns:p14="http://schemas.microsoft.com/office/powerpoint/2010/main" val="114086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08" y="172760"/>
            <a:ext cx="10354188" cy="951722"/>
          </a:xfrm>
        </p:spPr>
        <p:txBody>
          <a:bodyPr vert="horz" lIns="91440" tIns="45720" rIns="91440" bIns="45720" rtlCol="0" anchor="ctr">
            <a:normAutofit/>
          </a:bodyPr>
          <a:lstStyle/>
          <a:p>
            <a:pPr algn="ctr"/>
            <a:r>
              <a:rPr lang="en-GB" sz="1800" dirty="0"/>
              <a:t>Distribution of COVID-19 cases*</a:t>
            </a:r>
            <a:r>
              <a:rPr lang="en-GB" sz="1800" baseline="30000" dirty="0"/>
              <a:t>,</a:t>
            </a:r>
            <a:r>
              <a:rPr lang="en-GB" sz="1800" dirty="0"/>
              <a:t>** in accordance with the applied case definitions in the affected countries, by country and region, as </a:t>
            </a:r>
            <a:r>
              <a:rPr lang="en-GB" sz="1800"/>
              <a:t>of 24 </a:t>
            </a:r>
            <a:r>
              <a:rPr lang="en-GB" sz="1800" dirty="0"/>
              <a:t>July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3</a:t>
            </a:fld>
            <a:endParaRPr lang="en-GB" dirty="0"/>
          </a:p>
        </p:txBody>
      </p:sp>
      <p:sp>
        <p:nvSpPr>
          <p:cNvPr id="6" name="TextBox 5"/>
          <p:cNvSpPr txBox="1"/>
          <p:nvPr/>
        </p:nvSpPr>
        <p:spPr>
          <a:xfrm>
            <a:off x="873889" y="5688530"/>
            <a:ext cx="8851725" cy="951030"/>
          </a:xfrm>
          <a:prstGeom prst="rect">
            <a:avLst/>
          </a:prstGeom>
          <a:noFill/>
        </p:spPr>
        <p:txBody>
          <a:bodyPr wrap="square" rtlCol="0">
            <a:spAutoFit/>
          </a:bodyPr>
          <a:lstStyle/>
          <a:p>
            <a:r>
              <a:rPr lang="en-GB" sz="1000" dirty="0"/>
              <a:t>*Spain: Since 11 May, the frequency of reporting from regional level to national level has </a:t>
            </a:r>
            <a:r>
              <a:rPr lang="en-GB" sz="1000" dirty="0">
                <a:hlinkClick r:id="rId2"/>
              </a:rPr>
              <a:t>changed</a:t>
            </a:r>
            <a:r>
              <a:rPr lang="en-GB" sz="1000" dirty="0"/>
              <a:t>. This may lead to possible discrepancies in cases and death numbers due to data validation. This discrepancy could persist for several days.</a:t>
            </a:r>
          </a:p>
          <a:p>
            <a:r>
              <a:rPr lang="en-GB" sz="1000" dirty="0"/>
              <a:t>**UK: On 3 </a:t>
            </a:r>
            <a:r>
              <a:rPr lang="en-GB" sz="1000" dirty="0" smtClean="0"/>
              <a:t>July 2020 </a:t>
            </a:r>
            <a:r>
              <a:rPr lang="en-GB" sz="1000" dirty="0"/>
              <a:t>the UK announced a revision of historical data that lead to a negative number of new cases and an overall decrease in cases for the UK. In the displayed graph the revision of data is not considered as the change in reported cases would result in a negative number of cases for Europe overall.</a:t>
            </a:r>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Picture 6">
            <a:extLst>
              <a:ext uri="{FF2B5EF4-FFF2-40B4-BE49-F238E27FC236}">
                <a16:creationId xmlns:a16="http://schemas.microsoft.com/office/drawing/2014/main" id="{872A1D21-ED9E-4EB6-9086-D34B0A066D28}"/>
              </a:ext>
            </a:extLst>
          </p:cNvPr>
          <p:cNvPicPr>
            <a:picLocks noChangeAspect="1"/>
          </p:cNvPicPr>
          <p:nvPr/>
        </p:nvPicPr>
        <p:blipFill>
          <a:blip r:embed="rId3"/>
          <a:stretch>
            <a:fillRect/>
          </a:stretch>
        </p:blipFill>
        <p:spPr>
          <a:xfrm>
            <a:off x="353070" y="1350084"/>
            <a:ext cx="11485859" cy="4157832"/>
          </a:xfrm>
          <a:prstGeom prst="rect">
            <a:avLst/>
          </a:prstGeom>
        </p:spPr>
      </p:pic>
    </p:spTree>
    <p:extLst>
      <p:ext uri="{BB962C8B-B14F-4D97-AF65-F5344CB8AC3E}">
        <p14:creationId xmlns:p14="http://schemas.microsoft.com/office/powerpoint/2010/main" val="250101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itle 1"/>
          <p:cNvSpPr txBox="1">
            <a:spLocks/>
          </p:cNvSpPr>
          <p:nvPr/>
        </p:nvSpPr>
        <p:spPr>
          <a:xfrm>
            <a:off x="1586709" y="212279"/>
            <a:ext cx="8373394" cy="937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auto">
              <a:spcAft>
                <a:spcPts val="0"/>
              </a:spcAft>
            </a:pPr>
            <a:r>
              <a:rPr lang="en-GB" sz="1800" dirty="0"/>
              <a:t>Distribution of COVID-19 deaths (in accordance with the applied case definition in the country) by country and region, as </a:t>
            </a:r>
            <a:r>
              <a:rPr lang="en-GB" sz="1800"/>
              <a:t>of 24 </a:t>
            </a:r>
            <a:r>
              <a:rPr lang="en-GB" sz="1800" dirty="0"/>
              <a:t>July 2020</a:t>
            </a:r>
          </a:p>
        </p:txBody>
      </p:sp>
      <p:sp>
        <p:nvSpPr>
          <p:cNvPr id="7" name="Rectangle 6"/>
          <p:cNvSpPr/>
          <p:nvPr/>
        </p:nvSpPr>
        <p:spPr>
          <a:xfrm>
            <a:off x="497634" y="5477806"/>
            <a:ext cx="7837402" cy="369332"/>
          </a:xfrm>
          <a:prstGeom prst="rect">
            <a:avLst/>
          </a:prstGeom>
        </p:spPr>
        <p:txBody>
          <a:bodyPr wrap="none">
            <a:spAutoFit/>
          </a:bodyPr>
          <a:lstStyle/>
          <a:p>
            <a:r>
              <a:rPr lang="en-GB" sz="1000" dirty="0"/>
              <a:t>* Increase of deaths in America is attributable to the US, which since 14 April 2020 includes confirmed and probable cases and deaths:</a:t>
            </a:r>
          </a:p>
          <a:p>
            <a:r>
              <a:rPr lang="en-GB" sz="1000" dirty="0"/>
              <a:t> </a:t>
            </a:r>
            <a:r>
              <a:rPr lang="en-GB" sz="1000" dirty="0">
                <a:hlinkClick r:id="rId2"/>
              </a:rPr>
              <a:t>https://www.cdc.gov/coronavirus/2019-ncov/cases-updates/cases-in-us.html#2019coronavirus-summary</a:t>
            </a:r>
            <a:endParaRPr lang="en-GB" sz="1000" dirty="0"/>
          </a:p>
        </p:txBody>
      </p:sp>
      <p:sp>
        <p:nvSpPr>
          <p:cNvPr id="5" name="Rectangle 4"/>
          <p:cNvSpPr/>
          <p:nvPr/>
        </p:nvSpPr>
        <p:spPr>
          <a:xfrm>
            <a:off x="9234963" y="1696667"/>
            <a:ext cx="268022" cy="258532"/>
          </a:xfrm>
          <a:prstGeom prst="rect">
            <a:avLst/>
          </a:prstGeom>
        </p:spPr>
        <p:txBody>
          <a:bodyPr wrap="none">
            <a:spAutoFit/>
          </a:bodyPr>
          <a:lstStyle/>
          <a:p>
            <a:r>
              <a:rPr lang="en-GB" sz="1200" dirty="0"/>
              <a:t>*</a:t>
            </a:r>
          </a:p>
        </p:txBody>
      </p:sp>
      <p:sp>
        <p:nvSpPr>
          <p:cNvPr id="8" name="TextBox 7">
            <a:extLst>
              <a:ext uri="{FF2B5EF4-FFF2-40B4-BE49-F238E27FC236}">
                <a16:creationId xmlns:a16="http://schemas.microsoft.com/office/drawing/2014/main" id="{CB0E69A4-7D97-4678-B348-F4654DD7D870}"/>
              </a:ext>
            </a:extLst>
          </p:cNvPr>
          <p:cNvSpPr txBox="1"/>
          <p:nvPr/>
        </p:nvSpPr>
        <p:spPr>
          <a:xfrm>
            <a:off x="497634" y="5894508"/>
            <a:ext cx="11196731" cy="738664"/>
          </a:xfrm>
          <a:prstGeom prst="rect">
            <a:avLst/>
          </a:prstGeom>
          <a:noFill/>
        </p:spPr>
        <p:txBody>
          <a:bodyPr wrap="square" rtlCol="0">
            <a:spAutoFit/>
          </a:bodyPr>
          <a:lstStyle/>
          <a:p>
            <a:pPr fontAlgn="auto">
              <a:lnSpc>
                <a:spcPct val="100000"/>
              </a:lnSpc>
              <a:spcBef>
                <a:spcPts val="0"/>
              </a:spcBef>
              <a:spcAft>
                <a:spcPts val="0"/>
              </a:spcAft>
            </a:pPr>
            <a:r>
              <a:rPr lang="en-GB" sz="1000" dirty="0">
                <a:solidFill>
                  <a:prstClr val="black"/>
                </a:solidFill>
                <a:latin typeface="Tahoma"/>
              </a:rPr>
              <a:t>** Spain: Since 11 May, the frequency of reporting from regional level to national level has </a:t>
            </a:r>
            <a:r>
              <a:rPr lang="en-GB" sz="1000" dirty="0">
                <a:solidFill>
                  <a:prstClr val="black"/>
                </a:solidFill>
                <a:latin typeface="Tahoma"/>
                <a:hlinkClick r:id="rId3"/>
              </a:rPr>
              <a:t>changed</a:t>
            </a:r>
            <a:r>
              <a:rPr lang="en-GB" sz="1000" dirty="0">
                <a:solidFill>
                  <a:prstClr val="black"/>
                </a:solidFill>
                <a:latin typeface="Tahoma"/>
              </a:rPr>
              <a:t>. This may lead to possible discrepancies in cases and death numbers due to data validation. This discrepancy could persist for several days.</a:t>
            </a:r>
          </a:p>
          <a:p>
            <a:pPr fontAlgn="auto">
              <a:lnSpc>
                <a:spcPct val="100000"/>
              </a:lnSpc>
              <a:spcBef>
                <a:spcPts val="0"/>
              </a:spcBef>
              <a:spcAft>
                <a:spcPts val="0"/>
              </a:spcAft>
            </a:pPr>
            <a:r>
              <a:rPr lang="en-GB" sz="1000" dirty="0">
                <a:solidFill>
                  <a:prstClr val="black"/>
                </a:solidFill>
                <a:latin typeface="Tahoma"/>
              </a:rPr>
              <a:t>In the displayed graph no new deaths are reported for Spain from </a:t>
            </a:r>
            <a:r>
              <a:rPr lang="en-GB" sz="1000" dirty="0" smtClean="0">
                <a:solidFill>
                  <a:prstClr val="black"/>
                </a:solidFill>
                <a:latin typeface="Tahoma"/>
              </a:rPr>
              <a:t>25 May 2020 as </a:t>
            </a:r>
            <a:r>
              <a:rPr lang="en-GB" sz="1000" dirty="0">
                <a:solidFill>
                  <a:prstClr val="black"/>
                </a:solidFill>
                <a:latin typeface="Tahoma"/>
              </a:rPr>
              <a:t>the change in reported deaths would result in a negative number of deaths for Europe overall. </a:t>
            </a:r>
          </a:p>
          <a:p>
            <a:pPr fontAlgn="auto">
              <a:lnSpc>
                <a:spcPct val="100000"/>
              </a:lnSpc>
              <a:spcBef>
                <a:spcPts val="0"/>
              </a:spcBef>
              <a:spcAft>
                <a:spcPts val="0"/>
              </a:spcAft>
            </a:pPr>
            <a:endParaRPr lang="en-GB" sz="1200" dirty="0">
              <a:solidFill>
                <a:prstClr val="black"/>
              </a:solidFill>
              <a:latin typeface="Tahoma"/>
            </a:endParaRPr>
          </a:p>
        </p:txBody>
      </p:sp>
      <p:pic>
        <p:nvPicPr>
          <p:cNvPr id="3" name="Picture 2">
            <a:extLst>
              <a:ext uri="{FF2B5EF4-FFF2-40B4-BE49-F238E27FC236}">
                <a16:creationId xmlns:a16="http://schemas.microsoft.com/office/drawing/2014/main" id="{921D7391-6E99-4345-B12E-8947EBDB688E}"/>
              </a:ext>
            </a:extLst>
          </p:cNvPr>
          <p:cNvPicPr>
            <a:picLocks noChangeAspect="1"/>
          </p:cNvPicPr>
          <p:nvPr/>
        </p:nvPicPr>
        <p:blipFill>
          <a:blip r:embed="rId4"/>
          <a:stretch>
            <a:fillRect/>
          </a:stretch>
        </p:blipFill>
        <p:spPr>
          <a:xfrm>
            <a:off x="249429" y="1450676"/>
            <a:ext cx="11693141" cy="3956647"/>
          </a:xfrm>
          <a:prstGeom prst="rect">
            <a:avLst/>
          </a:prstGeom>
        </p:spPr>
      </p:pic>
    </p:spTree>
    <p:extLst>
      <p:ext uri="{BB962C8B-B14F-4D97-AF65-F5344CB8AC3E}">
        <p14:creationId xmlns:p14="http://schemas.microsoft.com/office/powerpoint/2010/main" val="360571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E29A8E-A0F1-419A-8E8B-A78BF9C70DE8}" type="slidenum">
              <a:rPr lang="en-GB" smtClean="0"/>
              <a:pPr/>
              <a:t>5</a:t>
            </a:fld>
            <a:endParaRPr lang="en-GB" dirty="0"/>
          </a:p>
        </p:txBody>
      </p:sp>
      <p:sp>
        <p:nvSpPr>
          <p:cNvPr id="7" name="Title 1"/>
          <p:cNvSpPr>
            <a:spLocks noGrp="1"/>
          </p:cNvSpPr>
          <p:nvPr>
            <p:ph type="title"/>
          </p:nvPr>
        </p:nvSpPr>
        <p:spPr>
          <a:xfrm>
            <a:off x="1964843" y="241223"/>
            <a:ext cx="8250174" cy="937082"/>
          </a:xfrm>
        </p:spPr>
        <p:txBody>
          <a:bodyPr vert="horz" lIns="91440" tIns="45720" rIns="91440" bIns="45720" rtlCol="0" anchor="ctr">
            <a:noAutofit/>
          </a:bodyPr>
          <a:lstStyle/>
          <a:p>
            <a:pPr algn="ctr"/>
            <a:r>
              <a:rPr lang="en-GB" sz="1800" dirty="0"/>
              <a:t>Distribution of COVID-19 cases* (according to the applied case definition in the country) in EU/EEA and the UK, as </a:t>
            </a:r>
            <a:r>
              <a:rPr lang="en-GB" sz="1800"/>
              <a:t>of 24 </a:t>
            </a:r>
            <a:r>
              <a:rPr lang="en-GB" sz="1800" dirty="0"/>
              <a:t>July 2020</a:t>
            </a:r>
          </a:p>
        </p:txBody>
      </p:sp>
      <p:sp>
        <p:nvSpPr>
          <p:cNvPr id="10" name="TextBox 9"/>
          <p:cNvSpPr txBox="1"/>
          <p:nvPr/>
        </p:nvSpPr>
        <p:spPr>
          <a:xfrm>
            <a:off x="686170" y="5825004"/>
            <a:ext cx="10582052" cy="674031"/>
          </a:xfrm>
          <a:prstGeom prst="rect">
            <a:avLst/>
          </a:prstGeom>
          <a:noFill/>
        </p:spPr>
        <p:txBody>
          <a:bodyPr wrap="square" rtlCol="0">
            <a:spAutoFit/>
          </a:bodyPr>
          <a:lstStyle/>
          <a:p>
            <a:r>
              <a:rPr lang="en-GB" sz="1000" dirty="0"/>
              <a:t>*Spain: Since 11 </a:t>
            </a:r>
            <a:r>
              <a:rPr lang="en-GB" sz="1000" dirty="0" smtClean="0"/>
              <a:t>May 2020, </a:t>
            </a:r>
            <a:r>
              <a:rPr lang="en-GB" sz="1000" dirty="0"/>
              <a:t>the frequency of reporting from regional level to national level has </a:t>
            </a:r>
            <a:r>
              <a:rPr lang="en-GB" sz="1000" dirty="0">
                <a:hlinkClick r:id="rId2"/>
              </a:rPr>
              <a:t>changed</a:t>
            </a:r>
            <a:r>
              <a:rPr lang="en-GB" sz="1000" dirty="0"/>
              <a:t>. This may lead to possible discrepancies in cases and death numbers due to data validation. This discrepancy could persist for several days.</a:t>
            </a:r>
          </a:p>
          <a:p>
            <a:r>
              <a:rPr lang="en-GB" sz="1000" dirty="0"/>
              <a:t>**UK: On 3 July </a:t>
            </a:r>
            <a:r>
              <a:rPr lang="en-GB" sz="1000" dirty="0" smtClean="0"/>
              <a:t>2020, the </a:t>
            </a:r>
            <a:r>
              <a:rPr lang="en-GB" sz="1000" dirty="0"/>
              <a:t>UK announced an ongoing revision of historical data that may lead to a decreased number of cases. Data will be retro-corrected accordingly.  </a:t>
            </a:r>
          </a:p>
          <a:p>
            <a:endParaRPr lang="en-GB" sz="1200" dirty="0"/>
          </a:p>
        </p:txBody>
      </p:sp>
      <p:pic>
        <p:nvPicPr>
          <p:cNvPr id="2" name="Picture 1">
            <a:extLst>
              <a:ext uri="{FF2B5EF4-FFF2-40B4-BE49-F238E27FC236}">
                <a16:creationId xmlns:a16="http://schemas.microsoft.com/office/drawing/2014/main" id="{01AB384D-C502-405B-8C11-FB04A75515F7}"/>
              </a:ext>
            </a:extLst>
          </p:cNvPr>
          <p:cNvPicPr>
            <a:picLocks noChangeAspect="1"/>
          </p:cNvPicPr>
          <p:nvPr/>
        </p:nvPicPr>
        <p:blipFill>
          <a:blip r:embed="rId3"/>
          <a:stretch>
            <a:fillRect/>
          </a:stretch>
        </p:blipFill>
        <p:spPr>
          <a:xfrm>
            <a:off x="2449768" y="1023780"/>
            <a:ext cx="7280324" cy="4801224"/>
          </a:xfrm>
          <a:prstGeom prst="rect">
            <a:avLst/>
          </a:prstGeom>
        </p:spPr>
      </p:pic>
    </p:spTree>
    <p:extLst>
      <p:ext uri="{BB962C8B-B14F-4D97-AF65-F5344CB8AC3E}">
        <p14:creationId xmlns:p14="http://schemas.microsoft.com/office/powerpoint/2010/main" val="47884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latin typeface="Arial" panose="020B0604020202020204" pitchFamily="34" charset="0"/>
                <a:ea typeface="Calibri" panose="020F0502020204030204" pitchFamily="34" charset="0"/>
                <a:cs typeface="Arial" panose="020B0604020202020204" pitchFamily="34" charset="0"/>
              </a:rPr>
              <a:t>11</a:t>
            </a:r>
            <a:r>
              <a:rPr lang="en-GB" altLang="en-US" baseline="30000" dirty="0">
                <a:latin typeface="Arial" panose="020B0604020202020204" pitchFamily="34" charset="0"/>
                <a:ea typeface="Calibri" panose="020F0502020204030204" pitchFamily="34" charset="0"/>
                <a:cs typeface="Arial" panose="020B0604020202020204" pitchFamily="34" charset="0"/>
              </a:rPr>
              <a:t>th</a:t>
            </a:r>
            <a:r>
              <a:rPr lang="en-GB" altLang="en-US" dirty="0">
                <a:latin typeface="Arial" panose="020B0604020202020204" pitchFamily="34" charset="0"/>
                <a:ea typeface="Calibri" panose="020F0502020204030204" pitchFamily="34" charset="0"/>
                <a:cs typeface="Arial" panose="020B0604020202020204" pitchFamily="34" charset="0"/>
              </a:rPr>
              <a:t> outbreak: Ebola Virus Disease cases distribution in Equateur Province, Democratic Republic of the Congo, as of </a:t>
            </a:r>
            <a:r>
              <a:rPr lang="en-GB" altLang="en-US" dirty="0" smtClean="0">
                <a:latin typeface="Arial" panose="020B0604020202020204" pitchFamily="34" charset="0"/>
                <a:ea typeface="Calibri" panose="020F0502020204030204" pitchFamily="34" charset="0"/>
                <a:cs typeface="Arial" panose="020B0604020202020204" pitchFamily="34" charset="0"/>
              </a:rPr>
              <a:t>21 </a:t>
            </a:r>
            <a:r>
              <a:rPr lang="en-GB" altLang="en-US" dirty="0">
                <a:latin typeface="Arial" panose="020B0604020202020204" pitchFamily="34" charset="0"/>
                <a:ea typeface="Calibri" panose="020F0502020204030204" pitchFamily="34" charset="0"/>
                <a:cs typeface="Arial" panose="020B0604020202020204" pitchFamily="34" charset="0"/>
              </a:rPr>
              <a:t>July 2020</a:t>
            </a:r>
            <a:endParaRPr lang="en-GB"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3" name="Picture 2"/>
          <p:cNvPicPr>
            <a:picLocks noChangeAspect="1"/>
          </p:cNvPicPr>
          <p:nvPr/>
        </p:nvPicPr>
        <p:blipFill>
          <a:blip r:embed="rId2"/>
          <a:stretch>
            <a:fillRect/>
          </a:stretch>
        </p:blipFill>
        <p:spPr>
          <a:xfrm>
            <a:off x="432000" y="1764145"/>
            <a:ext cx="10339712" cy="1944793"/>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prstClr val="black"/>
                </a:solidFill>
              </a:rPr>
              <a:t>11</a:t>
            </a:r>
            <a:r>
              <a:rPr lang="en-GB" baseline="30000" dirty="0">
                <a:solidFill>
                  <a:prstClr val="black"/>
                </a:solidFill>
              </a:rPr>
              <a:t>th</a:t>
            </a:r>
            <a:r>
              <a:rPr lang="en-GB" dirty="0">
                <a:solidFill>
                  <a:prstClr val="black"/>
                </a:solidFill>
              </a:rPr>
              <a:t> outbreak: </a:t>
            </a:r>
            <a:r>
              <a:rPr lang="en-GB" dirty="0" smtClean="0">
                <a:solidFill>
                  <a:prstClr val="black"/>
                </a:solidFill>
              </a:rPr>
              <a:t>distribution </a:t>
            </a:r>
            <a:r>
              <a:rPr lang="en-GB" dirty="0">
                <a:solidFill>
                  <a:prstClr val="black"/>
                </a:solidFill>
              </a:rPr>
              <a:t>of confirmed and probable cases of Ebola virus disease by week of reporting in Equateur Province, Democratic Republic of the Congo as of </a:t>
            </a:r>
            <a:r>
              <a:rPr lang="en-GB" dirty="0" smtClean="0">
                <a:solidFill>
                  <a:prstClr val="black"/>
                </a:solidFill>
              </a:rPr>
              <a:t>21 </a:t>
            </a:r>
            <a:r>
              <a:rPr lang="en-GB" dirty="0">
                <a:solidFill>
                  <a:prstClr val="black"/>
                </a:solidFill>
              </a:rPr>
              <a:t>July 2020</a:t>
            </a:r>
            <a:endParaRPr lang="en-GB"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6" name="Content Placeholder 5"/>
          <p:cNvPicPr>
            <a:picLocks noGrp="1" noChangeAspect="1"/>
          </p:cNvPicPr>
          <p:nvPr>
            <p:ph idx="1"/>
          </p:nvPr>
        </p:nvPicPr>
        <p:blipFill>
          <a:blip r:embed="rId2"/>
          <a:stretch>
            <a:fillRect/>
          </a:stretch>
        </p:blipFill>
        <p:spPr>
          <a:xfrm>
            <a:off x="2940760" y="2167620"/>
            <a:ext cx="6334293" cy="3316511"/>
          </a:xfrm>
          <a:prstGeom prst="rect">
            <a:avLst/>
          </a:prstGeom>
        </p:spPr>
      </p:pic>
    </p:spTree>
    <p:extLst>
      <p:ext uri="{BB962C8B-B14F-4D97-AF65-F5344CB8AC3E}">
        <p14:creationId xmlns:p14="http://schemas.microsoft.com/office/powerpoint/2010/main" val="21485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6" name="Title 1"/>
          <p:cNvSpPr txBox="1">
            <a:spLocks/>
          </p:cNvSpPr>
          <p:nvPr/>
        </p:nvSpPr>
        <p:spPr>
          <a:xfrm>
            <a:off x="106680" y="300446"/>
            <a:ext cx="10968991"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11</a:t>
            </a:r>
            <a:r>
              <a:rPr lang="en-GB" sz="2000" baseline="30000" dirty="0"/>
              <a:t>th</a:t>
            </a:r>
            <a:r>
              <a:rPr lang="en-GB" sz="2000" dirty="0"/>
              <a:t> outbreak: </a:t>
            </a:r>
            <a:r>
              <a:rPr lang="en-GB" sz="2000" dirty="0" smtClean="0"/>
              <a:t>geographical </a:t>
            </a:r>
            <a:r>
              <a:rPr lang="en-GB" sz="2000" dirty="0"/>
              <a:t>distribution of confirmed and probable cases of Ebola virus disease, Equateur Province, Democratic Republic of the Congo, </a:t>
            </a:r>
          </a:p>
          <a:p>
            <a:pPr algn="ctr" fontAlgn="base">
              <a:spcAft>
                <a:spcPct val="0"/>
              </a:spcAft>
            </a:pPr>
            <a:r>
              <a:rPr lang="en-GB" sz="2000" dirty="0"/>
              <a:t>as of </a:t>
            </a:r>
            <a:r>
              <a:rPr lang="en-GB" sz="2000" dirty="0" smtClean="0"/>
              <a:t>21 </a:t>
            </a:r>
            <a:r>
              <a:rPr lang="en-GB" sz="2000" dirty="0"/>
              <a:t>July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6743" y="1072771"/>
            <a:ext cx="7228078" cy="5585333"/>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9</a:t>
            </a:fld>
            <a:endParaRPr lang="en-GB" dirty="0"/>
          </a:p>
        </p:txBody>
      </p:sp>
      <p:sp>
        <p:nvSpPr>
          <p:cNvPr id="6" name="Title 1"/>
          <p:cNvSpPr txBox="1">
            <a:spLocks/>
          </p:cNvSpPr>
          <p:nvPr/>
        </p:nvSpPr>
        <p:spPr>
          <a:xfrm>
            <a:off x="106680" y="209005"/>
            <a:ext cx="10968991"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Distribution of West Nile virus infections in humans by affected areas in the EU/EEA countries and EU neighbouring countries, as of </a:t>
            </a:r>
            <a:r>
              <a:rPr lang="en-GB" sz="2000" dirty="0" smtClean="0"/>
              <a:t>23 </a:t>
            </a:r>
            <a:r>
              <a:rPr lang="en-GB" sz="2000" dirty="0"/>
              <a:t>July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2" name="Picture 1"/>
          <p:cNvPicPr>
            <a:picLocks noChangeAspect="1"/>
          </p:cNvPicPr>
          <p:nvPr/>
        </p:nvPicPr>
        <p:blipFill>
          <a:blip r:embed="rId2"/>
          <a:stretch>
            <a:fillRect/>
          </a:stretch>
        </p:blipFill>
        <p:spPr>
          <a:xfrm>
            <a:off x="1828799" y="826606"/>
            <a:ext cx="8003915" cy="5648936"/>
          </a:xfrm>
          <a:prstGeom prst="rect">
            <a:avLst/>
          </a:prstGeom>
        </p:spPr>
      </p:pic>
    </p:spTree>
    <p:extLst>
      <p:ext uri="{BB962C8B-B14F-4D97-AF65-F5344CB8AC3E}">
        <p14:creationId xmlns:p14="http://schemas.microsoft.com/office/powerpoint/2010/main" val="1892343196"/>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A98013DF-7568-4DE1-A15A-B72D0DA1D637}">
  <ds:schemaRefs>
    <ds:schemaRef ds:uri="d23a570b-d7a9-49ca-a34c-8afb8206b4bf"/>
    <ds:schemaRef ds:uri="http://purl.org/dc/terms/"/>
    <ds:schemaRef ds:uri="http://schemas.microsoft.com/office/2006/documentManagement/types"/>
    <ds:schemaRef ds:uri="376727eb-354b-45e4-998d-f84ea079474e"/>
    <ds:schemaRef ds:uri="http://schemas.microsoft.com/office/2006/metadata/properties"/>
    <ds:schemaRef ds:uri="http://purl.org/dc/elements/1.1/"/>
    <ds:schemaRef ds:uri="http://schemas.microsoft.com/office/infopath/2007/PartnerControls"/>
    <ds:schemaRef ds:uri="http://schemas.microsoft.com/sharepoint/v3"/>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23755</TotalTime>
  <Words>647</Words>
  <Application>Microsoft Office PowerPoint</Application>
  <PresentationFormat>Widescreen</PresentationFormat>
  <Paragraphs>38</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Tahoma</vt:lpstr>
      <vt:lpstr>Theme_ECDC</vt:lpstr>
      <vt:lpstr>Reusable maps and graphs from ECDC Communicable Disease Threats Report   Week 30, 2020 </vt:lpstr>
      <vt:lpstr>Geographic distribution of 14-day cumulative number of reported COVID-19 cases per 100 000 population, worldwide, as of 24 July 2020</vt:lpstr>
      <vt:lpstr>Distribution of COVID-19 cases*,** in accordance with the applied case definitions in the affected countries, by country and region, as of 24 July 2020</vt:lpstr>
      <vt:lpstr>PowerPoint Presentation</vt:lpstr>
      <vt:lpstr>Distribution of COVID-19 cases* (according to the applied case definition in the country) in EU/EEA and the UK, as of 24 July 2020</vt:lpstr>
      <vt:lpstr>11th outbreak: Ebola Virus Disease cases distribution in Equateur Province, Democratic Republic of the Congo, as of 21 July 2020</vt:lpstr>
      <vt:lpstr>11th outbreak: distribution of confirmed and probable cases of Ebola virus disease by week of reporting in Equateur Province, Democratic Republic of the Congo as of 21 July 2020</vt:lpstr>
      <vt:lpstr>PowerPoint Presentation</vt:lpstr>
      <vt:lpstr>PowerPoint Presentation</vt:lpstr>
      <vt:lpstr>Distribution of West Nile virus infections in humans by affected areas in the EU/EEA countries and EU neighbouring countries, as of 23 July 2020</vt:lpstr>
      <vt:lpstr>PowerPoint Presentation</vt:lpstr>
      <vt:lpstr>Distribution of West Nile virus infections among humans and outbreaks among equids and/or birds in the EU, as of 23 July 2020</vt:lpstr>
      <vt:lpstr>Geographical distribution of new cholera cases reported worldwide in 2020 </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 Wilson</cp:lastModifiedBy>
  <cp:revision>1977</cp:revision>
  <cp:lastPrinted>2017-03-24T07:50:18Z</cp:lastPrinted>
  <dcterms:created xsi:type="dcterms:W3CDTF">2015-11-05T13:02:54Z</dcterms:created>
  <dcterms:modified xsi:type="dcterms:W3CDTF">2020-07-24T12:39:38Z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