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Lst>
  <p:notesMasterIdLst>
    <p:notesMasterId r:id="rId11"/>
  </p:notesMasterIdLst>
  <p:handoutMasterIdLst>
    <p:handoutMasterId r:id="rId12"/>
  </p:handoutMasterIdLst>
  <p:sldIdLst>
    <p:sldId id="256" r:id="rId8"/>
    <p:sldId id="266" r:id="rId9"/>
    <p:sldId id="267" r:id="rId10"/>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0251" autoAdjust="0"/>
  </p:normalViewPr>
  <p:slideViewPr>
    <p:cSldViewPr snapToGrid="0">
      <p:cViewPr varScale="1">
        <p:scale>
          <a:sx n="116" d="100"/>
          <a:sy n="116" d="100"/>
        </p:scale>
        <p:origin x="1422"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126240001369062E-2"/>
          <c:y val="8.0830132950578643E-2"/>
          <c:w val="0.87452999860882763"/>
          <c:h val="0.72693110518360882"/>
        </c:manualLayout>
      </c:layout>
      <c:barChart>
        <c:barDir val="col"/>
        <c:grouping val="clustered"/>
        <c:varyColors val="0"/>
        <c:ser>
          <c:idx val="0"/>
          <c:order val="0"/>
          <c:tx>
            <c:strRef>
              <c:f>HistoricalEpicurve!$B$1</c:f>
              <c:strCache>
                <c:ptCount val="1"/>
                <c:pt idx="0">
                  <c:v>Cases 1980-2016</c:v>
                </c:pt>
              </c:strCache>
            </c:strRef>
          </c:tx>
          <c:spPr>
            <a:solidFill>
              <a:schemeClr val="accent6"/>
            </a:solidFill>
            <a:ln>
              <a:solidFill>
                <a:sysClr val="windowText" lastClr="000000"/>
              </a:solidFill>
            </a:ln>
            <a:effectLst/>
          </c:spPr>
          <c:invertIfNegative val="0"/>
          <c:cat>
            <c:numRef>
              <c:f>HistoricalEpicurve!$A$2:$A$40</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HistoricalEpicurve!$B$2:$B$40</c:f>
              <c:numCache>
                <c:formatCode>General</c:formatCode>
                <c:ptCount val="39"/>
                <c:pt idx="0">
                  <c:v>25</c:v>
                </c:pt>
                <c:pt idx="1">
                  <c:v>22</c:v>
                </c:pt>
                <c:pt idx="2">
                  <c:v>24</c:v>
                </c:pt>
                <c:pt idx="3">
                  <c:v>6</c:v>
                </c:pt>
                <c:pt idx="4">
                  <c:v>45</c:v>
                </c:pt>
                <c:pt idx="5">
                  <c:v>7</c:v>
                </c:pt>
                <c:pt idx="6">
                  <c:v>9</c:v>
                </c:pt>
                <c:pt idx="7">
                  <c:v>16</c:v>
                </c:pt>
                <c:pt idx="8">
                  <c:v>26</c:v>
                </c:pt>
                <c:pt idx="9">
                  <c:v>9</c:v>
                </c:pt>
                <c:pt idx="10">
                  <c:v>2</c:v>
                </c:pt>
                <c:pt idx="11">
                  <c:v>15</c:v>
                </c:pt>
                <c:pt idx="12">
                  <c:v>12</c:v>
                </c:pt>
                <c:pt idx="13">
                  <c:v>83</c:v>
                </c:pt>
                <c:pt idx="14">
                  <c:v>19</c:v>
                </c:pt>
                <c:pt idx="15">
                  <c:v>4</c:v>
                </c:pt>
                <c:pt idx="16">
                  <c:v>15</c:v>
                </c:pt>
                <c:pt idx="17">
                  <c:v>3</c:v>
                </c:pt>
                <c:pt idx="18">
                  <c:v>34</c:v>
                </c:pt>
                <c:pt idx="19">
                  <c:v>76</c:v>
                </c:pt>
                <c:pt idx="20">
                  <c:v>85</c:v>
                </c:pt>
                <c:pt idx="21">
                  <c:v>41</c:v>
                </c:pt>
                <c:pt idx="22">
                  <c:v>15</c:v>
                </c:pt>
                <c:pt idx="23">
                  <c:v>65</c:v>
                </c:pt>
                <c:pt idx="24">
                  <c:v>5</c:v>
                </c:pt>
                <c:pt idx="25">
                  <c:v>3</c:v>
                </c:pt>
                <c:pt idx="26">
                  <c:v>2</c:v>
                </c:pt>
                <c:pt idx="27">
                  <c:v>13</c:v>
                </c:pt>
                <c:pt idx="28">
                  <c:v>46</c:v>
                </c:pt>
                <c:pt idx="29">
                  <c:v>47</c:v>
                </c:pt>
                <c:pt idx="30">
                  <c:v>2</c:v>
                </c:pt>
                <c:pt idx="31">
                  <c:v>2</c:v>
                </c:pt>
                <c:pt idx="32">
                  <c:v>0</c:v>
                </c:pt>
                <c:pt idx="33">
                  <c:v>3</c:v>
                </c:pt>
                <c:pt idx="34">
                  <c:v>1</c:v>
                </c:pt>
                <c:pt idx="35">
                  <c:v>9</c:v>
                </c:pt>
                <c:pt idx="36">
                  <c:v>6</c:v>
                </c:pt>
              </c:numCache>
            </c:numRef>
          </c:val>
          <c:extLst xmlns:c16r2="http://schemas.microsoft.com/office/drawing/2015/06/chart">
            <c:ext xmlns:c16="http://schemas.microsoft.com/office/drawing/2014/chart" uri="{C3380CC4-5D6E-409C-BE32-E72D297353CC}">
              <c16:uniqueId val="{00000000-118C-48D5-9D82-0A336AE38646}"/>
            </c:ext>
          </c:extLst>
        </c:ser>
        <c:ser>
          <c:idx val="1"/>
          <c:order val="1"/>
          <c:tx>
            <c:strRef>
              <c:f>HistoricalEpicurve!$C$1</c:f>
              <c:strCache>
                <c:ptCount val="1"/>
                <c:pt idx="0">
                  <c:v>Cases &gt;2016</c:v>
                </c:pt>
              </c:strCache>
            </c:strRef>
          </c:tx>
          <c:spPr>
            <a:solidFill>
              <a:schemeClr val="accent6"/>
            </a:solidFill>
            <a:ln>
              <a:solidFill>
                <a:sysClr val="windowText" lastClr="000000"/>
              </a:solidFill>
            </a:ln>
            <a:effectLst/>
          </c:spPr>
          <c:invertIfNegative val="0"/>
          <c:dPt>
            <c:idx val="37"/>
            <c:invertIfNegative val="0"/>
            <c:bubble3D val="0"/>
            <c:spPr>
              <a:solidFill>
                <a:schemeClr val="accent6"/>
              </a:solidFill>
              <a:ln>
                <a:solidFill>
                  <a:sysClr val="windowText" lastClr="000000"/>
                </a:solidFill>
              </a:ln>
              <a:effectLst/>
            </c:spPr>
            <c:extLst xmlns:c16r2="http://schemas.microsoft.com/office/drawing/2015/06/chart">
              <c:ext xmlns:c16="http://schemas.microsoft.com/office/drawing/2014/chart" uri="{C3380CC4-5D6E-409C-BE32-E72D297353CC}">
                <c16:uniqueId val="{00000002-118C-48D5-9D82-0A336AE38646}"/>
              </c:ext>
            </c:extLst>
          </c:dPt>
          <c:cat>
            <c:numRef>
              <c:f>HistoricalEpicurve!$A$2:$A$40</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HistoricalEpicurve!$C$2:$C$40</c:f>
              <c:numCache>
                <c:formatCode>General</c:formatCode>
                <c:ptCount val="3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773</c:v>
                </c:pt>
                <c:pt idx="38">
                  <c:v>11</c:v>
                </c:pt>
              </c:numCache>
            </c:numRef>
          </c:val>
          <c:extLst xmlns:c16r2="http://schemas.microsoft.com/office/drawing/2015/06/chart">
            <c:ext xmlns:c16="http://schemas.microsoft.com/office/drawing/2014/chart" uri="{C3380CC4-5D6E-409C-BE32-E72D297353CC}">
              <c16:uniqueId val="{00000003-118C-48D5-9D82-0A336AE38646}"/>
            </c:ext>
          </c:extLst>
        </c:ser>
        <c:dLbls>
          <c:showLegendKey val="0"/>
          <c:showVal val="0"/>
          <c:showCatName val="0"/>
          <c:showSerName val="0"/>
          <c:showPercent val="0"/>
          <c:showBubbleSize val="0"/>
        </c:dLbls>
        <c:gapWidth val="0"/>
        <c:overlap val="99"/>
        <c:axId val="271733576"/>
        <c:axId val="271731224"/>
      </c:barChart>
      <c:catAx>
        <c:axId val="271733576"/>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Year</a:t>
                </a:r>
              </a:p>
            </c:rich>
          </c:tx>
          <c:layout>
            <c:manualLayout>
              <c:xMode val="edge"/>
              <c:yMode val="edge"/>
              <c:x val="0.46888102280061789"/>
              <c:y val="0.89815254037684555"/>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36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71731224"/>
        <c:crosses val="autoZero"/>
        <c:auto val="1"/>
        <c:lblAlgn val="ctr"/>
        <c:lblOffset val="100"/>
        <c:noMultiLvlLbl val="0"/>
      </c:catAx>
      <c:valAx>
        <c:axId val="271731224"/>
        <c:scaling>
          <c:orientation val="minMax"/>
        </c:scaling>
        <c:delete val="0"/>
        <c:axPos val="l"/>
        <c:title>
          <c:tx>
            <c:rich>
              <a:bodyPr rot="0" spcFirstLastPara="1" vertOverflow="ellipsis" wrap="square" anchor="ctr" anchorCtr="1"/>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Number of cases</a:t>
                </a:r>
              </a:p>
            </c:rich>
          </c:tx>
          <c:layout>
            <c:manualLayout>
              <c:xMode val="edge"/>
              <c:yMode val="edge"/>
              <c:x val="6.7407845057813429E-2"/>
              <c:y val="9.8905853934661683E-2"/>
            </c:manualLayout>
          </c:layout>
          <c:overlay val="0"/>
          <c:spPr>
            <a:noFill/>
            <a:ln>
              <a:noFill/>
            </a:ln>
            <a:effectLst/>
          </c:spPr>
          <c:txPr>
            <a:bodyPr rot="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71733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0.91146</cdr:x>
      <cdr:y>0.76488</cdr:y>
    </cdr:from>
    <cdr:to>
      <cdr:x>0.93797</cdr:x>
      <cdr:y>0.80157</cdr:y>
    </cdr:to>
    <cdr:sp macro="" textlink="">
      <cdr:nvSpPr>
        <cdr:cNvPr id="2" name="TextBox 1"/>
        <cdr:cNvSpPr txBox="1"/>
      </cdr:nvSpPr>
      <cdr:spPr>
        <a:xfrm xmlns:a="http://schemas.openxmlformats.org/drawingml/2006/main">
          <a:off x="9413494" y="5105020"/>
          <a:ext cx="273792" cy="2448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a:t>
          </a:r>
        </a:p>
      </cdr:txBody>
    </cdr:sp>
  </cdr:relSizeAnchor>
  <cdr:relSizeAnchor xmlns:cdr="http://schemas.openxmlformats.org/drawingml/2006/chartDrawing">
    <cdr:from>
      <cdr:x>0.75449</cdr:x>
      <cdr:y>0.90462</cdr:y>
    </cdr:from>
    <cdr:to>
      <cdr:x>0.93702</cdr:x>
      <cdr:y>0.9755</cdr:y>
    </cdr:to>
    <cdr:sp macro="" textlink="">
      <cdr:nvSpPr>
        <cdr:cNvPr id="3" name="TextBox 2"/>
        <cdr:cNvSpPr txBox="1"/>
      </cdr:nvSpPr>
      <cdr:spPr>
        <a:xfrm xmlns:a="http://schemas.openxmlformats.org/drawingml/2006/main">
          <a:off x="7792245" y="6037658"/>
          <a:ext cx="1885156" cy="4730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a:t>*</a:t>
          </a:r>
          <a:r>
            <a:rPr lang="en-GB" sz="1200" baseline="0"/>
            <a:t> as of 8 January 2018</a:t>
          </a:r>
          <a:endParaRPr lang="en-GB" sz="12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3, 2018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504273335"/>
              </p:ext>
            </p:extLst>
          </p:nvPr>
        </p:nvGraphicFramePr>
        <p:xfrm>
          <a:off x="273009" y="966651"/>
          <a:ext cx="8934994" cy="583419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73009" y="486520"/>
            <a:ext cx="7555273" cy="480131"/>
          </a:xfrm>
          <a:prstGeom prst="rect">
            <a:avLst/>
          </a:prstGeom>
          <a:noFill/>
        </p:spPr>
        <p:txBody>
          <a:bodyPr wrap="none" rtlCol="0">
            <a:spAutoFit/>
          </a:bodyPr>
          <a:lstStyle/>
          <a:p>
            <a:r>
              <a:rPr lang="en-US" sz="1400" b="1" dirty="0">
                <a:solidFill>
                  <a:sysClr val="windowText" lastClr="000000"/>
                </a:solidFill>
                <a:ea typeface="Tahoma" panose="020B0604030504040204" pitchFamily="34" charset="0"/>
                <a:cs typeface="Tahoma" panose="020B0604030504040204" pitchFamily="34" charset="0"/>
              </a:rPr>
              <a:t>Distribution of confirmed human cases of yellow fever by year, Brazil, 1980–2018</a:t>
            </a:r>
            <a:endParaRPr lang="en-GB" sz="1400" b="1" dirty="0">
              <a:solidFill>
                <a:sysClr val="windowText" lastClr="000000"/>
              </a:solidFill>
              <a:ea typeface="Tahoma" panose="020B0604030504040204" pitchFamily="34" charset="0"/>
              <a:cs typeface="Tahoma" panose="020B0604030504040204" pitchFamily="34" charset="0"/>
            </a:endParaRPr>
          </a:p>
          <a:p>
            <a:endParaRPr lang="en-GB" sz="1400" b="1" dirty="0"/>
          </a:p>
        </p:txBody>
      </p:sp>
    </p:spTree>
    <p:extLst>
      <p:ext uri="{BB962C8B-B14F-4D97-AF65-F5344CB8AC3E}">
        <p14:creationId xmlns:p14="http://schemas.microsoft.com/office/powerpoint/2010/main" val="159176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355" y="809896"/>
            <a:ext cx="5630091" cy="5630091"/>
          </a:xfrm>
          <a:prstGeom prst="rect">
            <a:avLst/>
          </a:prstGeom>
        </p:spPr>
      </p:pic>
      <p:sp>
        <p:nvSpPr>
          <p:cNvPr id="3" name="TextBox 2"/>
          <p:cNvSpPr txBox="1"/>
          <p:nvPr/>
        </p:nvSpPr>
        <p:spPr>
          <a:xfrm>
            <a:off x="0" y="306554"/>
            <a:ext cx="8190411" cy="258532"/>
          </a:xfrm>
          <a:prstGeom prst="rect">
            <a:avLst/>
          </a:prstGeom>
          <a:noFill/>
        </p:spPr>
        <p:txBody>
          <a:bodyPr wrap="square" rtlCol="0">
            <a:spAutoFit/>
          </a:bodyPr>
          <a:lstStyle/>
          <a:p>
            <a:r>
              <a:rPr lang="en-GB" sz="1200" b="1" dirty="0"/>
              <a:t>Distribution of confirmed yellow fever cases by </a:t>
            </a:r>
            <a:r>
              <a:rPr lang="en-GB" sz="1200" b="1" dirty="0" smtClean="0"/>
              <a:t>state, </a:t>
            </a:r>
            <a:r>
              <a:rPr lang="en-GB" sz="1200" b="1" dirty="0"/>
              <a:t>Brazil, 6 January 2017 - 16 January 2018</a:t>
            </a:r>
          </a:p>
        </p:txBody>
      </p:sp>
    </p:spTree>
    <p:extLst>
      <p:ext uri="{BB962C8B-B14F-4D97-AF65-F5344CB8AC3E}">
        <p14:creationId xmlns:p14="http://schemas.microsoft.com/office/powerpoint/2010/main" val="2268385095"/>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4.xml><?xml version="1.0" encoding="utf-8"?>
<ds:datastoreItem xmlns:ds="http://schemas.openxmlformats.org/officeDocument/2006/customXml" ds:itemID="{A98013DF-7568-4DE1-A15A-B72D0DA1D637}">
  <ds:schemaRefs>
    <ds:schemaRef ds:uri="http://purl.org/dc/dcmitype/"/>
    <ds:schemaRef ds:uri="d23a570b-d7a9-49ca-a34c-8afb8206b4bf"/>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76727eb-354b-45e4-998d-f84ea079474e"/>
    <ds:schemaRef ds:uri="http://schemas.microsoft.com/sharepoint/v3"/>
    <ds:schemaRef ds:uri="http://www.w3.org/XML/1998/namespace"/>
  </ds:schemaRefs>
</ds:datastoreItem>
</file>

<file path=customXml/itemProps5.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16376</TotalTime>
  <Words>65</Words>
  <Application>Microsoft Office PowerPoint</Application>
  <PresentationFormat>On-screen Show (4:3)</PresentationFormat>
  <Paragraphs>9</Paragraphs>
  <Slides>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vt:lpstr>
      <vt:lpstr>Calibri</vt:lpstr>
      <vt:lpstr>Tahoma</vt:lpstr>
      <vt:lpstr>Times</vt:lpstr>
      <vt:lpstr>Wingdings</vt:lpstr>
      <vt:lpstr>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Samantha Wilson</cp:lastModifiedBy>
  <cp:revision>1057</cp:revision>
  <cp:lastPrinted>2017-03-24T07:50:18Z</cp:lastPrinted>
  <dcterms:created xsi:type="dcterms:W3CDTF">2015-11-05T13:02:54Z</dcterms:created>
  <dcterms:modified xsi:type="dcterms:W3CDTF">2018-01-19T13:49:51Z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