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 id="2147483729" r:id="rId7"/>
    <p:sldMasterId id="2147483734" r:id="rId8"/>
  </p:sldMasterIdLst>
  <p:notesMasterIdLst>
    <p:notesMasterId r:id="rId30"/>
  </p:notesMasterIdLst>
  <p:handoutMasterIdLst>
    <p:handoutMasterId r:id="rId31"/>
  </p:handoutMasterIdLst>
  <p:sldIdLst>
    <p:sldId id="256" r:id="rId9"/>
    <p:sldId id="322" r:id="rId10"/>
    <p:sldId id="323" r:id="rId11"/>
    <p:sldId id="324" r:id="rId12"/>
    <p:sldId id="325" r:id="rId13"/>
    <p:sldId id="326" r:id="rId14"/>
    <p:sldId id="327" r:id="rId15"/>
    <p:sldId id="328" r:id="rId16"/>
    <p:sldId id="329" r:id="rId17"/>
    <p:sldId id="330" r:id="rId18"/>
    <p:sldId id="331" r:id="rId19"/>
    <p:sldId id="259" r:id="rId20"/>
    <p:sldId id="261" r:id="rId21"/>
    <p:sldId id="260" r:id="rId22"/>
    <p:sldId id="262" r:id="rId23"/>
    <p:sldId id="264" r:id="rId24"/>
    <p:sldId id="265" r:id="rId25"/>
    <p:sldId id="266" r:id="rId26"/>
    <p:sldId id="267" r:id="rId27"/>
    <p:sldId id="333" r:id="rId28"/>
    <p:sldId id="334" r:id="rId29"/>
  </p:sldIdLst>
  <p:sldSz cx="12192000" cy="6858000"/>
  <p:notesSz cx="7010400" cy="9296400"/>
  <p:custDataLst>
    <p:tags r:id="rId32"/>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 id="1" name="Tracy Stefanucci" initials="TS" lastIdx="18" clrIdx="1">
    <p:extLst>
      <p:ext uri="{19B8F6BF-5375-455C-9EA6-DF929625EA0E}">
        <p15:presenceInfo xmlns:p15="http://schemas.microsoft.com/office/powerpoint/2012/main" userId="S::Tracy.Stefanucci@ecdc.europa.eu::318d6ca6-2c88-406f-b764-72b5385accd8" providerId="AD"/>
      </p:ext>
    </p:extLst>
  </p:cmAuthor>
  <p:cmAuthor id="2" name="Sabrina Nothdurfter" initials="SN" lastIdx="1" clrIdx="2">
    <p:extLst>
      <p:ext uri="{19B8F6BF-5375-455C-9EA6-DF929625EA0E}">
        <p15:presenceInfo xmlns:p15="http://schemas.microsoft.com/office/powerpoint/2012/main" userId="S::Sabrina.Nothdurfter@ecdc.europa.eu::f7859be9-2cfd-4b24-9844-9a4aaa729946" providerId="AD"/>
      </p:ext>
    </p:extLst>
  </p:cmAuthor>
  <p:cmAuthor id="3" name="Ariana Wijermans" initials="AW" lastIdx="1" clrIdx="3">
    <p:extLst>
      <p:ext uri="{19B8F6BF-5375-455C-9EA6-DF929625EA0E}">
        <p15:presenceInfo xmlns:p15="http://schemas.microsoft.com/office/powerpoint/2012/main" userId="S::Ariana.Wijermans@ecdc.europa.eu::23915e96-139c-490f-82c9-5dac90f1501c" providerId="AD"/>
      </p:ext>
    </p:extLst>
  </p:cmAuthor>
  <p:cmAuthor id="4" name="Tracy Stefanucci Hellstrom" initials="TSH" lastIdx="2" clrIdx="4">
    <p:extLst>
      <p:ext uri="{19B8F6BF-5375-455C-9EA6-DF929625EA0E}">
        <p15:presenceInfo xmlns:p15="http://schemas.microsoft.com/office/powerpoint/2012/main" userId="Tracy Stefanucci Hellstrom" providerId="None"/>
      </p:ext>
    </p:extLst>
  </p:cmAuthor>
  <p:cmAuthor id="5" name="Agoritsa Baka" initials="AB" lastIdx="1" clrIdx="5">
    <p:extLst>
      <p:ext uri="{19B8F6BF-5375-455C-9EA6-DF929625EA0E}">
        <p15:presenceInfo xmlns:p15="http://schemas.microsoft.com/office/powerpoint/2012/main" userId="Agoritsa Ba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87662" autoAdjust="0"/>
  </p:normalViewPr>
  <p:slideViewPr>
    <p:cSldViewPr snapToGrid="0">
      <p:cViewPr varScale="1">
        <p:scale>
          <a:sx n="67" d="100"/>
          <a:sy n="67" d="100"/>
        </p:scale>
        <p:origin x="620" y="4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2" d="100"/>
          <a:sy n="82" d="100"/>
        </p:scale>
        <p:origin x="391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Master" Target="slideMasters/slideMaster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Cases in 2020: 61</a:t>
            </a:r>
          </a:p>
          <a:p>
            <a:r>
              <a:rPr lang="en-GB" dirty="0"/>
              <a:t>Cases in 2019: 223</a:t>
            </a:r>
          </a:p>
        </p:txBody>
      </p:sp>
    </p:spTree>
    <p:extLst>
      <p:ext uri="{BB962C8B-B14F-4D97-AF65-F5344CB8AC3E}">
        <p14:creationId xmlns:p14="http://schemas.microsoft.com/office/powerpoint/2010/main" val="2166325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45965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Cases only in SA and UAE</a:t>
            </a:r>
          </a:p>
        </p:txBody>
      </p:sp>
    </p:spTree>
    <p:extLst>
      <p:ext uri="{BB962C8B-B14F-4D97-AF65-F5344CB8AC3E}">
        <p14:creationId xmlns:p14="http://schemas.microsoft.com/office/powerpoint/2010/main" val="3652605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2600 total cases </a:t>
            </a:r>
            <a:r>
              <a:rPr lang="en-GB" dirty="0" err="1"/>
              <a:t>ww</a:t>
            </a:r>
            <a:r>
              <a:rPr lang="en-GB" dirty="0"/>
              <a:t> and 943 deaths</a:t>
            </a:r>
          </a:p>
        </p:txBody>
      </p:sp>
    </p:spTree>
    <p:extLst>
      <p:ext uri="{BB962C8B-B14F-4D97-AF65-F5344CB8AC3E}">
        <p14:creationId xmlns:p14="http://schemas.microsoft.com/office/powerpoint/2010/main" val="4012138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192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12262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2021</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61158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31999" y="6475541"/>
            <a:ext cx="7733681" cy="365125"/>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Tree>
    <p:extLst>
      <p:ext uri="{BB962C8B-B14F-4D97-AF65-F5344CB8AC3E}">
        <p14:creationId xmlns:p14="http://schemas.microsoft.com/office/powerpoint/2010/main" val="2854492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7"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Tree>
    <p:extLst>
      <p:ext uri="{BB962C8B-B14F-4D97-AF65-F5344CB8AC3E}">
        <p14:creationId xmlns:p14="http://schemas.microsoft.com/office/powerpoint/2010/main" val="2738355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32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5" name="Footer Placeholder 4"/>
          <p:cNvSpPr>
            <a:spLocks noGrp="1"/>
          </p:cNvSpPr>
          <p:nvPr>
            <p:ph type="ftr" sz="quarter" idx="11"/>
          </p:nvPr>
        </p:nvSpPr>
        <p:spPr>
          <a:xfrm>
            <a:off x="431999" y="6475541"/>
            <a:ext cx="7733681" cy="365125"/>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9" name="Right column"/>
          <p:cNvSpPr>
            <a:spLocks noGrp="1"/>
          </p:cNvSpPr>
          <p:nvPr>
            <p:ph sz="quarter" idx="14"/>
          </p:nvPr>
        </p:nvSpPr>
        <p:spPr>
          <a:xfrm>
            <a:off x="6516130" y="1480586"/>
            <a:ext cx="5268432" cy="46900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eft column"/>
          <p:cNvSpPr>
            <a:spLocks noGrp="1"/>
          </p:cNvSpPr>
          <p:nvPr>
            <p:ph sz="quarter" idx="15"/>
          </p:nvPr>
        </p:nvSpPr>
        <p:spPr>
          <a:xfrm>
            <a:off x="431999" y="1480586"/>
            <a:ext cx="5268432" cy="46900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20767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170026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31999" y="6475541"/>
            <a:ext cx="7733681" cy="365125"/>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Tree>
    <p:extLst>
      <p:ext uri="{BB962C8B-B14F-4D97-AF65-F5344CB8AC3E}">
        <p14:creationId xmlns:p14="http://schemas.microsoft.com/office/powerpoint/2010/main" val="1471560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7"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Tree>
    <p:extLst>
      <p:ext uri="{BB962C8B-B14F-4D97-AF65-F5344CB8AC3E}">
        <p14:creationId xmlns:p14="http://schemas.microsoft.com/office/powerpoint/2010/main" val="35330740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Source: European Centre for Disease Prevention and Control. Communicable Disae</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8339A-AD4C-4299-B676-C4ADA05616EE}" type="datetime1">
              <a:rPr lang="en-GB" smtClean="0"/>
              <a:t>14/01/2022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29A8E-A0F1-419A-8E8B-A78BF9C70DE8}" type="slidenum">
              <a:rPr lang="en-GB" smtClean="0"/>
              <a:t>‹#›</a:t>
            </a:fld>
            <a:endParaRPr lang="en-GB"/>
          </a:p>
        </p:txBody>
      </p:sp>
    </p:spTree>
    <p:extLst>
      <p:ext uri="{BB962C8B-B14F-4D97-AF65-F5344CB8AC3E}">
        <p14:creationId xmlns:p14="http://schemas.microsoft.com/office/powerpoint/2010/main" val="189098903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8339A-AD4C-4299-B676-C4ADA05616EE}" type="datetime1">
              <a:rPr lang="en-GB" smtClean="0"/>
              <a:t>14/01/2022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29A8E-A0F1-419A-8E8B-A78BF9C70DE8}" type="slidenum">
              <a:rPr lang="en-GB" smtClean="0"/>
              <a:t>‹#›</a:t>
            </a:fld>
            <a:endParaRPr lang="en-GB"/>
          </a:p>
        </p:txBody>
      </p:sp>
    </p:spTree>
    <p:extLst>
      <p:ext uri="{BB962C8B-B14F-4D97-AF65-F5344CB8AC3E}">
        <p14:creationId xmlns:p14="http://schemas.microsoft.com/office/powerpoint/2010/main" val="210581162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hemeOverride" Target="../theme/themeOverride1.xml"/><Relationship Id="rId5" Type="http://schemas.openxmlformats.org/officeDocument/2006/relationships/image" Target="../media/image18.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hemeOverride" Target="../theme/themeOverride2.xml"/><Relationship Id="rId5" Type="http://schemas.openxmlformats.org/officeDocument/2006/relationships/image" Target="../media/image19.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hemeOverride" Target="../theme/themeOverride3.xml"/><Relationship Id="rId5" Type="http://schemas.openxmlformats.org/officeDocument/2006/relationships/image" Target="../media/image20.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hemeOverride" Target="../theme/themeOverride4.xml"/><Relationship Id="rId5" Type="http://schemas.openxmlformats.org/officeDocument/2006/relationships/image" Target="../media/image2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2, 2022</a:t>
            </a:r>
            <a:br>
              <a:rPr lang="en-GB" sz="1800" b="0" kern="0" dirty="0">
                <a:solidFill>
                  <a:prstClr val="white"/>
                </a:solidFill>
                <a:ea typeface="+mn-ea"/>
              </a:rPr>
            </a:br>
            <a:endParaRPr lang="en-GB" dirty="0"/>
          </a:p>
        </p:txBody>
      </p:sp>
      <p:sp>
        <p:nvSpPr>
          <p:cNvPr id="7" name="Subtitle 6"/>
          <p:cNvSpPr>
            <a:spLocks noGrp="1"/>
          </p:cNvSpPr>
          <p:nvPr>
            <p:ph type="subTitle" idx="1"/>
          </p:nvPr>
        </p:nvSpPr>
        <p:spPr>
          <a:xfrm>
            <a:off x="648000" y="3438204"/>
            <a:ext cx="10800000" cy="504000"/>
          </a:xfrm>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are free to translate them, provided the content is not altered and the source is acknowledged. </a:t>
            </a:r>
          </a:p>
        </p:txBody>
      </p:sp>
    </p:spTree>
    <p:custDataLst>
      <p:tags r:id="rId1"/>
    </p:custDataLst>
    <p:extLst>
      <p:ext uri="{BB962C8B-B14F-4D97-AF65-F5344CB8AC3E}">
        <p14:creationId xmlns:p14="http://schemas.microsoft.com/office/powerpoint/2010/main" val="400710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F18D8-0621-44FD-8434-B8D95BE91F36}"/>
              </a:ext>
            </a:extLst>
          </p:cNvPr>
          <p:cNvSpPr>
            <a:spLocks noGrp="1"/>
          </p:cNvSpPr>
          <p:nvPr>
            <p:ph type="title"/>
          </p:nvPr>
        </p:nvSpPr>
        <p:spPr>
          <a:xfrm>
            <a:off x="431999" y="382459"/>
            <a:ext cx="10354188" cy="951722"/>
          </a:xfrm>
        </p:spPr>
        <p:txBody>
          <a:bodyPr>
            <a:normAutofit/>
          </a:bodyPr>
          <a:lstStyle/>
          <a:p>
            <a:r>
              <a:rPr lang="en-GB" sz="2400" dirty="0">
                <a:effectLst/>
              </a:rPr>
              <a:t>Geographical distribution of cholera cases reported worldwide from </a:t>
            </a:r>
            <a:r>
              <a:rPr lang="en-GB" sz="2400" dirty="0"/>
              <a:t>October</a:t>
            </a:r>
            <a:r>
              <a:rPr lang="en-GB" sz="2400" dirty="0">
                <a:effectLst/>
              </a:rPr>
              <a:t> to </a:t>
            </a:r>
            <a:r>
              <a:rPr lang="en-GB" sz="2400" dirty="0"/>
              <a:t>December</a:t>
            </a:r>
            <a:r>
              <a:rPr lang="en-GB" sz="2400" dirty="0">
                <a:effectLst/>
              </a:rPr>
              <a:t> 2021 </a:t>
            </a:r>
            <a:endParaRPr lang="en-GB" sz="2400" dirty="0"/>
          </a:p>
        </p:txBody>
      </p:sp>
      <p:sp>
        <p:nvSpPr>
          <p:cNvPr id="4" name="Slide Number Placeholder 3">
            <a:extLst>
              <a:ext uri="{FF2B5EF4-FFF2-40B4-BE49-F238E27FC236}">
                <a16:creationId xmlns:a16="http://schemas.microsoft.com/office/drawing/2014/main" id="{CCC9CDE5-D5E0-4EF5-9525-DB8AAEC49E1C}"/>
              </a:ext>
            </a:extLst>
          </p:cNvPr>
          <p:cNvSpPr>
            <a:spLocks noGrp="1"/>
          </p:cNvSpPr>
          <p:nvPr>
            <p:ph type="sldNum" sz="quarter" idx="12"/>
          </p:nvPr>
        </p:nvSpPr>
        <p:spPr/>
        <p:txBody>
          <a:bodyPr/>
          <a:lstStyle/>
          <a:p>
            <a:fld id="{F9E29A8E-A0F1-419A-8E8B-A78BF9C70DE8}" type="slidenum">
              <a:rPr lang="en-GB" smtClean="0"/>
              <a:pPr/>
              <a:t>10</a:t>
            </a:fld>
            <a:endParaRPr lang="en-GB" dirty="0"/>
          </a:p>
        </p:txBody>
      </p:sp>
      <p:pic>
        <p:nvPicPr>
          <p:cNvPr id="6" name="Picture 5">
            <a:extLst>
              <a:ext uri="{FF2B5EF4-FFF2-40B4-BE49-F238E27FC236}">
                <a16:creationId xmlns:a16="http://schemas.microsoft.com/office/drawing/2014/main" id="{1BC4FCC8-F005-426F-9645-2BEEC5B944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8145" y="1186862"/>
            <a:ext cx="7215710" cy="5436000"/>
          </a:xfrm>
          <a:prstGeom prst="rect">
            <a:avLst/>
          </a:prstGeom>
        </p:spPr>
      </p:pic>
    </p:spTree>
    <p:extLst>
      <p:ext uri="{BB962C8B-B14F-4D97-AF65-F5344CB8AC3E}">
        <p14:creationId xmlns:p14="http://schemas.microsoft.com/office/powerpoint/2010/main" val="2193509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5EFA2-5429-4636-B7B4-630B12490A21}"/>
              </a:ext>
            </a:extLst>
          </p:cNvPr>
          <p:cNvSpPr>
            <a:spLocks noGrp="1"/>
          </p:cNvSpPr>
          <p:nvPr>
            <p:ph type="title"/>
          </p:nvPr>
        </p:nvSpPr>
        <p:spPr/>
        <p:txBody>
          <a:bodyPr vert="horz" lIns="91440" tIns="45720" rIns="91440" bIns="45720" rtlCol="0" anchor="ctr">
            <a:normAutofit/>
          </a:bodyPr>
          <a:lstStyle/>
          <a:p>
            <a:r>
              <a:rPr lang="en-GB" sz="2400" dirty="0"/>
              <a:t>Geographical distribution of cholera cases reported worldwide as of December 2021</a:t>
            </a:r>
          </a:p>
        </p:txBody>
      </p:sp>
      <p:sp>
        <p:nvSpPr>
          <p:cNvPr id="4" name="Slide Number Placeholder 3">
            <a:extLst>
              <a:ext uri="{FF2B5EF4-FFF2-40B4-BE49-F238E27FC236}">
                <a16:creationId xmlns:a16="http://schemas.microsoft.com/office/drawing/2014/main" id="{7123091F-BA12-452F-81FF-20BE369B2A6D}"/>
              </a:ext>
            </a:extLst>
          </p:cNvPr>
          <p:cNvSpPr>
            <a:spLocks noGrp="1"/>
          </p:cNvSpPr>
          <p:nvPr>
            <p:ph type="sldNum" sz="quarter" idx="12"/>
          </p:nvPr>
        </p:nvSpPr>
        <p:spPr/>
        <p:txBody>
          <a:bodyPr/>
          <a:lstStyle/>
          <a:p>
            <a:fld id="{F9E29A8E-A0F1-419A-8E8B-A78BF9C70DE8}" type="slidenum">
              <a:rPr lang="en-GB" smtClean="0"/>
              <a:pPr/>
              <a:t>11</a:t>
            </a:fld>
            <a:endParaRPr lang="en-GB" dirty="0"/>
          </a:p>
        </p:txBody>
      </p:sp>
      <p:pic>
        <p:nvPicPr>
          <p:cNvPr id="6" name="Picture 5">
            <a:extLst>
              <a:ext uri="{FF2B5EF4-FFF2-40B4-BE49-F238E27FC236}">
                <a16:creationId xmlns:a16="http://schemas.microsoft.com/office/drawing/2014/main" id="{34EF4F9E-8AEF-4BC8-B08A-3C99358A29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6000" y="1175658"/>
            <a:ext cx="7200000" cy="5434332"/>
          </a:xfrm>
          <a:prstGeom prst="rect">
            <a:avLst/>
          </a:prstGeom>
        </p:spPr>
      </p:pic>
    </p:spTree>
    <p:extLst>
      <p:ext uri="{BB962C8B-B14F-4D97-AF65-F5344CB8AC3E}">
        <p14:creationId xmlns:p14="http://schemas.microsoft.com/office/powerpoint/2010/main" val="1211707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12</a:t>
            </a:fld>
            <a:endParaRPr lang="en-GB" dirty="0"/>
          </a:p>
        </p:txBody>
      </p:sp>
      <p:sp>
        <p:nvSpPr>
          <p:cNvPr id="3" name="Rectangle 2"/>
          <p:cNvSpPr/>
          <p:nvPr/>
        </p:nvSpPr>
        <p:spPr>
          <a:xfrm>
            <a:off x="8589818" y="5527964"/>
            <a:ext cx="1662546" cy="318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154818" y="143993"/>
            <a:ext cx="7882364" cy="751909"/>
          </a:xfrm>
        </p:spPr>
        <p:txBody>
          <a:bodyPr>
            <a:noAutofit/>
          </a:bodyPr>
          <a:lstStyle/>
          <a:p>
            <a:pPr algn="ctr"/>
            <a:r>
              <a:rPr lang="en-GB" sz="2200" dirty="0"/>
              <a:t>Geographical distribution of chikungunya cases reported worldwide, October to December 2021</a:t>
            </a:r>
          </a:p>
        </p:txBody>
      </p:sp>
      <p:pic>
        <p:nvPicPr>
          <p:cNvPr id="7" name="Picture 6">
            <a:extLst>
              <a:ext uri="{FF2B5EF4-FFF2-40B4-BE49-F238E27FC236}">
                <a16:creationId xmlns:a16="http://schemas.microsoft.com/office/drawing/2014/main" id="{6139DBDB-0CCF-4E94-BC62-30092BBDD5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5511" y="904742"/>
            <a:ext cx="8160977" cy="5570804"/>
          </a:xfrm>
          <a:prstGeom prst="rect">
            <a:avLst/>
          </a:prstGeom>
        </p:spPr>
      </p:pic>
    </p:spTree>
    <p:extLst>
      <p:ext uri="{BB962C8B-B14F-4D97-AF65-F5344CB8AC3E}">
        <p14:creationId xmlns:p14="http://schemas.microsoft.com/office/powerpoint/2010/main" val="54469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9A110-1950-4BAD-87CD-6EC1B336068D}"/>
              </a:ext>
            </a:extLst>
          </p:cNvPr>
          <p:cNvSpPr>
            <a:spLocks noGrp="1"/>
          </p:cNvSpPr>
          <p:nvPr>
            <p:ph type="title"/>
          </p:nvPr>
        </p:nvSpPr>
        <p:spPr>
          <a:xfrm>
            <a:off x="2154000" y="114879"/>
            <a:ext cx="7884000" cy="764245"/>
          </a:xfrm>
        </p:spPr>
        <p:txBody>
          <a:bodyPr vert="horz" lIns="91440" tIns="45720" rIns="91440" bIns="45720" rtlCol="0" anchor="ctr">
            <a:noAutofit/>
          </a:bodyPr>
          <a:lstStyle/>
          <a:p>
            <a:pPr algn="ctr"/>
            <a:r>
              <a:rPr lang="en-GB" sz="2200" dirty="0"/>
              <a:t>Geographical distribution of chikungunya cases reported worldwide, January to December 2021</a:t>
            </a:r>
          </a:p>
        </p:txBody>
      </p:sp>
      <p:sp>
        <p:nvSpPr>
          <p:cNvPr id="5" name="Slide Number Placeholder 4">
            <a:extLst>
              <a:ext uri="{FF2B5EF4-FFF2-40B4-BE49-F238E27FC236}">
                <a16:creationId xmlns:a16="http://schemas.microsoft.com/office/drawing/2014/main" id="{9DBC7B0D-489F-4939-802E-465E74C6897D}"/>
              </a:ext>
            </a:extLst>
          </p:cNvPr>
          <p:cNvSpPr>
            <a:spLocks noGrp="1"/>
          </p:cNvSpPr>
          <p:nvPr>
            <p:ph type="sldNum" sz="quarter" idx="12"/>
          </p:nvPr>
        </p:nvSpPr>
        <p:spPr/>
        <p:txBody>
          <a:bodyPr/>
          <a:lstStyle/>
          <a:p>
            <a:fld id="{F9E29A8E-A0F1-419A-8E8B-A78BF9C70DE8}" type="slidenum">
              <a:rPr lang="en-GB" smtClean="0"/>
              <a:pPr/>
              <a:t>13</a:t>
            </a:fld>
            <a:endParaRPr lang="en-GB" dirty="0"/>
          </a:p>
        </p:txBody>
      </p:sp>
      <p:pic>
        <p:nvPicPr>
          <p:cNvPr id="6" name="Picture 5">
            <a:extLst>
              <a:ext uri="{FF2B5EF4-FFF2-40B4-BE49-F238E27FC236}">
                <a16:creationId xmlns:a16="http://schemas.microsoft.com/office/drawing/2014/main" id="{CF874918-697E-4C0D-8602-BED4B93FE5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9029" y="879124"/>
            <a:ext cx="8253941" cy="5596422"/>
          </a:xfrm>
          <a:prstGeom prst="rect">
            <a:avLst/>
          </a:prstGeom>
        </p:spPr>
      </p:pic>
    </p:spTree>
    <p:extLst>
      <p:ext uri="{BB962C8B-B14F-4D97-AF65-F5344CB8AC3E}">
        <p14:creationId xmlns:p14="http://schemas.microsoft.com/office/powerpoint/2010/main" val="84862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5859" y="146863"/>
            <a:ext cx="7740282" cy="790606"/>
          </a:xfrm>
        </p:spPr>
        <p:txBody>
          <a:bodyPr>
            <a:normAutofit/>
          </a:bodyPr>
          <a:lstStyle/>
          <a:p>
            <a:pPr algn="ctr"/>
            <a:r>
              <a:rPr lang="en-GB" sz="2200" dirty="0"/>
              <a:t>Geographical distribution of dengue cases</a:t>
            </a:r>
            <a:br>
              <a:rPr lang="en-GB" sz="2200" dirty="0"/>
            </a:br>
            <a:r>
              <a:rPr lang="en-GB" sz="2200" dirty="0"/>
              <a:t>reported worldwide, October to December 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14</a:t>
            </a:fld>
            <a:endParaRPr lang="en-GB" dirty="0"/>
          </a:p>
        </p:txBody>
      </p:sp>
      <p:sp>
        <p:nvSpPr>
          <p:cNvPr id="3" name="Rectangle 2"/>
          <p:cNvSpPr/>
          <p:nvPr/>
        </p:nvSpPr>
        <p:spPr>
          <a:xfrm>
            <a:off x="8589818" y="5527964"/>
            <a:ext cx="1662546" cy="318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2D985DF-6F0D-4F68-A685-4B1319EB65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4215" y="937469"/>
            <a:ext cx="8563570" cy="5481982"/>
          </a:xfrm>
          <a:prstGeom prst="rect">
            <a:avLst/>
          </a:prstGeom>
        </p:spPr>
      </p:pic>
    </p:spTree>
    <p:extLst>
      <p:ext uri="{BB962C8B-B14F-4D97-AF65-F5344CB8AC3E}">
        <p14:creationId xmlns:p14="http://schemas.microsoft.com/office/powerpoint/2010/main" val="1666562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7267D9-4BB2-4EA1-94F8-43AE29D595F6}"/>
              </a:ext>
            </a:extLst>
          </p:cNvPr>
          <p:cNvSpPr>
            <a:spLocks noGrp="1"/>
          </p:cNvSpPr>
          <p:nvPr>
            <p:ph type="sldNum" sz="quarter" idx="12"/>
          </p:nvPr>
        </p:nvSpPr>
        <p:spPr/>
        <p:txBody>
          <a:bodyPr/>
          <a:lstStyle/>
          <a:p>
            <a:fld id="{F9E29A8E-A0F1-419A-8E8B-A78BF9C70DE8}" type="slidenum">
              <a:rPr lang="en-GB" smtClean="0"/>
              <a:pPr/>
              <a:t>15</a:t>
            </a:fld>
            <a:endParaRPr lang="en-GB" dirty="0"/>
          </a:p>
        </p:txBody>
      </p:sp>
      <p:sp>
        <p:nvSpPr>
          <p:cNvPr id="6" name="Title 1">
            <a:extLst>
              <a:ext uri="{FF2B5EF4-FFF2-40B4-BE49-F238E27FC236}">
                <a16:creationId xmlns:a16="http://schemas.microsoft.com/office/drawing/2014/main" id="{2A27EEC3-666B-468D-A780-871D90D820A0}"/>
              </a:ext>
            </a:extLst>
          </p:cNvPr>
          <p:cNvSpPr txBox="1">
            <a:spLocks/>
          </p:cNvSpPr>
          <p:nvPr/>
        </p:nvSpPr>
        <p:spPr>
          <a:xfrm>
            <a:off x="2225859" y="163641"/>
            <a:ext cx="7740282" cy="792000"/>
          </a:xfrm>
          <a:prstGeom prst="rect">
            <a:avLst/>
          </a:prstGeom>
        </p:spPr>
        <p:txBody>
          <a:bodyPr vert="horz" lIns="91440" tIns="45720" rIns="91440" bIns="45720" rtlCol="0" anchor="ctr">
            <a:normAutofit fontScale="97500"/>
          </a:bodyPr>
          <a:lstStyle>
            <a:lvl1pPr algn="l" defTabSz="914377"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a:r>
              <a:rPr lang="en-GB" sz="2200" dirty="0"/>
              <a:t>Geographical distribution of dengue cases</a:t>
            </a:r>
          </a:p>
          <a:p>
            <a:pPr algn="ctr"/>
            <a:r>
              <a:rPr lang="en-GB" sz="2200" dirty="0"/>
              <a:t>reported worldwide, January to December 2021</a:t>
            </a:r>
          </a:p>
        </p:txBody>
      </p:sp>
      <p:pic>
        <p:nvPicPr>
          <p:cNvPr id="4" name="Picture 3">
            <a:extLst>
              <a:ext uri="{FF2B5EF4-FFF2-40B4-BE49-F238E27FC236}">
                <a16:creationId xmlns:a16="http://schemas.microsoft.com/office/drawing/2014/main" id="{68F518E5-D624-4392-892A-34D542FAF2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4086" y="955641"/>
            <a:ext cx="8500476" cy="5385118"/>
          </a:xfrm>
          <a:prstGeom prst="rect">
            <a:avLst/>
          </a:prstGeom>
        </p:spPr>
      </p:pic>
    </p:spTree>
    <p:extLst>
      <p:ext uri="{BB962C8B-B14F-4D97-AF65-F5344CB8AC3E}">
        <p14:creationId xmlns:p14="http://schemas.microsoft.com/office/powerpoint/2010/main" val="2945414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86987" y="301407"/>
            <a:ext cx="836402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effectLst/>
                <a:uLnTx/>
                <a:uFillTx/>
                <a:latin typeface="Calibri" pitchFamily="34" charset="0"/>
                <a:ea typeface="+mn-ea"/>
                <a:cs typeface="Calibri" pitchFamily="34" charset="0"/>
              </a:rPr>
              <a:t>Distribution of confirmed cases of MERS-CoV by place of infection and month of onset,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effectLst/>
                <a:uLnTx/>
                <a:uFillTx/>
                <a:latin typeface="Calibri" pitchFamily="34" charset="0"/>
                <a:ea typeface="+mn-ea"/>
                <a:cs typeface="Calibri" pitchFamily="34" charset="0"/>
              </a:rPr>
              <a:t>March 2012 – December 2021</a:t>
            </a:r>
            <a:endParaRPr kumimoji="0" lang="en-GB" sz="2000" b="1" i="0" u="none" strike="noStrike" kern="1200" cap="none" spc="0" normalizeH="0" baseline="0" noProof="0" dirty="0">
              <a:ln>
                <a:noFill/>
              </a:ln>
              <a:effectLst/>
              <a:uLnTx/>
              <a:uFillTx/>
              <a:latin typeface="Tahoma"/>
              <a:ea typeface="+mn-ea"/>
              <a:cs typeface="+mn-cs"/>
            </a:endParaRPr>
          </a:p>
        </p:txBody>
      </p:sp>
      <p:pic>
        <p:nvPicPr>
          <p:cNvPr id="2" name="Picture 1">
            <a:extLst>
              <a:ext uri="{FF2B5EF4-FFF2-40B4-BE49-F238E27FC236}">
                <a16:creationId xmlns:a16="http://schemas.microsoft.com/office/drawing/2014/main" id="{DB007876-ECE0-47FD-94B6-EA717B57425F}"/>
              </a:ext>
            </a:extLst>
          </p:cNvPr>
          <p:cNvPicPr>
            <a:picLocks noChangeAspect="1"/>
          </p:cNvPicPr>
          <p:nvPr/>
        </p:nvPicPr>
        <p:blipFill rotWithShape="1">
          <a:blip r:embed="rId5"/>
          <a:srcRect l="3424" r="4837"/>
          <a:stretch/>
        </p:blipFill>
        <p:spPr>
          <a:xfrm>
            <a:off x="192204" y="1040296"/>
            <a:ext cx="10720961" cy="5433041"/>
          </a:xfrm>
          <a:prstGeom prst="rect">
            <a:avLst/>
          </a:prstGeom>
        </p:spPr>
      </p:pic>
    </p:spTree>
    <p:extLst>
      <p:ext uri="{BB962C8B-B14F-4D97-AF65-F5344CB8AC3E}">
        <p14:creationId xmlns:p14="http://schemas.microsoft.com/office/powerpoint/2010/main" val="6964705"/>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6672" y="289976"/>
            <a:ext cx="10476069" cy="648808"/>
          </a:xfrm>
        </p:spPr>
        <p:txBody>
          <a:bodyPr/>
          <a:lstStyle/>
          <a:p>
            <a:pPr lvl="0" fontAlgn="auto">
              <a:lnSpc>
                <a:spcPct val="100000"/>
              </a:lnSpc>
              <a:spcBef>
                <a:spcPts val="0"/>
              </a:spcBef>
              <a:spcAft>
                <a:spcPts val="0"/>
              </a:spcAft>
            </a:pPr>
            <a:r>
              <a:rPr lang="en-GB" sz="1800" b="0" dirty="0">
                <a:latin typeface="Calibri" pitchFamily="34" charset="0"/>
                <a:ea typeface="+mn-ea"/>
                <a:cs typeface="Calibri" pitchFamily="34" charset="0"/>
              </a:rPr>
              <a:t>Geographical distribution of confirmed MERS-CoV cases by probable region of infection and exposure, from 1 January 2021 to </a:t>
            </a:r>
            <a:r>
              <a:rPr lang="en-GB" sz="1800" b="0" kern="0" dirty="0">
                <a:latin typeface="Calibri" pitchFamily="34" charset="0"/>
                <a:ea typeface="+mn-ea"/>
                <a:cs typeface="Calibri" pitchFamily="34" charset="0"/>
              </a:rPr>
              <a:t>31 December </a:t>
            </a:r>
            <a:r>
              <a:rPr lang="en-GB" sz="1800" b="0" dirty="0">
                <a:latin typeface="Calibri" pitchFamily="34" charset="0"/>
                <a:ea typeface="+mn-ea"/>
                <a:cs typeface="Calibri" pitchFamily="34" charset="0"/>
              </a:rPr>
              <a:t>2021</a:t>
            </a:r>
          </a:p>
        </p:txBody>
      </p:sp>
      <p:pic>
        <p:nvPicPr>
          <p:cNvPr id="4" name="Picture 3">
            <a:extLst>
              <a:ext uri="{FF2B5EF4-FFF2-40B4-BE49-F238E27FC236}">
                <a16:creationId xmlns:a16="http://schemas.microsoft.com/office/drawing/2014/main" id="{7735864D-B5EF-43FE-8B28-D1D0932B7A60}"/>
              </a:ext>
            </a:extLst>
          </p:cNvPr>
          <p:cNvPicPr>
            <a:picLocks noChangeAspect="1"/>
          </p:cNvPicPr>
          <p:nvPr/>
        </p:nvPicPr>
        <p:blipFill>
          <a:blip r:embed="rId5"/>
          <a:stretch>
            <a:fillRect/>
          </a:stretch>
        </p:blipFill>
        <p:spPr>
          <a:xfrm>
            <a:off x="2307828" y="938784"/>
            <a:ext cx="7340143" cy="5671929"/>
          </a:xfrm>
          <a:prstGeom prst="rect">
            <a:avLst/>
          </a:prstGeom>
        </p:spPr>
      </p:pic>
    </p:spTree>
    <p:extLst>
      <p:ext uri="{BB962C8B-B14F-4D97-AF65-F5344CB8AC3E}">
        <p14:creationId xmlns:p14="http://schemas.microsoft.com/office/powerpoint/2010/main" val="2238414178"/>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270589" y="233993"/>
            <a:ext cx="10459616" cy="411162"/>
          </a:xfrm>
          <a:prstGeom prst="rect">
            <a:avLst/>
          </a:prstGeom>
        </p:spPr>
        <p:txBody>
          <a:bodyPr/>
          <a:lstStyle>
            <a:lvl1pPr algn="l" rtl="0" eaLnBrk="1" fontAlgn="base" hangingPunct="1">
              <a:lnSpc>
                <a:spcPct val="90000"/>
              </a:lnSpc>
              <a:spcBef>
                <a:spcPct val="0"/>
              </a:spcBef>
              <a:spcAft>
                <a:spcPct val="0"/>
              </a:spcAft>
              <a:defRPr sz="2789" b="1">
                <a:solidFill>
                  <a:srgbClr val="333333"/>
                </a:solidFill>
                <a:latin typeface="+mj-lt"/>
                <a:ea typeface="+mj-ea"/>
                <a:cs typeface="+mj-cs"/>
              </a:defRPr>
            </a:lvl1pPr>
            <a:lvl2pPr algn="l" rtl="0" eaLnBrk="1" fontAlgn="base" hangingPunct="1">
              <a:lnSpc>
                <a:spcPct val="90000"/>
              </a:lnSpc>
              <a:spcBef>
                <a:spcPct val="0"/>
              </a:spcBef>
              <a:spcAft>
                <a:spcPct val="0"/>
              </a:spcAft>
              <a:defRPr sz="2789" b="1">
                <a:solidFill>
                  <a:srgbClr val="333333"/>
                </a:solidFill>
                <a:latin typeface="Tahoma" pitchFamily="34" charset="0"/>
              </a:defRPr>
            </a:lvl2pPr>
            <a:lvl3pPr algn="l" rtl="0" eaLnBrk="1" fontAlgn="base" hangingPunct="1">
              <a:lnSpc>
                <a:spcPct val="90000"/>
              </a:lnSpc>
              <a:spcBef>
                <a:spcPct val="0"/>
              </a:spcBef>
              <a:spcAft>
                <a:spcPct val="0"/>
              </a:spcAft>
              <a:defRPr sz="2789" b="1">
                <a:solidFill>
                  <a:srgbClr val="333333"/>
                </a:solidFill>
                <a:latin typeface="Tahoma" pitchFamily="34" charset="0"/>
              </a:defRPr>
            </a:lvl3pPr>
            <a:lvl4pPr algn="l" rtl="0" eaLnBrk="1" fontAlgn="base" hangingPunct="1">
              <a:lnSpc>
                <a:spcPct val="90000"/>
              </a:lnSpc>
              <a:spcBef>
                <a:spcPct val="0"/>
              </a:spcBef>
              <a:spcAft>
                <a:spcPct val="0"/>
              </a:spcAft>
              <a:defRPr sz="2789" b="1">
                <a:solidFill>
                  <a:srgbClr val="333333"/>
                </a:solidFill>
                <a:latin typeface="Tahoma" pitchFamily="34" charset="0"/>
              </a:defRPr>
            </a:lvl4pPr>
            <a:lvl5pPr algn="l" rtl="0" eaLnBrk="1" fontAlgn="base" hangingPunct="1">
              <a:lnSpc>
                <a:spcPct val="90000"/>
              </a:lnSpc>
              <a:spcBef>
                <a:spcPct val="0"/>
              </a:spcBef>
              <a:spcAft>
                <a:spcPct val="0"/>
              </a:spcAft>
              <a:defRPr sz="2789" b="1">
                <a:solidFill>
                  <a:srgbClr val="333333"/>
                </a:solidFill>
                <a:latin typeface="Tahoma" pitchFamily="34" charset="0"/>
              </a:defRPr>
            </a:lvl5pPr>
            <a:lvl6pPr marL="455371" algn="l" rtl="0" eaLnBrk="1" fontAlgn="base" hangingPunct="1">
              <a:lnSpc>
                <a:spcPct val="90000"/>
              </a:lnSpc>
              <a:spcBef>
                <a:spcPct val="0"/>
              </a:spcBef>
              <a:spcAft>
                <a:spcPct val="0"/>
              </a:spcAft>
              <a:defRPr sz="2789" b="1">
                <a:solidFill>
                  <a:srgbClr val="333333"/>
                </a:solidFill>
                <a:latin typeface="Tahoma" pitchFamily="34" charset="0"/>
              </a:defRPr>
            </a:lvl6pPr>
            <a:lvl7pPr marL="910742" algn="l" rtl="0" eaLnBrk="1" fontAlgn="base" hangingPunct="1">
              <a:lnSpc>
                <a:spcPct val="90000"/>
              </a:lnSpc>
              <a:spcBef>
                <a:spcPct val="0"/>
              </a:spcBef>
              <a:spcAft>
                <a:spcPct val="0"/>
              </a:spcAft>
              <a:defRPr sz="2789" b="1">
                <a:solidFill>
                  <a:srgbClr val="333333"/>
                </a:solidFill>
                <a:latin typeface="Tahoma" pitchFamily="34" charset="0"/>
              </a:defRPr>
            </a:lvl7pPr>
            <a:lvl8pPr marL="1366114" algn="l" rtl="0" eaLnBrk="1" fontAlgn="base" hangingPunct="1">
              <a:lnSpc>
                <a:spcPct val="90000"/>
              </a:lnSpc>
              <a:spcBef>
                <a:spcPct val="0"/>
              </a:spcBef>
              <a:spcAft>
                <a:spcPct val="0"/>
              </a:spcAft>
              <a:defRPr sz="2789" b="1">
                <a:solidFill>
                  <a:srgbClr val="333333"/>
                </a:solidFill>
                <a:latin typeface="Tahoma" pitchFamily="34" charset="0"/>
              </a:defRPr>
            </a:lvl8pPr>
            <a:lvl9pPr marL="1821485" algn="l" rtl="0" eaLnBrk="1" fontAlgn="base" hangingPunct="1">
              <a:lnSpc>
                <a:spcPct val="90000"/>
              </a:lnSpc>
              <a:spcBef>
                <a:spcPct val="0"/>
              </a:spcBef>
              <a:spcAft>
                <a:spcPct val="0"/>
              </a:spcAft>
              <a:defRPr sz="2789" b="1">
                <a:solidFill>
                  <a:srgbClr val="333333"/>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chemeClr val="tx1"/>
                </a:solidFill>
                <a:effectLst/>
                <a:uLnTx/>
                <a:uFillTx/>
                <a:latin typeface="Calibri" pitchFamily="34" charset="0"/>
                <a:ea typeface="+mj-ea"/>
                <a:cs typeface="Calibri" pitchFamily="34" charset="0"/>
              </a:rPr>
              <a:t>Geographical distribution of confirmed MERS-CoV cases by country of infection and year, from April 2012 to 31 December 2021</a:t>
            </a:r>
            <a:endParaRPr kumimoji="0" lang="en-GB" sz="2000" b="1" i="0" u="none" strike="noStrike" kern="1200" cap="none" spc="0" normalizeH="0" baseline="0" noProof="0" dirty="0">
              <a:ln>
                <a:noFill/>
              </a:ln>
              <a:solidFill>
                <a:schemeClr val="tx1"/>
              </a:solidFill>
              <a:effectLst/>
              <a:uLnTx/>
              <a:uFillTx/>
              <a:latin typeface="Tahoma"/>
              <a:ea typeface="+mj-ea"/>
              <a:cs typeface="+mj-cs"/>
            </a:endParaRPr>
          </a:p>
        </p:txBody>
      </p:sp>
      <p:pic>
        <p:nvPicPr>
          <p:cNvPr id="4" name="Picture 3">
            <a:extLst>
              <a:ext uri="{FF2B5EF4-FFF2-40B4-BE49-F238E27FC236}">
                <a16:creationId xmlns:a16="http://schemas.microsoft.com/office/drawing/2014/main" id="{9DF1F48A-3B24-4A41-B38C-277F4253C553}"/>
              </a:ext>
            </a:extLst>
          </p:cNvPr>
          <p:cNvPicPr>
            <a:picLocks noChangeAspect="1"/>
          </p:cNvPicPr>
          <p:nvPr/>
        </p:nvPicPr>
        <p:blipFill>
          <a:blip r:embed="rId5"/>
          <a:stretch>
            <a:fillRect/>
          </a:stretch>
        </p:blipFill>
        <p:spPr>
          <a:xfrm>
            <a:off x="2175305" y="798772"/>
            <a:ext cx="7538539" cy="5825235"/>
          </a:xfrm>
          <a:prstGeom prst="rect">
            <a:avLst/>
          </a:prstGeom>
        </p:spPr>
      </p:pic>
    </p:spTree>
    <p:extLst>
      <p:ext uri="{BB962C8B-B14F-4D97-AF65-F5344CB8AC3E}">
        <p14:creationId xmlns:p14="http://schemas.microsoft.com/office/powerpoint/2010/main" val="2362308390"/>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637465" y="224663"/>
            <a:ext cx="9156986" cy="411162"/>
          </a:xfrm>
          <a:prstGeom prst="rect">
            <a:avLst/>
          </a:prstGeom>
        </p:spPr>
        <p:txBody>
          <a:bodyPr/>
          <a:lstStyle>
            <a:lvl1pPr algn="l" rtl="0" eaLnBrk="1" fontAlgn="base" hangingPunct="1">
              <a:lnSpc>
                <a:spcPct val="90000"/>
              </a:lnSpc>
              <a:spcBef>
                <a:spcPct val="0"/>
              </a:spcBef>
              <a:spcAft>
                <a:spcPct val="0"/>
              </a:spcAft>
              <a:defRPr sz="2789" b="1">
                <a:solidFill>
                  <a:srgbClr val="333333"/>
                </a:solidFill>
                <a:latin typeface="+mj-lt"/>
                <a:ea typeface="+mj-ea"/>
                <a:cs typeface="+mj-cs"/>
              </a:defRPr>
            </a:lvl1pPr>
            <a:lvl2pPr algn="l" rtl="0" eaLnBrk="1" fontAlgn="base" hangingPunct="1">
              <a:lnSpc>
                <a:spcPct val="90000"/>
              </a:lnSpc>
              <a:spcBef>
                <a:spcPct val="0"/>
              </a:spcBef>
              <a:spcAft>
                <a:spcPct val="0"/>
              </a:spcAft>
              <a:defRPr sz="2789" b="1">
                <a:solidFill>
                  <a:srgbClr val="333333"/>
                </a:solidFill>
                <a:latin typeface="Tahoma" pitchFamily="34" charset="0"/>
              </a:defRPr>
            </a:lvl2pPr>
            <a:lvl3pPr algn="l" rtl="0" eaLnBrk="1" fontAlgn="base" hangingPunct="1">
              <a:lnSpc>
                <a:spcPct val="90000"/>
              </a:lnSpc>
              <a:spcBef>
                <a:spcPct val="0"/>
              </a:spcBef>
              <a:spcAft>
                <a:spcPct val="0"/>
              </a:spcAft>
              <a:defRPr sz="2789" b="1">
                <a:solidFill>
                  <a:srgbClr val="333333"/>
                </a:solidFill>
                <a:latin typeface="Tahoma" pitchFamily="34" charset="0"/>
              </a:defRPr>
            </a:lvl3pPr>
            <a:lvl4pPr algn="l" rtl="0" eaLnBrk="1" fontAlgn="base" hangingPunct="1">
              <a:lnSpc>
                <a:spcPct val="90000"/>
              </a:lnSpc>
              <a:spcBef>
                <a:spcPct val="0"/>
              </a:spcBef>
              <a:spcAft>
                <a:spcPct val="0"/>
              </a:spcAft>
              <a:defRPr sz="2789" b="1">
                <a:solidFill>
                  <a:srgbClr val="333333"/>
                </a:solidFill>
                <a:latin typeface="Tahoma" pitchFamily="34" charset="0"/>
              </a:defRPr>
            </a:lvl4pPr>
            <a:lvl5pPr algn="l" rtl="0" eaLnBrk="1" fontAlgn="base" hangingPunct="1">
              <a:lnSpc>
                <a:spcPct val="90000"/>
              </a:lnSpc>
              <a:spcBef>
                <a:spcPct val="0"/>
              </a:spcBef>
              <a:spcAft>
                <a:spcPct val="0"/>
              </a:spcAft>
              <a:defRPr sz="2789" b="1">
                <a:solidFill>
                  <a:srgbClr val="333333"/>
                </a:solidFill>
                <a:latin typeface="Tahoma" pitchFamily="34" charset="0"/>
              </a:defRPr>
            </a:lvl5pPr>
            <a:lvl6pPr marL="455371" algn="l" rtl="0" eaLnBrk="1" fontAlgn="base" hangingPunct="1">
              <a:lnSpc>
                <a:spcPct val="90000"/>
              </a:lnSpc>
              <a:spcBef>
                <a:spcPct val="0"/>
              </a:spcBef>
              <a:spcAft>
                <a:spcPct val="0"/>
              </a:spcAft>
              <a:defRPr sz="2789" b="1">
                <a:solidFill>
                  <a:srgbClr val="333333"/>
                </a:solidFill>
                <a:latin typeface="Tahoma" pitchFamily="34" charset="0"/>
              </a:defRPr>
            </a:lvl6pPr>
            <a:lvl7pPr marL="910742" algn="l" rtl="0" eaLnBrk="1" fontAlgn="base" hangingPunct="1">
              <a:lnSpc>
                <a:spcPct val="90000"/>
              </a:lnSpc>
              <a:spcBef>
                <a:spcPct val="0"/>
              </a:spcBef>
              <a:spcAft>
                <a:spcPct val="0"/>
              </a:spcAft>
              <a:defRPr sz="2789" b="1">
                <a:solidFill>
                  <a:srgbClr val="333333"/>
                </a:solidFill>
                <a:latin typeface="Tahoma" pitchFamily="34" charset="0"/>
              </a:defRPr>
            </a:lvl7pPr>
            <a:lvl8pPr marL="1366114" algn="l" rtl="0" eaLnBrk="1" fontAlgn="base" hangingPunct="1">
              <a:lnSpc>
                <a:spcPct val="90000"/>
              </a:lnSpc>
              <a:spcBef>
                <a:spcPct val="0"/>
              </a:spcBef>
              <a:spcAft>
                <a:spcPct val="0"/>
              </a:spcAft>
              <a:defRPr sz="2789" b="1">
                <a:solidFill>
                  <a:srgbClr val="333333"/>
                </a:solidFill>
                <a:latin typeface="Tahoma" pitchFamily="34" charset="0"/>
              </a:defRPr>
            </a:lvl8pPr>
            <a:lvl9pPr marL="1821485" algn="l" rtl="0" eaLnBrk="1" fontAlgn="base" hangingPunct="1">
              <a:lnSpc>
                <a:spcPct val="90000"/>
              </a:lnSpc>
              <a:spcBef>
                <a:spcPct val="0"/>
              </a:spcBef>
              <a:spcAft>
                <a:spcPct val="0"/>
              </a:spcAft>
              <a:defRPr sz="2789" b="1">
                <a:solidFill>
                  <a:srgbClr val="333333"/>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chemeClr val="tx1"/>
                </a:solidFill>
                <a:effectLst/>
                <a:uLnTx/>
                <a:uFillTx/>
                <a:latin typeface="Calibri" pitchFamily="34" charset="0"/>
                <a:ea typeface="+mj-ea"/>
                <a:cs typeface="Calibri" pitchFamily="34" charset="0"/>
              </a:rPr>
              <a:t>Geographical distribution of confirmed MERS-CoV cases by reporting country from April 2012 to                          31 December 2021</a:t>
            </a:r>
            <a:endParaRPr kumimoji="0" lang="en-GB" sz="2000" b="1" i="0" u="none" strike="noStrike" kern="1200" cap="none" spc="0" normalizeH="0" baseline="0" noProof="0" dirty="0">
              <a:ln>
                <a:noFill/>
              </a:ln>
              <a:solidFill>
                <a:schemeClr val="tx1"/>
              </a:solidFill>
              <a:effectLst/>
              <a:uLnTx/>
              <a:uFillTx/>
              <a:latin typeface="Tahoma"/>
              <a:ea typeface="+mj-ea"/>
              <a:cs typeface="+mj-cs"/>
            </a:endParaRPr>
          </a:p>
        </p:txBody>
      </p:sp>
      <p:pic>
        <p:nvPicPr>
          <p:cNvPr id="4" name="Picture 3">
            <a:extLst>
              <a:ext uri="{FF2B5EF4-FFF2-40B4-BE49-F238E27FC236}">
                <a16:creationId xmlns:a16="http://schemas.microsoft.com/office/drawing/2014/main" id="{36292437-1974-4D4F-90E8-C05D215F7D69}"/>
              </a:ext>
            </a:extLst>
          </p:cNvPr>
          <p:cNvPicPr>
            <a:picLocks noChangeAspect="1"/>
          </p:cNvPicPr>
          <p:nvPr/>
        </p:nvPicPr>
        <p:blipFill rotWithShape="1">
          <a:blip r:embed="rId5"/>
          <a:srcRect b="24251"/>
          <a:stretch/>
        </p:blipFill>
        <p:spPr>
          <a:xfrm>
            <a:off x="1236278" y="901148"/>
            <a:ext cx="9486350" cy="5552660"/>
          </a:xfrm>
          <a:prstGeom prst="rect">
            <a:avLst/>
          </a:prstGeom>
        </p:spPr>
      </p:pic>
    </p:spTree>
    <p:extLst>
      <p:ext uri="{BB962C8B-B14F-4D97-AF65-F5344CB8AC3E}">
        <p14:creationId xmlns:p14="http://schemas.microsoft.com/office/powerpoint/2010/main" val="414656862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of week 2 2022</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7" name="Content Placeholder 2">
            <a:extLst>
              <a:ext uri="{FF2B5EF4-FFF2-40B4-BE49-F238E27FC236}">
                <a16:creationId xmlns:a16="http://schemas.microsoft.com/office/drawing/2014/main" id="{17CE30FF-7655-4D05-B706-75BDD37731BF}"/>
              </a:ext>
            </a:extLst>
          </p:cNvPr>
          <p:cNvPicPr>
            <a:picLocks/>
          </p:cNvPicPr>
          <p:nvPr/>
        </p:nvPicPr>
        <p:blipFill>
          <a:blip r:embed="rId3"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2633171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03B3E-1FEE-4BA3-B455-1626ED517F68}"/>
              </a:ext>
            </a:extLst>
          </p:cNvPr>
          <p:cNvSpPr>
            <a:spLocks noGrp="1"/>
          </p:cNvSpPr>
          <p:nvPr>
            <p:ph type="title"/>
          </p:nvPr>
        </p:nvSpPr>
        <p:spPr/>
        <p:txBody>
          <a:bodyPr>
            <a:normAutofit fontScale="90000"/>
          </a:bodyPr>
          <a:lstStyle/>
          <a:p>
            <a:r>
              <a:rPr lang="en-GB" dirty="0"/>
              <a:t>Distribution of confirmed human cases with avian influenza A(H5N6) virus infection by onset year and country, 2014 - 2021</a:t>
            </a:r>
          </a:p>
        </p:txBody>
      </p:sp>
      <p:sp>
        <p:nvSpPr>
          <p:cNvPr id="4" name="Footer Placeholder 3">
            <a:extLst>
              <a:ext uri="{FF2B5EF4-FFF2-40B4-BE49-F238E27FC236}">
                <a16:creationId xmlns:a16="http://schemas.microsoft.com/office/drawing/2014/main" id="{5E56D9A3-2944-4341-8377-BAC6D80EC07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C7ACE6F-AFFD-410A-BC5E-D47BA8BA3038}"/>
              </a:ext>
            </a:extLst>
          </p:cNvPr>
          <p:cNvSpPr>
            <a:spLocks noGrp="1"/>
          </p:cNvSpPr>
          <p:nvPr>
            <p:ph type="sldNum" sz="quarter" idx="12"/>
          </p:nvPr>
        </p:nvSpPr>
        <p:spPr/>
        <p:txBody>
          <a:bodyPr/>
          <a:lstStyle/>
          <a:p>
            <a:fld id="{F9E29A8E-A0F1-419A-8E8B-A78BF9C70DE8}" type="slidenum">
              <a:rPr lang="en-GB" smtClean="0"/>
              <a:pPr/>
              <a:t>20</a:t>
            </a:fld>
            <a:endParaRPr lang="en-GB" dirty="0"/>
          </a:p>
        </p:txBody>
      </p:sp>
      <p:pic>
        <p:nvPicPr>
          <p:cNvPr id="6" name="Picture 5">
            <a:extLst>
              <a:ext uri="{FF2B5EF4-FFF2-40B4-BE49-F238E27FC236}">
                <a16:creationId xmlns:a16="http://schemas.microsoft.com/office/drawing/2014/main" id="{35A89C16-AFE0-4385-A57B-A64296A7B157}"/>
              </a:ext>
            </a:extLst>
          </p:cNvPr>
          <p:cNvPicPr>
            <a:picLocks noChangeAspect="1"/>
          </p:cNvPicPr>
          <p:nvPr/>
        </p:nvPicPr>
        <p:blipFill>
          <a:blip r:embed="rId2"/>
          <a:stretch>
            <a:fillRect/>
          </a:stretch>
        </p:blipFill>
        <p:spPr>
          <a:xfrm>
            <a:off x="986294" y="1225274"/>
            <a:ext cx="9245600" cy="5200650"/>
          </a:xfrm>
          <a:prstGeom prst="rect">
            <a:avLst/>
          </a:prstGeom>
        </p:spPr>
      </p:pic>
    </p:spTree>
    <p:extLst>
      <p:ext uri="{BB962C8B-B14F-4D97-AF65-F5344CB8AC3E}">
        <p14:creationId xmlns:p14="http://schemas.microsoft.com/office/powerpoint/2010/main" val="2967407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A052E-0E25-4600-A7A5-B3F66D907BCE}"/>
              </a:ext>
            </a:extLst>
          </p:cNvPr>
          <p:cNvSpPr>
            <a:spLocks noGrp="1"/>
          </p:cNvSpPr>
          <p:nvPr>
            <p:ph type="title"/>
          </p:nvPr>
        </p:nvSpPr>
        <p:spPr/>
        <p:txBody>
          <a:bodyPr>
            <a:normAutofit fontScale="90000"/>
          </a:bodyPr>
          <a:lstStyle/>
          <a:p>
            <a:r>
              <a:rPr lang="en-GB" dirty="0"/>
              <a:t>Distribution of confirmed human cases with avian influenza A(H9N2) virus infection by</a:t>
            </a:r>
            <a:br>
              <a:rPr lang="en-GB" dirty="0"/>
            </a:br>
            <a:r>
              <a:rPr lang="en-GB" dirty="0"/>
              <a:t>onset year and country, 1998 – 2021 </a:t>
            </a:r>
          </a:p>
        </p:txBody>
      </p:sp>
      <p:sp>
        <p:nvSpPr>
          <p:cNvPr id="4" name="Footer Placeholder 3">
            <a:extLst>
              <a:ext uri="{FF2B5EF4-FFF2-40B4-BE49-F238E27FC236}">
                <a16:creationId xmlns:a16="http://schemas.microsoft.com/office/drawing/2014/main" id="{BFE05C3D-ED39-4211-8247-D462996DA93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ACB78AE-A4C5-4123-82CF-890DFAF7F3E2}"/>
              </a:ext>
            </a:extLst>
          </p:cNvPr>
          <p:cNvSpPr>
            <a:spLocks noGrp="1"/>
          </p:cNvSpPr>
          <p:nvPr>
            <p:ph type="sldNum" sz="quarter" idx="12"/>
          </p:nvPr>
        </p:nvSpPr>
        <p:spPr/>
        <p:txBody>
          <a:bodyPr/>
          <a:lstStyle/>
          <a:p>
            <a:fld id="{F9E29A8E-A0F1-419A-8E8B-A78BF9C70DE8}" type="slidenum">
              <a:rPr lang="en-GB" smtClean="0"/>
              <a:pPr/>
              <a:t>21</a:t>
            </a:fld>
            <a:endParaRPr lang="en-GB" dirty="0"/>
          </a:p>
        </p:txBody>
      </p:sp>
      <p:pic>
        <p:nvPicPr>
          <p:cNvPr id="7" name="Picture 6">
            <a:extLst>
              <a:ext uri="{FF2B5EF4-FFF2-40B4-BE49-F238E27FC236}">
                <a16:creationId xmlns:a16="http://schemas.microsoft.com/office/drawing/2014/main" id="{5E0528BC-B04D-40EF-97F0-5B719DA5F5BB}"/>
              </a:ext>
            </a:extLst>
          </p:cNvPr>
          <p:cNvPicPr>
            <a:picLocks noChangeAspect="1"/>
          </p:cNvPicPr>
          <p:nvPr/>
        </p:nvPicPr>
        <p:blipFill>
          <a:blip r:embed="rId2"/>
          <a:stretch>
            <a:fillRect/>
          </a:stretch>
        </p:blipFill>
        <p:spPr>
          <a:xfrm>
            <a:off x="1575319" y="1389775"/>
            <a:ext cx="9041362" cy="5085766"/>
          </a:xfrm>
          <a:prstGeom prst="rect">
            <a:avLst/>
          </a:prstGeom>
        </p:spPr>
      </p:pic>
    </p:spTree>
    <p:extLst>
      <p:ext uri="{BB962C8B-B14F-4D97-AF65-F5344CB8AC3E}">
        <p14:creationId xmlns:p14="http://schemas.microsoft.com/office/powerpoint/2010/main" val="1134254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2 2022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6" name="Content Placeholder 2">
            <a:extLst>
              <a:ext uri="{FF2B5EF4-FFF2-40B4-BE49-F238E27FC236}">
                <a16:creationId xmlns:a16="http://schemas.microsoft.com/office/drawing/2014/main" id="{CCDF7B37-C8B0-4F68-83A0-942F675E4B10}"/>
              </a:ext>
            </a:extLst>
          </p:cNvPr>
          <p:cNvPicPr>
            <a:picLocks/>
          </p:cNvPicPr>
          <p:nvPr/>
        </p:nvPicPr>
        <p:blipFill>
          <a:blip r:embed="rId4" cstate="print"/>
          <a:stretch>
            <a:fillRect/>
          </a:stretch>
        </p:blipFill>
        <p:spPr>
          <a:xfrm>
            <a:off x="354435" y="1070671"/>
            <a:ext cx="11247120" cy="5074920"/>
          </a:xfrm>
          <a:prstGeom prst="rect">
            <a:avLst/>
          </a:prstGeom>
        </p:spPr>
      </p:pic>
    </p:spTree>
    <p:custDataLst>
      <p:tags r:id="rId1"/>
    </p:custDataLst>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a:t>
            </a:r>
            <a:br>
              <a:rPr lang="en-GB" sz="1800" dirty="0"/>
            </a:br>
            <a:r>
              <a:rPr lang="en-GB" sz="1800" dirty="0"/>
              <a:t>in the EU/EEA, as of week 2 2022</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7" name="Content Placeholder 2">
            <a:extLst>
              <a:ext uri="{FF2B5EF4-FFF2-40B4-BE49-F238E27FC236}">
                <a16:creationId xmlns:a16="http://schemas.microsoft.com/office/drawing/2014/main" id="{3ADA4DA1-4FDE-4856-8CDF-647B438808CC}"/>
              </a:ext>
            </a:extLst>
          </p:cNvPr>
          <p:cNvPicPr>
            <a:picLocks/>
          </p:cNvPicPr>
          <p:nvPr/>
        </p:nvPicPr>
        <p:blipFill>
          <a:blip r:embed="rId4" cstate="print"/>
          <a:stretch>
            <a:fillRect/>
          </a:stretch>
        </p:blipFill>
        <p:spPr>
          <a:xfrm>
            <a:off x="320879" y="1160617"/>
            <a:ext cx="11247120" cy="5074920"/>
          </a:xfrm>
          <a:prstGeom prst="rect">
            <a:avLst/>
          </a:prstGeom>
        </p:spPr>
      </p:pic>
    </p:spTree>
    <p:custDataLst>
      <p:tags r:id="rId1"/>
    </p:custDataLst>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686936" y="56276"/>
            <a:ext cx="10354188" cy="718451"/>
          </a:xfrm>
        </p:spPr>
        <p:txBody>
          <a:bodyPr vert="horz" lIns="91440" tIns="45720" rIns="91440" bIns="45720" rtlCol="0" anchor="ctr">
            <a:normAutofit/>
          </a:bodyPr>
          <a:lstStyle/>
          <a:p>
            <a:pPr algn="ctr"/>
            <a:r>
              <a:rPr lang="en-GB" sz="1800" dirty="0"/>
              <a:t>Geographical distribution of 14-day cumulative number of reported COVID-19 cases </a:t>
            </a:r>
            <a:br>
              <a:rPr lang="en-GB" sz="1800" dirty="0"/>
            </a:br>
            <a:r>
              <a:rPr lang="en-GB" sz="1800" dirty="0"/>
              <a:t>per 100 000 population, worldwide, week 51 to week 52 2021</a:t>
            </a:r>
          </a:p>
        </p:txBody>
      </p:sp>
      <p:sp>
        <p:nvSpPr>
          <p:cNvPr id="6" name="Rectangle 5"/>
          <p:cNvSpPr/>
          <p:nvPr/>
        </p:nvSpPr>
        <p:spPr>
          <a:xfrm>
            <a:off x="9331" y="6204851"/>
            <a:ext cx="11709399" cy="480131"/>
          </a:xfrm>
          <a:prstGeom prst="rect">
            <a:avLst/>
          </a:prstGeom>
        </p:spPr>
        <p:txBody>
          <a:bodyPr wrap="square">
            <a:spAutoFit/>
          </a:bodyPr>
          <a:lstStyle/>
          <a:p>
            <a:pPr lvl="0"/>
            <a:r>
              <a:rPr lang="en-GB" sz="7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800" dirty="0">
              <a:solidFill>
                <a:prstClr val="black"/>
              </a:solidFill>
              <a:latin typeface="Calibri" panose="020F0502020204030204" pitchFamily="34" charset="0"/>
              <a:ea typeface="Calibri" panose="020F0502020204030204" pitchFamily="34" charset="0"/>
            </a:endParaRPr>
          </a:p>
        </p:txBody>
      </p:sp>
      <p:pic>
        <p:nvPicPr>
          <p:cNvPr id="7" name="Picture 6">
            <a:extLst>
              <a:ext uri="{FF2B5EF4-FFF2-40B4-BE49-F238E27FC236}">
                <a16:creationId xmlns:a16="http://schemas.microsoft.com/office/drawing/2014/main" id="{61D3E9C8-E6F6-4BD1-8358-A115E77D04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775" y="744155"/>
            <a:ext cx="7621607" cy="4804390"/>
          </a:xfrm>
          <a:prstGeom prst="rect">
            <a:avLst/>
          </a:prstGeom>
        </p:spPr>
      </p:pic>
      <p:sp>
        <p:nvSpPr>
          <p:cNvPr id="2" name="Rectangle 1">
            <a:extLst>
              <a:ext uri="{FF2B5EF4-FFF2-40B4-BE49-F238E27FC236}">
                <a16:creationId xmlns:a16="http://schemas.microsoft.com/office/drawing/2014/main" id="{52BAB409-93EB-4B00-B25A-99A68DD6D7C9}"/>
              </a:ext>
            </a:extLst>
          </p:cNvPr>
          <p:cNvSpPr/>
          <p:nvPr/>
        </p:nvSpPr>
        <p:spPr>
          <a:xfrm>
            <a:off x="216958" y="5753992"/>
            <a:ext cx="11567604" cy="365126"/>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r>
              <a:rPr lang="en-GB" sz="1200" i="1" dirty="0">
                <a:solidFill>
                  <a:srgbClr val="FF0000"/>
                </a:solidFill>
                <a:effectLst/>
                <a:latin typeface="Calibri" panose="020F0502020204030204" pitchFamily="34" charset="0"/>
                <a:ea typeface="Calibri" panose="020F0502020204030204" pitchFamily="34" charset="0"/>
              </a:rPr>
              <a:t>Note: As the winter holidays affected epidemic intelligence routines, it has not been possible to produce the 14-day notification rate and map for week 1 2022. The map will be available again for week 2 2022</a:t>
            </a:r>
            <a:endParaRPr lang="en-GB" sz="2000" i="1" dirty="0">
              <a:solidFill>
                <a:srgbClr val="FF0000"/>
              </a:solidFill>
            </a:endParaRPr>
          </a:p>
        </p:txBody>
      </p:sp>
    </p:spTree>
    <p:custDataLst>
      <p:tags r:id="rId1"/>
    </p:custDataLst>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BF34A-A17F-4F40-8E0D-5F02FBE3F7E6}"/>
              </a:ext>
            </a:extLst>
          </p:cNvPr>
          <p:cNvSpPr>
            <a:spLocks noGrp="1"/>
          </p:cNvSpPr>
          <p:nvPr>
            <p:ph type="title"/>
          </p:nvPr>
        </p:nvSpPr>
        <p:spPr/>
        <p:txBody>
          <a:bodyPr/>
          <a:lstStyle/>
          <a:p>
            <a:r>
              <a:rPr lang="en-GB" sz="1800" b="1" dirty="0">
                <a:solidFill>
                  <a:srgbClr val="333333"/>
                </a:solidFill>
                <a:effectLst/>
                <a:latin typeface="Tahoma" panose="020B0604030504040204" pitchFamily="34" charset="0"/>
                <a:ea typeface="Tahoma" panose="020B0604030504040204" pitchFamily="34" charset="0"/>
              </a:rPr>
              <a:t>Intensity of influenza activity in the WHO European Region, week 2-2022</a:t>
            </a:r>
            <a:endParaRPr lang="en-GB" dirty="0"/>
          </a:p>
        </p:txBody>
      </p:sp>
      <p:sp>
        <p:nvSpPr>
          <p:cNvPr id="5" name="Slide Number Placeholder 4">
            <a:extLst>
              <a:ext uri="{FF2B5EF4-FFF2-40B4-BE49-F238E27FC236}">
                <a16:creationId xmlns:a16="http://schemas.microsoft.com/office/drawing/2014/main" id="{B99D1723-8832-4830-8B67-03C656B0D29F}"/>
              </a:ext>
            </a:extLst>
          </p:cNvPr>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1026" name="Picture 2">
            <a:extLst>
              <a:ext uri="{FF2B5EF4-FFF2-40B4-BE49-F238E27FC236}">
                <a16:creationId xmlns:a16="http://schemas.microsoft.com/office/drawing/2014/main" id="{5283D39B-E557-452B-94A5-C21A5D995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500" y="1167391"/>
            <a:ext cx="10420688" cy="5024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517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BF34A-A17F-4F40-8E0D-5F02FBE3F7E6}"/>
              </a:ext>
            </a:extLst>
          </p:cNvPr>
          <p:cNvSpPr>
            <a:spLocks noGrp="1"/>
          </p:cNvSpPr>
          <p:nvPr>
            <p:ph type="title"/>
          </p:nvPr>
        </p:nvSpPr>
        <p:spPr/>
        <p:txBody>
          <a:bodyPr/>
          <a:lstStyle/>
          <a:p>
            <a:r>
              <a:rPr lang="en-GB" sz="1800" b="1" dirty="0">
                <a:solidFill>
                  <a:srgbClr val="333333"/>
                </a:solidFill>
                <a:effectLst/>
                <a:latin typeface="Tahoma" panose="020B0604030504040204" pitchFamily="34" charset="0"/>
                <a:ea typeface="Tahoma" panose="020B0604030504040204" pitchFamily="34" charset="0"/>
              </a:rPr>
              <a:t>Geographic spread of influenza viruses in the WHO European Region, week 2-2022</a:t>
            </a:r>
            <a:endParaRPr lang="en-GB" dirty="0"/>
          </a:p>
        </p:txBody>
      </p:sp>
      <p:sp>
        <p:nvSpPr>
          <p:cNvPr id="5" name="Slide Number Placeholder 4">
            <a:extLst>
              <a:ext uri="{FF2B5EF4-FFF2-40B4-BE49-F238E27FC236}">
                <a16:creationId xmlns:a16="http://schemas.microsoft.com/office/drawing/2014/main" id="{B99D1723-8832-4830-8B67-03C656B0D29F}"/>
              </a:ext>
            </a:extLst>
          </p:cNvPr>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2050" name="Picture 2">
            <a:extLst>
              <a:ext uri="{FF2B5EF4-FFF2-40B4-BE49-F238E27FC236}">
                <a16:creationId xmlns:a16="http://schemas.microsoft.com/office/drawing/2014/main" id="{FA9EEC50-CCFE-4006-8A76-8EE5261DB4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484" y="1175658"/>
            <a:ext cx="10097888" cy="5086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327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BF34A-A17F-4F40-8E0D-5F02FBE3F7E6}"/>
              </a:ext>
            </a:extLst>
          </p:cNvPr>
          <p:cNvSpPr>
            <a:spLocks noGrp="1"/>
          </p:cNvSpPr>
          <p:nvPr>
            <p:ph type="title"/>
          </p:nvPr>
        </p:nvSpPr>
        <p:spPr/>
        <p:txBody>
          <a:bodyPr/>
          <a:lstStyle/>
          <a:p>
            <a:pPr algn="ctr"/>
            <a:r>
              <a:rPr lang="en-GB" sz="1800" b="1" dirty="0">
                <a:solidFill>
                  <a:srgbClr val="333333"/>
                </a:solidFill>
                <a:effectLst/>
                <a:latin typeface="Tahoma" panose="020B0604030504040204" pitchFamily="34" charset="0"/>
                <a:ea typeface="Tahoma" panose="020B0604030504040204" pitchFamily="34" charset="0"/>
              </a:rPr>
              <a:t>Influenza positivity in sentinel-source specimens by week, WHO European Region, seasons 2020/2021 and 2021/2022 </a:t>
            </a:r>
            <a:endParaRPr lang="en-GB" dirty="0"/>
          </a:p>
        </p:txBody>
      </p:sp>
      <p:sp>
        <p:nvSpPr>
          <p:cNvPr id="4" name="Footer Placeholder 3">
            <a:extLst>
              <a:ext uri="{FF2B5EF4-FFF2-40B4-BE49-F238E27FC236}">
                <a16:creationId xmlns:a16="http://schemas.microsoft.com/office/drawing/2014/main" id="{6D9E81F4-1A1B-4F56-85DB-38A4363A137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99D1723-8832-4830-8B67-03C656B0D29F}"/>
              </a:ext>
            </a:extLst>
          </p:cNvPr>
          <p:cNvSpPr>
            <a:spLocks noGrp="1"/>
          </p:cNvSpPr>
          <p:nvPr>
            <p:ph type="sldNum" sz="quarter" idx="12"/>
          </p:nvPr>
        </p:nvSpPr>
        <p:spPr/>
        <p:txBody>
          <a:bodyPr/>
          <a:lstStyle/>
          <a:p>
            <a:fld id="{F9E29A8E-A0F1-419A-8E8B-A78BF9C70DE8}" type="slidenum">
              <a:rPr lang="en-GB" smtClean="0"/>
              <a:pPr/>
              <a:t>8</a:t>
            </a:fld>
            <a:endParaRPr lang="en-GB" dirty="0"/>
          </a:p>
        </p:txBody>
      </p:sp>
      <p:sp>
        <p:nvSpPr>
          <p:cNvPr id="6" name="Content Placeholder 5">
            <a:extLst>
              <a:ext uri="{FF2B5EF4-FFF2-40B4-BE49-F238E27FC236}">
                <a16:creationId xmlns:a16="http://schemas.microsoft.com/office/drawing/2014/main" id="{DDCCAF42-9353-47B8-BEBC-7453B9446541}"/>
              </a:ext>
            </a:extLst>
          </p:cNvPr>
          <p:cNvSpPr>
            <a:spLocks noGrp="1"/>
          </p:cNvSpPr>
          <p:nvPr>
            <p:ph idx="1"/>
          </p:nvPr>
        </p:nvSpPr>
        <p:spPr>
          <a:xfrm>
            <a:off x="431999" y="1474236"/>
            <a:ext cx="11598535" cy="4865183"/>
          </a:xfrm>
        </p:spPr>
        <p:txBody>
          <a:bodyPr/>
          <a:lstStyle/>
          <a:p>
            <a:r>
              <a:rPr lang="en-GB" dirty="0"/>
              <a:t> </a:t>
            </a:r>
          </a:p>
        </p:txBody>
      </p:sp>
      <p:pic>
        <p:nvPicPr>
          <p:cNvPr id="3074" name="Picture 2">
            <a:extLst>
              <a:ext uri="{FF2B5EF4-FFF2-40B4-BE49-F238E27FC236}">
                <a16:creationId xmlns:a16="http://schemas.microsoft.com/office/drawing/2014/main" id="{7682442A-C24B-404B-A340-799B54D5B3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763" y="1659396"/>
            <a:ext cx="11270473" cy="3724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525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BF34A-A17F-4F40-8E0D-5F02FBE3F7E6}"/>
              </a:ext>
            </a:extLst>
          </p:cNvPr>
          <p:cNvSpPr>
            <a:spLocks noGrp="1"/>
          </p:cNvSpPr>
          <p:nvPr>
            <p:ph type="title"/>
          </p:nvPr>
        </p:nvSpPr>
        <p:spPr/>
        <p:txBody>
          <a:bodyPr/>
          <a:lstStyle/>
          <a:p>
            <a:pPr algn="ctr">
              <a:lnSpc>
                <a:spcPct val="102000"/>
              </a:lnSpc>
              <a:spcAft>
                <a:spcPts val="1200"/>
              </a:spcAft>
            </a:pPr>
            <a:r>
              <a:rPr lang="en-GB" sz="1800" b="1" dirty="0">
                <a:solidFill>
                  <a:srgbClr val="333333"/>
                </a:solidFill>
                <a:effectLst/>
                <a:latin typeface="Tahoma" panose="020B0604030504040204" pitchFamily="34" charset="0"/>
                <a:ea typeface="Tahoma" panose="020B0604030504040204" pitchFamily="34" charset="0"/>
              </a:rPr>
              <a:t>Influenza positivity and detections by type and subtype/lineage,</a:t>
            </a:r>
            <a:br>
              <a:rPr lang="en-GB" sz="1800" b="1" dirty="0">
                <a:solidFill>
                  <a:srgbClr val="333333"/>
                </a:solidFill>
                <a:effectLst/>
                <a:latin typeface="Tahoma" panose="020B0604030504040204" pitchFamily="34" charset="0"/>
                <a:ea typeface="Tahoma" panose="020B0604030504040204" pitchFamily="34" charset="0"/>
              </a:rPr>
            </a:br>
            <a:r>
              <a:rPr lang="en-GB" sz="1800" b="1" dirty="0">
                <a:solidFill>
                  <a:srgbClr val="333333"/>
                </a:solidFill>
                <a:effectLst/>
                <a:latin typeface="Tahoma" panose="020B0604030504040204" pitchFamily="34" charset="0"/>
                <a:ea typeface="Tahoma" panose="020B0604030504040204" pitchFamily="34" charset="0"/>
              </a:rPr>
              <a:t>WHO European Region, season 2021/2022, weeks 40-2021 – 1-2022</a:t>
            </a:r>
            <a:endParaRPr lang="en-GB" sz="1800" dirty="0">
              <a:solidFill>
                <a:srgbClr val="000000"/>
              </a:solidFill>
              <a:effectLst/>
              <a:latin typeface="Tahoma" panose="020B0604030504040204" pitchFamily="34" charset="0"/>
              <a:ea typeface="Tahoma" panose="020B0604030504040204" pitchFamily="34" charset="0"/>
            </a:endParaRPr>
          </a:p>
        </p:txBody>
      </p:sp>
      <p:sp>
        <p:nvSpPr>
          <p:cNvPr id="5" name="Slide Number Placeholder 4">
            <a:extLst>
              <a:ext uri="{FF2B5EF4-FFF2-40B4-BE49-F238E27FC236}">
                <a16:creationId xmlns:a16="http://schemas.microsoft.com/office/drawing/2014/main" id="{B99D1723-8832-4830-8B67-03C656B0D29F}"/>
              </a:ext>
            </a:extLst>
          </p:cNvPr>
          <p:cNvSpPr>
            <a:spLocks noGrp="1"/>
          </p:cNvSpPr>
          <p:nvPr>
            <p:ph type="sldNum" sz="quarter" idx="12"/>
          </p:nvPr>
        </p:nvSpPr>
        <p:spPr/>
        <p:txBody>
          <a:bodyPr/>
          <a:lstStyle/>
          <a:p>
            <a:fld id="{F9E29A8E-A0F1-419A-8E8B-A78BF9C70DE8}" type="slidenum">
              <a:rPr lang="en-GB" smtClean="0"/>
              <a:pPr/>
              <a:t>9</a:t>
            </a:fld>
            <a:endParaRPr lang="en-GB" dirty="0"/>
          </a:p>
        </p:txBody>
      </p:sp>
      <p:pic>
        <p:nvPicPr>
          <p:cNvPr id="3" name="Picture 2">
            <a:extLst>
              <a:ext uri="{FF2B5EF4-FFF2-40B4-BE49-F238E27FC236}">
                <a16:creationId xmlns:a16="http://schemas.microsoft.com/office/drawing/2014/main" id="{1F41869D-9359-45E9-AFD1-10B21585D7E3}"/>
              </a:ext>
            </a:extLst>
          </p:cNvPr>
          <p:cNvPicPr>
            <a:picLocks noChangeAspect="1"/>
          </p:cNvPicPr>
          <p:nvPr/>
        </p:nvPicPr>
        <p:blipFill>
          <a:blip r:embed="rId2"/>
          <a:stretch>
            <a:fillRect/>
          </a:stretch>
        </p:blipFill>
        <p:spPr>
          <a:xfrm>
            <a:off x="78726" y="1402230"/>
            <a:ext cx="12034547" cy="4846740"/>
          </a:xfrm>
          <a:prstGeom prst="rect">
            <a:avLst/>
          </a:prstGeom>
        </p:spPr>
      </p:pic>
    </p:spTree>
    <p:extLst>
      <p:ext uri="{BB962C8B-B14F-4D97-AF65-F5344CB8AC3E}">
        <p14:creationId xmlns:p14="http://schemas.microsoft.com/office/powerpoint/2010/main" val="33281262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1_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VD DRC 10 October 2018" id="{AE07E9E6-2FA5-4976-8EFE-E6E382FC1AE7}" vid="{BF285144-510D-4A03-B3A8-0FCB0D045580}"/>
    </a:ext>
  </a:extLst>
</a:theme>
</file>

<file path=ppt/theme/theme3.xml><?xml version="1.0" encoding="utf-8"?>
<a:theme xmlns:a="http://schemas.openxmlformats.org/drawingml/2006/main" name="2_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VD DRC 10 October 2018" id="{AE07E9E6-2FA5-4976-8EFE-E6E382FC1AE7}" vid="{BF285144-510D-4A03-B3A8-0FCB0D045580}"/>
    </a:ext>
  </a:extLst>
</a:theme>
</file>

<file path=ppt/theme/theme4.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themeOverride>
</file>

<file path=ppt/theme/themeOverride2.xml><?xml version="1.0" encoding="utf-8"?>
<a:themeOverride xmlns:a="http://schemas.openxmlformats.org/drawingml/2006/main">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themeOverride>
</file>

<file path=ppt/theme/themeOverride3.xml><?xml version="1.0" encoding="utf-8"?>
<a:themeOverride xmlns:a="http://schemas.openxmlformats.org/drawingml/2006/main">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themeOverride>
</file>

<file path=ppt/theme/themeOverride4.xml><?xml version="1.0" encoding="utf-8"?>
<a:themeOverride xmlns:a="http://schemas.openxmlformats.org/drawingml/2006/main">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2.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3.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8013DF-7568-4DE1-A15A-B72D0DA1D637}">
  <ds:schemaRefs>
    <ds:schemaRef ds:uri="http://schemas.microsoft.com/office/infopath/2007/PartnerControls"/>
    <ds:schemaRef ds:uri="http://schemas.microsoft.com/sharepoint/v3"/>
    <ds:schemaRef ds:uri="http://schemas.microsoft.com/office/2006/documentManagement/types"/>
    <ds:schemaRef ds:uri="http://purl.org/dc/terms/"/>
    <ds:schemaRef ds:uri="http://purl.org/dc/elements/1.1/"/>
    <ds:schemaRef ds:uri="http://schemas.openxmlformats.org/package/2006/metadata/core-properties"/>
    <ds:schemaRef ds:uri="http://purl.org/dc/dcmitype/"/>
    <ds:schemaRef ds:uri="d23a570b-d7a9-49ca-a34c-8afb8206b4bf"/>
    <ds:schemaRef ds:uri="376727eb-354b-45e4-998d-f84ea079474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3.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5.xml><?xml version="1.0" encoding="utf-8"?>
<ds:datastoreItem xmlns:ds="http://schemas.openxmlformats.org/officeDocument/2006/customXml" ds:itemID="{12C6006D-0315-439C-9BFB-C85185C42E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28453</TotalTime>
  <Words>605</Words>
  <Application>Microsoft Office PowerPoint</Application>
  <PresentationFormat>Widescreen</PresentationFormat>
  <Paragraphs>51</Paragraphs>
  <Slides>21</Slides>
  <Notes>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21</vt:i4>
      </vt:variant>
    </vt:vector>
  </HeadingPairs>
  <TitlesOfParts>
    <vt:vector size="28" baseType="lpstr">
      <vt:lpstr>Arial</vt:lpstr>
      <vt:lpstr>Calibri</vt:lpstr>
      <vt:lpstr>Helvetica</vt:lpstr>
      <vt:lpstr>Tahoma</vt:lpstr>
      <vt:lpstr>Theme_ECDC</vt:lpstr>
      <vt:lpstr>1_Theme_ECDC</vt:lpstr>
      <vt:lpstr>2_Theme_ECDC</vt:lpstr>
      <vt:lpstr>Reusable maps and graphs from ECDC Communicable Disease Threats Report  Week 2, 2022 </vt:lpstr>
      <vt:lpstr>Distribution of COVID-19 cases worldwide, in accordance with the applied case definitions in the affected countries, as of week 2 2022</vt:lpstr>
      <vt:lpstr>Distribution of COVID-19 deaths worldwide, as of week 2 2022 </vt:lpstr>
      <vt:lpstr>Distribution of laboratory-confirmed cases of COVID-19  in the EU/EEA, as of week 2 2022</vt:lpstr>
      <vt:lpstr>Geographical distribution of 14-day cumulative number of reported COVID-19 cases  per 100 000 population, worldwide, week 51 to week 52 2021</vt:lpstr>
      <vt:lpstr>Intensity of influenza activity in the WHO European Region, week 2-2022</vt:lpstr>
      <vt:lpstr>Geographic spread of influenza viruses in the WHO European Region, week 2-2022</vt:lpstr>
      <vt:lpstr>Influenza positivity in sentinel-source specimens by week, WHO European Region, seasons 2020/2021 and 2021/2022 </vt:lpstr>
      <vt:lpstr>Influenza positivity and detections by type and subtype/lineage, WHO European Region, season 2021/2022, weeks 40-2021 – 1-2022</vt:lpstr>
      <vt:lpstr>Geographical distribution of cholera cases reported worldwide from October to December 2021 </vt:lpstr>
      <vt:lpstr>Geographical distribution of cholera cases reported worldwide as of December 2021</vt:lpstr>
      <vt:lpstr>Geographical distribution of chikungunya cases reported worldwide, October to December 2021</vt:lpstr>
      <vt:lpstr>Geographical distribution of chikungunya cases reported worldwide, January to December 2021</vt:lpstr>
      <vt:lpstr>Geographical distribution of dengue cases reported worldwide, October to December 2021</vt:lpstr>
      <vt:lpstr>PowerPoint Presentation</vt:lpstr>
      <vt:lpstr>PowerPoint Presentation</vt:lpstr>
      <vt:lpstr>Geographical distribution of confirmed MERS-CoV cases by probable region of infection and exposure, from 1 January 2021 to 31 December 2021</vt:lpstr>
      <vt:lpstr>PowerPoint Presentation</vt:lpstr>
      <vt:lpstr>PowerPoint Presentation</vt:lpstr>
      <vt:lpstr>Distribution of confirmed human cases with avian influenza A(H5N6) virus infection by onset year and country, 2014 - 2021</vt:lpstr>
      <vt:lpstr>Distribution of confirmed human cases with avian influenza A(H9N2) virus infection by onset year and country, 1998 – 2021 </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rumila edward</cp:lastModifiedBy>
  <cp:revision>2208</cp:revision>
  <cp:lastPrinted>2017-03-24T07:50:18Z</cp:lastPrinted>
  <dcterms:created xsi:type="dcterms:W3CDTF">2015-11-05T13:02:54Z</dcterms:created>
  <dcterms:modified xsi:type="dcterms:W3CDTF">2022-01-14T13:00:08Z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ArticulateGUID">
    <vt:lpwstr>174919CC-9E42-4C8E-8896-BED71589FA8F</vt:lpwstr>
  </property>
  <property fmtid="{D5CDD505-2E9C-101B-9397-08002B2CF9AE}" pid="25" name="ArticulatePath">
    <vt:lpwstr>http://dms.ecdcnet.europa.eu/sites/srs/eir/eieo/247duties/RUNNING CDTR-maps-graphs-week</vt:lpwstr>
  </property>
</Properties>
</file>