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20"/>
  </p:notesMasterIdLst>
  <p:handoutMasterIdLst>
    <p:handoutMasterId r:id="rId21"/>
  </p:handoutMasterIdLst>
  <p:sldIdLst>
    <p:sldId id="256" r:id="rId7"/>
    <p:sldId id="310" r:id="rId8"/>
    <p:sldId id="300" r:id="rId9"/>
    <p:sldId id="307" r:id="rId10"/>
    <p:sldId id="306" r:id="rId11"/>
    <p:sldId id="313" r:id="rId12"/>
    <p:sldId id="268" r:id="rId13"/>
    <p:sldId id="311" r:id="rId14"/>
    <p:sldId id="312" r:id="rId15"/>
    <p:sldId id="318" r:id="rId16"/>
    <p:sldId id="319" r:id="rId17"/>
    <p:sldId id="320" r:id="rId18"/>
    <p:sldId id="321" r:id="rId19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5118" autoAdjust="0"/>
  </p:normalViewPr>
  <p:slideViewPr>
    <p:cSldViewPr snapToGrid="0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03/07/2020</a:t>
            </a:fld>
            <a:r>
              <a:rPr lang="en-GB" sz="12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scbs.gob.es/profesionales/saludPublica/ccayes/alertasActual/nCov-China/documentos/Actualizacion_116_COVID-1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116_COVID-19.pdf" TargetMode="External"/><Relationship Id="rId2" Type="http://schemas.openxmlformats.org/officeDocument/2006/relationships/hyperlink" Target="https://www.cdc.gov/coronavirus/2019-ncov/cases-updates/cases-in-us.html#2019coronavirus-summ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scbs.gob.es/profesionales/saludPublica/ccayes/alertasActual/nCov-China/documentos/Actualizacion_116_COVID-1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27,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4287" y="286477"/>
            <a:ext cx="8331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Distribution of confirmed cases of MERS-CoV by place of infection and month of onset, </a:t>
            </a:r>
            <a:r>
              <a:rPr lang="en-GB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March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2012 –  </a:t>
            </a:r>
            <a:r>
              <a:rPr lang="en-GB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9 April 2020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98" b="9417"/>
          <a:stretch/>
        </p:blipFill>
        <p:spPr>
          <a:xfrm>
            <a:off x="208228" y="950914"/>
            <a:ext cx="10710250" cy="55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680" y="0"/>
            <a:ext cx="9717840" cy="951722"/>
          </a:xfrm>
        </p:spPr>
        <p:txBody>
          <a:bodyPr>
            <a:normAutofit/>
          </a:bodyPr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/>
              <a:t>Geographical distribution of confirmed MERS-CoV cases by probable region of infection and exposure, from 1 January 2019 to </a:t>
            </a:r>
            <a:r>
              <a:rPr lang="en-GB" sz="2000" dirty="0" smtClean="0"/>
              <a:t>9 April 2020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8" y="841972"/>
            <a:ext cx="7445589" cy="57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99927" y="185987"/>
            <a:ext cx="8545926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Geographical distribution of confirmed MERS-CoV cases by country of infection and year, from April 2012 to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April 2020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8" y="915563"/>
            <a:ext cx="7332863" cy="56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4795" y="258953"/>
            <a:ext cx="8403665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Geographical distribution of confirmed MERS-CoV cases by reporting country from April 2012 to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April 2020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r="1681" b="25016"/>
          <a:stretch/>
        </p:blipFill>
        <p:spPr>
          <a:xfrm>
            <a:off x="1223904" y="986828"/>
            <a:ext cx="9468465" cy="54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293" y="17333"/>
            <a:ext cx="8583413" cy="951722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Geographic distribution of 14-day cumulative number of reported COVID-19 cases per 100 000 population, worldwide, as of </a:t>
            </a:r>
            <a:r>
              <a:rPr lang="en-GB" sz="1800" dirty="0" smtClean="0"/>
              <a:t>3 July </a:t>
            </a:r>
            <a:r>
              <a:rPr lang="en-GB" sz="1800" dirty="0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36" y="951722"/>
            <a:ext cx="7519457" cy="53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13" y="243793"/>
            <a:ext cx="9331372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cases* (in accordance with the applied case definition in the country) by country and region, as of </a:t>
            </a:r>
            <a:r>
              <a:rPr lang="en-GB" sz="1800" dirty="0" smtClean="0"/>
              <a:t>3 July </a:t>
            </a:r>
            <a:r>
              <a:rPr lang="en-GB" sz="1800" dirty="0"/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F4821-756F-443F-AD4C-125D49A8C220}"/>
              </a:ext>
            </a:extLst>
          </p:cNvPr>
          <p:cNvSpPr txBox="1"/>
          <p:nvPr/>
        </p:nvSpPr>
        <p:spPr>
          <a:xfrm>
            <a:off x="831686" y="6006129"/>
            <a:ext cx="885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2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3" y="1298015"/>
            <a:ext cx="11157501" cy="41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/>
              <a:t>Distribution of COVID-19 deaths (in accordance with the applied case definition in the country) by country and region, as of </a:t>
            </a:r>
            <a:r>
              <a:rPr lang="en-GB" sz="1800" dirty="0" smtClean="0"/>
              <a:t>3 July 2020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497634" y="5477806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/>
              <a:t> </a:t>
            </a:r>
            <a:r>
              <a:rPr lang="en-GB" sz="1200" dirty="0">
                <a:hlinkClick r:id="rId2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234963" y="1696667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E69A4-7D97-4678-B348-F4654DD7D870}"/>
              </a:ext>
            </a:extLst>
          </p:cNvPr>
          <p:cNvSpPr txBox="1"/>
          <p:nvPr/>
        </p:nvSpPr>
        <p:spPr>
          <a:xfrm>
            <a:off x="497634" y="5894508"/>
            <a:ext cx="1119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** 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3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In the displayed graph no new deaths are reported for Spain from the 25 of May as the change in reported deaths would result in a negative number of deaths for Europe overall. 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48" y="992626"/>
            <a:ext cx="10349034" cy="37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4843" y="241223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cases* (according to the applied case definition in the country) in EU/EEA and the UK, as of </a:t>
            </a:r>
            <a:r>
              <a:rPr lang="en-GB" sz="1800" smtClean="0"/>
              <a:t>3 July </a:t>
            </a:r>
            <a:r>
              <a:rPr lang="en-GB" sz="1800" dirty="0"/>
              <a:t>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6C43B-E3D4-41B7-8662-9A6217798226}"/>
              </a:ext>
            </a:extLst>
          </p:cNvPr>
          <p:cNvSpPr txBox="1"/>
          <p:nvPr/>
        </p:nvSpPr>
        <p:spPr>
          <a:xfrm>
            <a:off x="954039" y="6155112"/>
            <a:ext cx="885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2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68" y="1101214"/>
            <a:ext cx="7237752" cy="50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GB" alt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outbreak: Ebola 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 Disease cases distribution in Equateur Province, Democratic Republic of the Congo, as of </a:t>
            </a: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19" y="1844583"/>
            <a:ext cx="1116274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300446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 smtClean="0"/>
              <a:t>11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outbreak: Geographical </a:t>
            </a:r>
            <a:r>
              <a:rPr lang="en-GB" sz="2000" dirty="0"/>
              <a:t>distribution of confirmed and probable cases of Ebola virus disease, Equateur Province, Democratic Republic of the Congo, </a:t>
            </a:r>
            <a:endParaRPr lang="en-GB" sz="2000" dirty="0" smtClean="0"/>
          </a:p>
          <a:p>
            <a:pPr algn="ctr" fontAlgn="base">
              <a:spcAft>
                <a:spcPct val="0"/>
              </a:spcAft>
            </a:pPr>
            <a:r>
              <a:rPr lang="en-GB" sz="2000" dirty="0" smtClean="0"/>
              <a:t>as </a:t>
            </a:r>
            <a:r>
              <a:rPr lang="en-GB" sz="2000" dirty="0"/>
              <a:t>of </a:t>
            </a:r>
            <a:r>
              <a:rPr lang="en-GB" sz="2000" dirty="0" smtClean="0"/>
              <a:t>30 </a:t>
            </a:r>
            <a:r>
              <a:rPr lang="en-GB" sz="2000" dirty="0"/>
              <a:t>June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68" y="1134983"/>
            <a:ext cx="6913463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209005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West Nile virus infections in humans by affected areas in the EU/EEA countries and EU neighbouring countries, as of </a:t>
            </a:r>
            <a:r>
              <a:rPr lang="en-GB" sz="2000" dirty="0" smtClean="0"/>
              <a:t>2 July </a:t>
            </a:r>
            <a:r>
              <a:rPr lang="en-GB" sz="2000" dirty="0"/>
              <a:t>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27" y="896644"/>
            <a:ext cx="7775365" cy="549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182879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sz="2000" dirty="0"/>
              <a:t>Distribution of West Nile virus infections among humans and outbreaks among equids and/or birds in the EU, as of </a:t>
            </a:r>
            <a:r>
              <a:rPr lang="en-GB" sz="2000" dirty="0" smtClean="0"/>
              <a:t>2 July </a:t>
            </a:r>
            <a:r>
              <a:rPr lang="en-GB" sz="2000" dirty="0"/>
              <a:t>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14" y="942489"/>
            <a:ext cx="7623739" cy="5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812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22895</TotalTime>
  <Words>496</Words>
  <Application>Microsoft Office PowerPoint</Application>
  <PresentationFormat>Widescreen</PresentationFormat>
  <Paragraphs>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Theme_ECDC</vt:lpstr>
      <vt:lpstr>Reusable maps and graphs from ECDC Communicable Disease Threats Report   Week 27, 2020 </vt:lpstr>
      <vt:lpstr>Geographic distribution of 14-day cumulative number of reported COVID-19 cases per 100 000 population, worldwide, as of 3 July 2020</vt:lpstr>
      <vt:lpstr>Distribution of COVID-19 cases* (in accordance with the applied case definition in the country) by country and region, as of 3 July 2020</vt:lpstr>
      <vt:lpstr>PowerPoint Presentation</vt:lpstr>
      <vt:lpstr>Distribution of COVID-19 cases* (according to the applied case definition in the country) in EU/EEA and the UK, as of 3 July 2020</vt:lpstr>
      <vt:lpstr>11th outbreak: Ebola Virus Disease cases distribution in Equateur Province, Democratic Republic of the Congo, as of 30 June 2020</vt:lpstr>
      <vt:lpstr>PowerPoint Presentation</vt:lpstr>
      <vt:lpstr>PowerPoint Presentation</vt:lpstr>
      <vt:lpstr>PowerPoint Presentation</vt:lpstr>
      <vt:lpstr>PowerPoint Presentation</vt:lpstr>
      <vt:lpstr>Geographical distribution of confirmed MERS-CoV cases by probable region of infection and exposure, from 1 January 2019 to 9 April 2020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1943</cp:revision>
  <cp:lastPrinted>2017-03-24T07:50:18Z</cp:lastPrinted>
  <dcterms:created xsi:type="dcterms:W3CDTF">2015-11-05T13:02:54Z</dcterms:created>
  <dcterms:modified xsi:type="dcterms:W3CDTF">2020-07-03T09:49:28Z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