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Override1.xml" ContentType="application/vnd.openxmlformats-officedocument.themeOverride+xml"/>
  <Override PartName="/ppt/tags/tag9.xml" ContentType="application/vnd.openxmlformats-officedocument.presentationml.tags+xml"/>
  <Override PartName="/ppt/notesSlides/notesSlide4.xml" ContentType="application/vnd.openxmlformats-officedocument.presentationml.notesSlide+xml"/>
  <Override PartName="/ppt/theme/themeOverride2.xml" ContentType="application/vnd.openxmlformats-officedocument.themeOverride+xml"/>
  <Override PartName="/ppt/tags/tag10.xml" ContentType="application/vnd.openxmlformats-officedocument.presentationml.tags+xml"/>
  <Override PartName="/ppt/notesSlides/notesSlide5.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726" r:id="rId6"/>
    <p:sldMasterId id="2147483729" r:id="rId7"/>
  </p:sldMasterIdLst>
  <p:notesMasterIdLst>
    <p:notesMasterId r:id="rId21"/>
  </p:notesMasterIdLst>
  <p:handoutMasterIdLst>
    <p:handoutMasterId r:id="rId22"/>
  </p:handoutMasterIdLst>
  <p:sldIdLst>
    <p:sldId id="256" r:id="rId8"/>
    <p:sldId id="322" r:id="rId9"/>
    <p:sldId id="323" r:id="rId10"/>
    <p:sldId id="324" r:id="rId11"/>
    <p:sldId id="325" r:id="rId12"/>
    <p:sldId id="326" r:id="rId13"/>
    <p:sldId id="327" r:id="rId14"/>
    <p:sldId id="265" r:id="rId15"/>
    <p:sldId id="266" r:id="rId16"/>
    <p:sldId id="259" r:id="rId17"/>
    <p:sldId id="261" r:id="rId18"/>
    <p:sldId id="260" r:id="rId19"/>
    <p:sldId id="262" r:id="rId20"/>
  </p:sldIdLst>
  <p:sldSz cx="12192000" cy="6858000"/>
  <p:notesSz cx="7010400" cy="9296400"/>
  <p:custDataLst>
    <p:tags r:id="rId23"/>
  </p:custDataLst>
  <p:defaultTex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n Duncan" initials="BD"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F9BF7F"/>
    <a:srgbClr val="FFE471"/>
    <a:srgbClr val="FF9999"/>
    <a:srgbClr val="FF99CC"/>
    <a:srgbClr val="FFCC00"/>
    <a:srgbClr val="70AD47"/>
    <a:srgbClr val="FF6600"/>
    <a:srgbClr val="FF0066"/>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661" autoAdjust="0"/>
    <p:restoredTop sz="94249" autoAdjust="0"/>
  </p:normalViewPr>
  <p:slideViewPr>
    <p:cSldViewPr snapToGrid="0">
      <p:cViewPr varScale="1">
        <p:scale>
          <a:sx n="103" d="100"/>
          <a:sy n="103" d="100"/>
        </p:scale>
        <p:origin x="1158" y="10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p:cViewPr varScale="1">
        <p:scale>
          <a:sx n="82" d="100"/>
          <a:sy n="82" d="100"/>
        </p:scale>
        <p:origin x="3918" y="84"/>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Master" Target="slideMasters/slideMaster2.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4.xml"/><Relationship Id="rId24" Type="http://schemas.openxmlformats.org/officeDocument/2006/relationships/commentAuthors" Target="commentAuthors.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tags" Target="tags/tag1.xml"/><Relationship Id="rId28"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handoutMaster" Target="handoutMasters/handout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0445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4" name="Rectangle 4"/>
          <p:cNvSpPr>
            <a:spLocks noGrp="1" noRot="1" noChangeAspect="1" noChangeArrowheads="1" noTextEdit="1"/>
          </p:cNvSpPr>
          <p:nvPr>
            <p:ph type="sldImg" idx="2"/>
          </p:nvPr>
        </p:nvSpPr>
        <p:spPr bwMode="auto">
          <a:xfrm>
            <a:off x="328613" y="534988"/>
            <a:ext cx="4214812" cy="2371725"/>
          </a:xfrm>
          <a:prstGeom prst="rect">
            <a:avLst/>
          </a:prstGeom>
          <a:noFill/>
          <a:ln w="9525">
            <a:solidFill>
              <a:srgbClr val="000000"/>
            </a:solidFill>
            <a:miter lim="800000"/>
            <a:headEnd/>
            <a:tailEnd/>
          </a:ln>
          <a:effectLst/>
        </p:spPr>
      </p:sp>
      <p:sp>
        <p:nvSpPr>
          <p:cNvPr id="15365" name="Rectangle 5"/>
          <p:cNvSpPr>
            <a:spLocks noGrp="1" noChangeArrowheads="1"/>
          </p:cNvSpPr>
          <p:nvPr>
            <p:ph type="body" sz="quarter" idx="3"/>
          </p:nvPr>
        </p:nvSpPr>
        <p:spPr bwMode="auto">
          <a:xfrm>
            <a:off x="757838" y="3231145"/>
            <a:ext cx="5608320" cy="5368026"/>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endParaRPr lang="en-GB" noProof="0" dirty="0"/>
          </a:p>
        </p:txBody>
      </p:sp>
      <p:sp>
        <p:nvSpPr>
          <p:cNvPr id="4" name="Slide Number Placeholder 3"/>
          <p:cNvSpPr>
            <a:spLocks noGrp="1"/>
          </p:cNvSpPr>
          <p:nvPr>
            <p:ph type="sldNum" sz="quarter" idx="5"/>
          </p:nvPr>
        </p:nvSpPr>
        <p:spPr>
          <a:xfrm>
            <a:off x="3970377" y="8829797"/>
            <a:ext cx="3038386" cy="465118"/>
          </a:xfrm>
          <a:prstGeom prst="rect">
            <a:avLst/>
          </a:prstGeom>
        </p:spPr>
        <p:txBody>
          <a:bodyPr vert="horz" lIns="91440" tIns="45720" rIns="91440" bIns="45720" rtlCol="0" anchor="b"/>
          <a:lstStyle>
            <a:lvl1pPr algn="r">
              <a:defRPr sz="1200"/>
            </a:lvl1pPr>
          </a:lstStyle>
          <a:p>
            <a:fld id="{D0D18800-03A3-4371-B392-80B672D011D5}" type="slidenum">
              <a:rPr lang="en-GB" smtClean="0"/>
              <a:t>‹#›</a:t>
            </a:fld>
            <a:endParaRPr lang="en-GB"/>
          </a:p>
        </p:txBody>
      </p:sp>
    </p:spTree>
    <p:extLst>
      <p:ext uri="{BB962C8B-B14F-4D97-AF65-F5344CB8AC3E}">
        <p14:creationId xmlns:p14="http://schemas.microsoft.com/office/powerpoint/2010/main" val="206865215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6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Times" pitchFamily="18" charset="0"/>
        <a:ea typeface="+mn-ea"/>
        <a:cs typeface="+mn-cs"/>
      </a:defRPr>
    </a:lvl2pPr>
    <a:lvl3pPr marL="914400" algn="l" rtl="0" fontAlgn="base">
      <a:spcBef>
        <a:spcPct val="30000"/>
      </a:spcBef>
      <a:spcAft>
        <a:spcPct val="0"/>
      </a:spcAft>
      <a:defRPr sz="1200" kern="1200">
        <a:solidFill>
          <a:schemeClr val="tx1"/>
        </a:solidFill>
        <a:latin typeface="Times" pitchFamily="18" charset="0"/>
        <a:ea typeface="+mn-ea"/>
        <a:cs typeface="+mn-cs"/>
      </a:defRPr>
    </a:lvl3pPr>
    <a:lvl4pPr marL="1371600" algn="l" rtl="0" fontAlgn="base">
      <a:spcBef>
        <a:spcPct val="30000"/>
      </a:spcBef>
      <a:spcAft>
        <a:spcPct val="0"/>
      </a:spcAft>
      <a:defRPr sz="1200" kern="1200">
        <a:solidFill>
          <a:schemeClr val="tx1"/>
        </a:solidFill>
        <a:latin typeface="Times" pitchFamily="18" charset="0"/>
        <a:ea typeface="+mn-ea"/>
        <a:cs typeface="+mn-cs"/>
      </a:defRPr>
    </a:lvl4pPr>
    <a:lvl5pPr marL="1828800" algn="l" rtl="0" fontAlgn="base">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0D18800-03A3-4371-B392-80B672D011D5}" type="slidenum">
              <a:rPr lang="en-GB" smtClean="0"/>
              <a:t>1</a:t>
            </a:fld>
            <a:endParaRPr lang="en-GB"/>
          </a:p>
        </p:txBody>
      </p:sp>
    </p:spTree>
    <p:extLst>
      <p:ext uri="{BB962C8B-B14F-4D97-AF65-F5344CB8AC3E}">
        <p14:creationId xmlns:p14="http://schemas.microsoft.com/office/powerpoint/2010/main" val="270229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87C4438-05CF-4422-80F6-43EA6CF53316}" type="slidenum">
              <a:rPr lang="en-GB" smtClean="0"/>
              <a:t>3</a:t>
            </a:fld>
            <a:endParaRPr lang="en-GB"/>
          </a:p>
        </p:txBody>
      </p:sp>
    </p:spTree>
    <p:extLst>
      <p:ext uri="{BB962C8B-B14F-4D97-AF65-F5344CB8AC3E}">
        <p14:creationId xmlns:p14="http://schemas.microsoft.com/office/powerpoint/2010/main" val="2790683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87C4438-05CF-4422-80F6-43EA6CF53316}" type="slidenum">
              <a:rPr lang="en-GB" smtClean="0"/>
              <a:t>4</a:t>
            </a:fld>
            <a:endParaRPr lang="en-GB"/>
          </a:p>
        </p:txBody>
      </p:sp>
    </p:spTree>
    <p:extLst>
      <p:ext uri="{BB962C8B-B14F-4D97-AF65-F5344CB8AC3E}">
        <p14:creationId xmlns:p14="http://schemas.microsoft.com/office/powerpoint/2010/main" val="646408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4459652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6526053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48000" y="4012163"/>
            <a:ext cx="10800000" cy="1794912"/>
          </a:xfrm>
        </p:spPr>
        <p:txBody>
          <a:bodyPr anchor="ctr">
            <a:normAutofit/>
          </a:bodyPr>
          <a:lstStyle>
            <a:lvl1pPr algn="l">
              <a:defRPr sz="4000"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GB" dirty="0"/>
          </a:p>
        </p:txBody>
      </p:sp>
      <p:sp>
        <p:nvSpPr>
          <p:cNvPr id="3" name="Subtitle 2"/>
          <p:cNvSpPr>
            <a:spLocks noGrp="1"/>
          </p:cNvSpPr>
          <p:nvPr>
            <p:ph type="subTitle" idx="1" hasCustomPrompt="1"/>
          </p:nvPr>
        </p:nvSpPr>
        <p:spPr>
          <a:xfrm>
            <a:off x="648000" y="3312000"/>
            <a:ext cx="10800000" cy="504000"/>
          </a:xfrm>
        </p:spPr>
        <p:txBody>
          <a:bodyPr>
            <a:normAutofit/>
          </a:bodyPr>
          <a:lstStyle>
            <a:lvl1pPr marL="0" indent="0" algn="l">
              <a:buNone/>
              <a:defRPr sz="2400"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European Centre for Disease Prevention and Control </a:t>
            </a:r>
            <a:endParaRPr lang="en-GB" dirty="0"/>
          </a:p>
        </p:txBody>
      </p:sp>
    </p:spTree>
    <p:extLst>
      <p:ext uri="{BB962C8B-B14F-4D97-AF65-F5344CB8AC3E}">
        <p14:creationId xmlns:p14="http://schemas.microsoft.com/office/powerpoint/2010/main" val="71402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2000" y="223936"/>
            <a:ext cx="10354188" cy="951722"/>
          </a:xfrm>
        </p:spPr>
        <p:txBody>
          <a:bodyPr>
            <a:normAutofit/>
          </a:bodyPr>
          <a:lstStyle>
            <a:lvl1pPr>
              <a:defRPr sz="2800" b="1">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GB" dirty="0"/>
          </a:p>
        </p:txBody>
      </p:sp>
      <p:sp>
        <p:nvSpPr>
          <p:cNvPr id="3" name="Content Placeholder 2"/>
          <p:cNvSpPr>
            <a:spLocks noGrp="1"/>
          </p:cNvSpPr>
          <p:nvPr>
            <p:ph idx="1" hasCustomPrompt="1"/>
          </p:nvPr>
        </p:nvSpPr>
        <p:spPr>
          <a:xfrm>
            <a:off x="431999" y="1474237"/>
            <a:ext cx="11352563" cy="4702726"/>
          </a:xfrm>
        </p:spPr>
        <p:txBody>
          <a:bodyPr/>
          <a:lstStyle>
            <a:lvl1pPr marL="0" indent="0">
              <a:buNone/>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add text</a:t>
            </a:r>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12"/>
          </p:nvPr>
        </p:nvSpPr>
        <p:spPr>
          <a:xfrm>
            <a:off x="9041362" y="6475542"/>
            <a:ext cx="2743200" cy="365125"/>
          </a:xfrm>
        </p:spPr>
        <p:txBody>
          <a:bodyPr/>
          <a:lstStyle>
            <a:lvl1pPr>
              <a:defRPr>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fld id="{F9E29A8E-A0F1-419A-8E8B-A78BF9C70DE8}" type="slidenum">
              <a:rPr lang="en-GB" smtClean="0"/>
              <a:pPr/>
              <a:t>‹#›</a:t>
            </a:fld>
            <a:endParaRPr lang="en-GB" dirty="0"/>
          </a:p>
        </p:txBody>
      </p:sp>
      <p:sp>
        <p:nvSpPr>
          <p:cNvPr id="7" name="Rectangle 6"/>
          <p:cNvSpPr/>
          <p:nvPr userDrawn="1"/>
        </p:nvSpPr>
        <p:spPr>
          <a:xfrm>
            <a:off x="0" y="6638464"/>
            <a:ext cx="7647039" cy="203133"/>
          </a:xfrm>
          <a:prstGeom prst="rect">
            <a:avLst/>
          </a:prstGeom>
        </p:spPr>
        <p:txBody>
          <a:bodyPr wrap="square">
            <a:spAutoFit/>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r>
              <a:rPr lang="en-GB" sz="800" b="1" kern="1200" dirty="0">
                <a:solidFill>
                  <a:schemeClr val="tx1"/>
                </a:solidFill>
                <a:effectLst/>
                <a:latin typeface="Tahoma" pitchFamily="34" charset="0"/>
                <a:ea typeface="+mn-ea"/>
                <a:cs typeface="+mn-cs"/>
              </a:rPr>
              <a:t>Source: European Centre for Disease Prevention and Control. Communicable Disease Threats Report, 2021</a:t>
            </a:r>
            <a:endParaRPr lang="en-GB" sz="800" kern="1200" dirty="0">
              <a:solidFill>
                <a:schemeClr val="tx1"/>
              </a:solidFill>
              <a:effectLst/>
              <a:latin typeface="Tahoma" pitchFamily="34" charset="0"/>
              <a:ea typeface="+mn-ea"/>
              <a:cs typeface="+mn-cs"/>
            </a:endParaRPr>
          </a:p>
        </p:txBody>
      </p:sp>
    </p:spTree>
    <p:extLst>
      <p:ext uri="{BB962C8B-B14F-4D97-AF65-F5344CB8AC3E}">
        <p14:creationId xmlns:p14="http://schemas.microsoft.com/office/powerpoint/2010/main" val="3040853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48000" y="4012163"/>
            <a:ext cx="10800000" cy="1794912"/>
          </a:xfrm>
        </p:spPr>
        <p:txBody>
          <a:bodyPr anchor="ctr">
            <a:normAutofit/>
          </a:bodyPr>
          <a:lstStyle>
            <a:lvl1pPr algn="l">
              <a:defRPr sz="4000"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GB" dirty="0"/>
          </a:p>
        </p:txBody>
      </p:sp>
      <p:sp>
        <p:nvSpPr>
          <p:cNvPr id="3" name="Subtitle 2"/>
          <p:cNvSpPr>
            <a:spLocks noGrp="1"/>
          </p:cNvSpPr>
          <p:nvPr>
            <p:ph type="subTitle" idx="1" hasCustomPrompt="1"/>
          </p:nvPr>
        </p:nvSpPr>
        <p:spPr>
          <a:xfrm>
            <a:off x="648000" y="3312000"/>
            <a:ext cx="10800000" cy="504000"/>
          </a:xfrm>
        </p:spPr>
        <p:txBody>
          <a:bodyPr>
            <a:normAutofit/>
          </a:bodyPr>
          <a:lstStyle>
            <a:lvl1pPr marL="0" indent="0" algn="l">
              <a:buNone/>
              <a:defRPr sz="2400"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European Centre for Disease Prevention and Control </a:t>
            </a:r>
            <a:endParaRPr lang="en-GB" dirty="0"/>
          </a:p>
        </p:txBody>
      </p:sp>
    </p:spTree>
    <p:extLst>
      <p:ext uri="{BB962C8B-B14F-4D97-AF65-F5344CB8AC3E}">
        <p14:creationId xmlns:p14="http://schemas.microsoft.com/office/powerpoint/2010/main" val="812413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2000" y="223936"/>
            <a:ext cx="10354188" cy="951722"/>
          </a:xfrm>
        </p:spPr>
        <p:txBody>
          <a:bodyPr>
            <a:normAutofit/>
          </a:bodyPr>
          <a:lstStyle>
            <a:lvl1pPr>
              <a:defRPr sz="2800" b="1">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GB" dirty="0"/>
          </a:p>
        </p:txBody>
      </p:sp>
      <p:sp>
        <p:nvSpPr>
          <p:cNvPr id="3" name="Content Placeholder 2"/>
          <p:cNvSpPr>
            <a:spLocks noGrp="1"/>
          </p:cNvSpPr>
          <p:nvPr>
            <p:ph idx="1" hasCustomPrompt="1"/>
          </p:nvPr>
        </p:nvSpPr>
        <p:spPr>
          <a:xfrm>
            <a:off x="431999" y="1474237"/>
            <a:ext cx="11352563" cy="4702726"/>
          </a:xfrm>
        </p:spPr>
        <p:txBody>
          <a:bodyPr/>
          <a:lstStyle>
            <a:lvl1pPr marL="0" indent="0">
              <a:buNone/>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add text</a:t>
            </a:r>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11"/>
          </p:nvPr>
        </p:nvSpPr>
        <p:spPr>
          <a:xfrm>
            <a:off x="431999" y="6475541"/>
            <a:ext cx="7733681" cy="365125"/>
          </a:xfrm>
        </p:spPr>
        <p:txBody>
          <a:bodyPr/>
          <a:lstStyle>
            <a:lvl1pPr algn="l">
              <a:defRPr sz="1000">
                <a:latin typeface="Tahoma" panose="020B0604030504040204" pitchFamily="34" charset="0"/>
                <a:ea typeface="Tahoma" panose="020B0604030504040204" pitchFamily="34" charset="0"/>
                <a:cs typeface="Tahoma" panose="020B0604030504040204" pitchFamily="34" charset="0"/>
              </a:defRPr>
            </a:lvl1pPr>
          </a:lstStyle>
          <a:p>
            <a:endParaRPr lang="en-GB" dirty="0"/>
          </a:p>
        </p:txBody>
      </p:sp>
      <p:sp>
        <p:nvSpPr>
          <p:cNvPr id="6" name="Slide Number Placeholder 5"/>
          <p:cNvSpPr>
            <a:spLocks noGrp="1"/>
          </p:cNvSpPr>
          <p:nvPr>
            <p:ph type="sldNum" sz="quarter" idx="12"/>
          </p:nvPr>
        </p:nvSpPr>
        <p:spPr>
          <a:xfrm>
            <a:off x="9041362" y="6475542"/>
            <a:ext cx="2743200" cy="365125"/>
          </a:xfrm>
        </p:spPr>
        <p:txBody>
          <a:bodyPr/>
          <a:lstStyle>
            <a:lvl1pPr>
              <a:defRPr>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fld id="{F9E29A8E-A0F1-419A-8E8B-A78BF9C70DE8}" type="slidenum">
              <a:rPr lang="en-GB" smtClean="0"/>
              <a:pPr/>
              <a:t>‹#›</a:t>
            </a:fld>
            <a:endParaRPr lang="en-GB" dirty="0"/>
          </a:p>
        </p:txBody>
      </p:sp>
    </p:spTree>
    <p:extLst>
      <p:ext uri="{BB962C8B-B14F-4D97-AF65-F5344CB8AC3E}">
        <p14:creationId xmlns:p14="http://schemas.microsoft.com/office/powerpoint/2010/main" val="2936802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ctrTitle"/>
          </p:nvPr>
        </p:nvSpPr>
        <p:spPr>
          <a:xfrm>
            <a:off x="648000" y="4012163"/>
            <a:ext cx="10800000" cy="1794912"/>
          </a:xfrm>
        </p:spPr>
        <p:txBody>
          <a:bodyPr anchor="ctr">
            <a:normAutofit/>
          </a:bodyPr>
          <a:lstStyle>
            <a:lvl1pPr algn="l">
              <a:defRPr sz="4000"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GB" dirty="0"/>
          </a:p>
        </p:txBody>
      </p:sp>
      <p:sp>
        <p:nvSpPr>
          <p:cNvPr id="7" name="Slide Number Placeholder 5"/>
          <p:cNvSpPr>
            <a:spLocks noGrp="1"/>
          </p:cNvSpPr>
          <p:nvPr>
            <p:ph type="sldNum" sz="quarter" idx="12"/>
          </p:nvPr>
        </p:nvSpPr>
        <p:spPr>
          <a:xfrm>
            <a:off x="9041362" y="6475542"/>
            <a:ext cx="2743200" cy="365125"/>
          </a:xfrm>
        </p:spPr>
        <p:txBody>
          <a:bodyPr/>
          <a:lstStyle>
            <a:lvl1pPr>
              <a:defRPr>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fld id="{F9E29A8E-A0F1-419A-8E8B-A78BF9C70DE8}" type="slidenum">
              <a:rPr lang="en-GB" smtClean="0"/>
              <a:pPr/>
              <a:t>‹#›</a:t>
            </a:fld>
            <a:endParaRPr lang="en-GB" dirty="0"/>
          </a:p>
        </p:txBody>
      </p:sp>
    </p:spTree>
    <p:extLst>
      <p:ext uri="{BB962C8B-B14F-4D97-AF65-F5344CB8AC3E}">
        <p14:creationId xmlns:p14="http://schemas.microsoft.com/office/powerpoint/2010/main" val="1978624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6032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6464497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theme" Target="../theme/theme2.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r"/>
            <a:r>
              <a:rPr lang="en-GB" sz="1600" b="1" kern="0">
                <a:solidFill>
                  <a:prstClr val="white"/>
                </a:solidFill>
                <a:ea typeface="Tahoma" panose="020B0604030504040204" pitchFamily="34" charset="0"/>
                <a:cs typeface="Tahoma" panose="020B0604030504040204" pitchFamily="34" charset="0"/>
              </a:rPr>
              <a:t>Source: European Centre for Disease Prevention and Control. Communicable Disae</a:t>
            </a:r>
            <a:endParaRPr lang="en-GB" dirty="0">
              <a:solidFill>
                <a:schemeClr val="tx1"/>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GB" sz="1600" b="1" kern="0" dirty="0">
                <a:solidFill>
                  <a:prstClr val="white"/>
                </a:solidFill>
                <a:ea typeface="Tahoma" panose="020B0604030504040204" pitchFamily="34" charset="0"/>
                <a:cs typeface="Tahoma" panose="020B0604030504040204" pitchFamily="34" charset="0"/>
              </a:rPr>
              <a:t>Week 39, 2018</a:t>
            </a:r>
            <a:br>
              <a:rPr lang="en-GB" sz="1600" kern="0" dirty="0">
                <a:solidFill>
                  <a:prstClr val="white"/>
                </a:solidFill>
                <a:ea typeface="Tahoma" panose="020B0604030504040204" pitchFamily="34" charset="0"/>
                <a:cs typeface="Tahoma" panose="020B0604030504040204" pitchFamily="34" charset="0"/>
              </a:rPr>
            </a:br>
            <a:r>
              <a:rPr lang="en-GB" kern="0" dirty="0">
                <a:solidFill>
                  <a:schemeClr val="tx1"/>
                </a:solidFill>
              </a:rPr>
              <a:t>Week 39, 2018</a:t>
            </a:r>
            <a:br>
              <a:rPr lang="en-GB" kern="0" dirty="0">
                <a:solidFill>
                  <a:schemeClr val="tx1"/>
                </a:solidFill>
              </a:rPr>
            </a:br>
            <a:endParaRPr lang="en-GB" dirty="0">
              <a:solidFill>
                <a:schemeClr val="tx1"/>
              </a:solidFill>
            </a:endParaRPr>
          </a:p>
        </p:txBody>
      </p:sp>
    </p:spTree>
    <p:extLst>
      <p:ext uri="{BB962C8B-B14F-4D97-AF65-F5344CB8AC3E}">
        <p14:creationId xmlns:p14="http://schemas.microsoft.com/office/powerpoint/2010/main" val="3717505211"/>
      </p:ext>
    </p:extLst>
  </p:cSld>
  <p:clrMap bg1="lt1" tx1="dk1" bg2="lt2" tx2="dk2" accent1="accent1" accent2="accent2" accent3="accent3" accent4="accent4" accent5="accent5" accent6="accent6" hlink="hlink" folHlink="folHlink"/>
  <p:sldLayoutIdLst>
    <p:sldLayoutId id="2147483727" r:id="rId1"/>
    <p:sldLayoutId id="2147483728" r:id="rId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E8339A-AD4C-4299-B676-C4ADA05616EE}" type="datetime1">
              <a:rPr lang="en-GB" smtClean="0"/>
              <a:t>02/07/2021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E29A8E-A0F1-419A-8E8B-A78BF9C70DE8}" type="slidenum">
              <a:rPr lang="en-GB" smtClean="0"/>
              <a:t>‹#›</a:t>
            </a:fld>
            <a:endParaRPr lang="en-GB"/>
          </a:p>
        </p:txBody>
      </p:sp>
    </p:spTree>
    <p:extLst>
      <p:ext uri="{BB962C8B-B14F-4D97-AF65-F5344CB8AC3E}">
        <p14:creationId xmlns:p14="http://schemas.microsoft.com/office/powerpoint/2010/main" val="1124319926"/>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9.xml"/><Relationship Id="rId1" Type="http://schemas.openxmlformats.org/officeDocument/2006/relationships/themeOverride" Target="../theme/themeOverride1.xml"/><Relationship Id="rId6" Type="http://schemas.openxmlformats.org/officeDocument/2006/relationships/image" Target="../media/image10.jpeg"/><Relationship Id="rId5" Type="http://schemas.openxmlformats.org/officeDocument/2006/relationships/image" Target="../media/image2.png"/><Relationship Id="rId4"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0.xml"/><Relationship Id="rId1" Type="http://schemas.openxmlformats.org/officeDocument/2006/relationships/themeOverride" Target="../theme/themeOverride2.xml"/><Relationship Id="rId6" Type="http://schemas.openxmlformats.org/officeDocument/2006/relationships/image" Target="../media/image11.jpeg"/><Relationship Id="rId5" Type="http://schemas.openxmlformats.org/officeDocument/2006/relationships/image" Target="../media/image2.png"/><Relationship Id="rId4"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48000" y="4138367"/>
            <a:ext cx="10800000" cy="1385740"/>
          </a:xfrm>
        </p:spPr>
        <p:txBody>
          <a:bodyPr>
            <a:normAutofit fontScale="90000"/>
          </a:bodyPr>
          <a:lstStyle/>
          <a:p>
            <a:pPr lvl="0" fontAlgn="base">
              <a:spcBef>
                <a:spcPts val="0"/>
              </a:spcBef>
            </a:pPr>
            <a:r>
              <a:rPr lang="en-GB" sz="2300" kern="0" dirty="0">
                <a:solidFill>
                  <a:prstClr val="white"/>
                </a:solidFill>
                <a:ea typeface="+mn-ea"/>
              </a:rPr>
              <a:t>Reusable maps and graphs from ECDC Communicable Disease Threats Report</a:t>
            </a:r>
            <a:br>
              <a:rPr lang="en-GB" sz="2300" kern="0" dirty="0">
                <a:solidFill>
                  <a:prstClr val="white"/>
                </a:solidFill>
                <a:ea typeface="+mn-ea"/>
              </a:rPr>
            </a:br>
            <a:br>
              <a:rPr lang="en-GB" sz="1800" kern="0" dirty="0">
                <a:solidFill>
                  <a:prstClr val="white"/>
                </a:solidFill>
                <a:ea typeface="+mn-ea"/>
              </a:rPr>
            </a:br>
            <a:br>
              <a:rPr lang="en-GB" sz="1800" kern="0" dirty="0">
                <a:solidFill>
                  <a:prstClr val="white"/>
                </a:solidFill>
                <a:ea typeface="+mn-ea"/>
              </a:rPr>
            </a:br>
            <a:r>
              <a:rPr lang="en-GB" sz="1800" kern="0" dirty="0">
                <a:solidFill>
                  <a:prstClr val="white"/>
                </a:solidFill>
                <a:ea typeface="+mn-ea"/>
              </a:rPr>
              <a:t>Week 26, 2021</a:t>
            </a:r>
            <a:br>
              <a:rPr lang="en-GB" sz="1800" b="0" kern="0" dirty="0">
                <a:solidFill>
                  <a:prstClr val="white"/>
                </a:solidFill>
                <a:ea typeface="+mn-ea"/>
              </a:rPr>
            </a:br>
            <a:endParaRPr lang="en-GB" dirty="0"/>
          </a:p>
        </p:txBody>
      </p:sp>
      <p:sp>
        <p:nvSpPr>
          <p:cNvPr id="7" name="Subtitle 6"/>
          <p:cNvSpPr>
            <a:spLocks noGrp="1"/>
          </p:cNvSpPr>
          <p:nvPr>
            <p:ph type="subTitle" idx="1"/>
          </p:nvPr>
        </p:nvSpPr>
        <p:spPr/>
        <p:txBody>
          <a:bodyPr/>
          <a:lstStyle/>
          <a:p>
            <a:endParaRPr lang="en-GB" dirty="0"/>
          </a:p>
        </p:txBody>
      </p:sp>
      <p:sp>
        <p:nvSpPr>
          <p:cNvPr id="5" name="Text Box 4"/>
          <p:cNvSpPr txBox="1">
            <a:spLocks noChangeArrowheads="1"/>
          </p:cNvSpPr>
          <p:nvPr/>
        </p:nvSpPr>
        <p:spPr bwMode="auto">
          <a:xfrm>
            <a:off x="648000" y="5720270"/>
            <a:ext cx="10869432" cy="550869"/>
          </a:xfrm>
          <a:prstGeom prst="rect">
            <a:avLst/>
          </a:prstGeom>
          <a:noFill/>
          <a:ln w="38100">
            <a:noFill/>
            <a:miter lim="800000"/>
            <a:headEnd/>
            <a:tailEnd/>
          </a:ln>
          <a:effectLst/>
        </p:spPr>
        <p:txBody>
          <a:bodyPr lIns="0" tIns="0" rIns="0" bIns="0" anchor="b"/>
          <a:lstStyle/>
          <a:p>
            <a:pPr marL="0" marR="0" lvl="0" indent="0" algn="l" defTabSz="914400" rtl="0" eaLnBrk="1" fontAlgn="base" latinLnBrk="0" hangingPunct="1">
              <a:lnSpc>
                <a:spcPct val="100000"/>
              </a:lnSpc>
              <a:spcBef>
                <a:spcPct val="0"/>
              </a:spcBef>
              <a:spcAft>
                <a:spcPts val="1200"/>
              </a:spcAft>
              <a:buClrTx/>
              <a:buSzTx/>
              <a:buFontTx/>
              <a:buNone/>
              <a:tabLst/>
              <a:defRPr/>
            </a:pPr>
            <a:br>
              <a:rPr kumimoji="0" lang="en-GB" sz="2000" b="0" i="0" u="none" strike="noStrike" kern="1200" cap="none" spc="0" normalizeH="0" baseline="0" noProof="0" dirty="0">
                <a:ln>
                  <a:noFill/>
                </a:ln>
                <a:solidFill>
                  <a:prstClr val="white"/>
                </a:solidFill>
                <a:effectLst/>
                <a:uLnTx/>
                <a:uFillTx/>
                <a:latin typeface="Tahoma" pitchFamily="34" charset="0"/>
                <a:ea typeface="+mn-ea"/>
                <a:cs typeface="+mn-cs"/>
              </a:rPr>
            </a:br>
            <a:r>
              <a:rPr kumimoji="0" lang="en-GB" sz="1400" b="0" i="0" u="none" strike="noStrike" kern="1200" cap="none" spc="0" normalizeH="0" baseline="0" noProof="0" dirty="0">
                <a:ln>
                  <a:noFill/>
                </a:ln>
                <a:solidFill>
                  <a:prstClr val="white"/>
                </a:solidFill>
                <a:effectLst/>
                <a:uLnTx/>
                <a:uFillTx/>
                <a:latin typeface="Tahoma" pitchFamily="34" charset="0"/>
                <a:ea typeface="+mn-ea"/>
                <a:cs typeface="Tahoma" pitchFamily="34" charset="0"/>
              </a:rPr>
              <a:t>You are encouraged to reuse our maps and graphs for your own purposes and free to translate, provided the content is not altered and the source is acknowledged. </a:t>
            </a:r>
          </a:p>
        </p:txBody>
      </p:sp>
    </p:spTree>
    <p:custDataLst>
      <p:tags r:id="rId1"/>
    </p:custDataLst>
    <p:extLst>
      <p:ext uri="{BB962C8B-B14F-4D97-AF65-F5344CB8AC3E}">
        <p14:creationId xmlns:p14="http://schemas.microsoft.com/office/powerpoint/2010/main" val="40071097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9E29A8E-A0F1-419A-8E8B-A78BF9C70DE8}" type="slidenum">
              <a:rPr lang="en-GB" smtClean="0"/>
              <a:pPr/>
              <a:t>10</a:t>
            </a:fld>
            <a:endParaRPr lang="en-GB" dirty="0"/>
          </a:p>
        </p:txBody>
      </p:sp>
      <p:sp>
        <p:nvSpPr>
          <p:cNvPr id="3" name="Rectangle 2"/>
          <p:cNvSpPr/>
          <p:nvPr/>
        </p:nvSpPr>
        <p:spPr>
          <a:xfrm>
            <a:off x="8589818" y="5527964"/>
            <a:ext cx="1662546" cy="3186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1969559" y="254633"/>
            <a:ext cx="7882364" cy="951722"/>
          </a:xfrm>
        </p:spPr>
        <p:txBody>
          <a:bodyPr>
            <a:noAutofit/>
          </a:bodyPr>
          <a:lstStyle/>
          <a:p>
            <a:pPr algn="ctr"/>
            <a:r>
              <a:rPr lang="en-GB" sz="2200" dirty="0"/>
              <a:t>Geographical distribution of chikungunya cases reported worldwide, April to June 2021</a:t>
            </a:r>
            <a:br>
              <a:rPr lang="en-GB" sz="2200" dirty="0"/>
            </a:br>
            <a:endParaRPr lang="en-GB" sz="2200" dirty="0"/>
          </a:p>
        </p:txBody>
      </p:sp>
      <p:pic>
        <p:nvPicPr>
          <p:cNvPr id="7" name="Picture 6">
            <a:extLst>
              <a:ext uri="{FF2B5EF4-FFF2-40B4-BE49-F238E27FC236}">
                <a16:creationId xmlns:a16="http://schemas.microsoft.com/office/drawing/2014/main" id="{F824F1A9-5779-42FE-8BD0-3A9F7E871E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56362" y="970311"/>
            <a:ext cx="8679276" cy="5505235"/>
          </a:xfrm>
          <a:prstGeom prst="rect">
            <a:avLst/>
          </a:prstGeom>
        </p:spPr>
      </p:pic>
    </p:spTree>
    <p:custDataLst>
      <p:tags r:id="rId1"/>
    </p:custDataLst>
    <p:extLst>
      <p:ext uri="{BB962C8B-B14F-4D97-AF65-F5344CB8AC3E}">
        <p14:creationId xmlns:p14="http://schemas.microsoft.com/office/powerpoint/2010/main" val="544695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9A110-1950-4BAD-87CD-6EC1B336068D}"/>
              </a:ext>
            </a:extLst>
          </p:cNvPr>
          <p:cNvSpPr>
            <a:spLocks noGrp="1"/>
          </p:cNvSpPr>
          <p:nvPr>
            <p:ph type="title"/>
          </p:nvPr>
        </p:nvSpPr>
        <p:spPr>
          <a:xfrm>
            <a:off x="2438400" y="223936"/>
            <a:ext cx="7823201" cy="951722"/>
          </a:xfrm>
        </p:spPr>
        <p:txBody>
          <a:bodyPr>
            <a:normAutofit/>
          </a:bodyPr>
          <a:lstStyle/>
          <a:p>
            <a:pPr algn="ctr"/>
            <a:r>
              <a:rPr lang="en-GB" sz="2200" dirty="0"/>
              <a:t>Geographical distribution of chikungunya cases reported worldwide, January to June 2021</a:t>
            </a:r>
          </a:p>
        </p:txBody>
      </p:sp>
      <p:sp>
        <p:nvSpPr>
          <p:cNvPr id="5" name="Slide Number Placeholder 4">
            <a:extLst>
              <a:ext uri="{FF2B5EF4-FFF2-40B4-BE49-F238E27FC236}">
                <a16:creationId xmlns:a16="http://schemas.microsoft.com/office/drawing/2014/main" id="{9DBC7B0D-489F-4939-802E-465E74C6897D}"/>
              </a:ext>
            </a:extLst>
          </p:cNvPr>
          <p:cNvSpPr>
            <a:spLocks noGrp="1"/>
          </p:cNvSpPr>
          <p:nvPr>
            <p:ph type="sldNum" sz="quarter" idx="12"/>
          </p:nvPr>
        </p:nvSpPr>
        <p:spPr/>
        <p:txBody>
          <a:bodyPr/>
          <a:lstStyle/>
          <a:p>
            <a:fld id="{F9E29A8E-A0F1-419A-8E8B-A78BF9C70DE8}" type="slidenum">
              <a:rPr lang="en-GB" smtClean="0"/>
              <a:pPr/>
              <a:t>11</a:t>
            </a:fld>
            <a:endParaRPr lang="en-GB" dirty="0"/>
          </a:p>
        </p:txBody>
      </p:sp>
      <p:pic>
        <p:nvPicPr>
          <p:cNvPr id="7" name="Picture 6">
            <a:extLst>
              <a:ext uri="{FF2B5EF4-FFF2-40B4-BE49-F238E27FC236}">
                <a16:creationId xmlns:a16="http://schemas.microsoft.com/office/drawing/2014/main" id="{31436333-1836-455E-9723-8FDA7F45EA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02296" y="1175658"/>
            <a:ext cx="8459305" cy="5371178"/>
          </a:xfrm>
          <a:prstGeom prst="rect">
            <a:avLst/>
          </a:prstGeom>
        </p:spPr>
      </p:pic>
    </p:spTree>
    <p:custDataLst>
      <p:tags r:id="rId1"/>
    </p:custDataLst>
    <p:extLst>
      <p:ext uri="{BB962C8B-B14F-4D97-AF65-F5344CB8AC3E}">
        <p14:creationId xmlns:p14="http://schemas.microsoft.com/office/powerpoint/2010/main" val="848624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6816" y="230753"/>
            <a:ext cx="7740282" cy="951722"/>
          </a:xfrm>
        </p:spPr>
        <p:txBody>
          <a:bodyPr>
            <a:normAutofit fontScale="90000"/>
          </a:bodyPr>
          <a:lstStyle/>
          <a:p>
            <a:pPr algn="ctr"/>
            <a:r>
              <a:rPr lang="en-GB" sz="2400" dirty="0"/>
              <a:t>Geographical distribution of dengue cases reported worldwide, April to June 2021</a:t>
            </a:r>
            <a:br>
              <a:rPr lang="en-GB" dirty="0"/>
            </a:br>
            <a:endParaRPr lang="en-GB" dirty="0"/>
          </a:p>
        </p:txBody>
      </p:sp>
      <p:sp>
        <p:nvSpPr>
          <p:cNvPr id="5" name="Slide Number Placeholder 4"/>
          <p:cNvSpPr>
            <a:spLocks noGrp="1"/>
          </p:cNvSpPr>
          <p:nvPr>
            <p:ph type="sldNum" sz="quarter" idx="12"/>
          </p:nvPr>
        </p:nvSpPr>
        <p:spPr/>
        <p:txBody>
          <a:bodyPr/>
          <a:lstStyle/>
          <a:p>
            <a:fld id="{F9E29A8E-A0F1-419A-8E8B-A78BF9C70DE8}" type="slidenum">
              <a:rPr lang="en-GB" smtClean="0"/>
              <a:pPr/>
              <a:t>12</a:t>
            </a:fld>
            <a:endParaRPr lang="en-GB" dirty="0"/>
          </a:p>
        </p:txBody>
      </p:sp>
      <p:sp>
        <p:nvSpPr>
          <p:cNvPr id="3" name="Rectangle 2"/>
          <p:cNvSpPr/>
          <p:nvPr/>
        </p:nvSpPr>
        <p:spPr>
          <a:xfrm>
            <a:off x="8589818" y="5527964"/>
            <a:ext cx="1662546" cy="3186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A58F9F30-2AC2-47A0-837B-82628FDC27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2677" y="1011382"/>
            <a:ext cx="8966645" cy="5434330"/>
          </a:xfrm>
          <a:prstGeom prst="rect">
            <a:avLst/>
          </a:prstGeom>
        </p:spPr>
      </p:pic>
    </p:spTree>
    <p:custDataLst>
      <p:tags r:id="rId1"/>
    </p:custDataLst>
    <p:extLst>
      <p:ext uri="{BB962C8B-B14F-4D97-AF65-F5344CB8AC3E}">
        <p14:creationId xmlns:p14="http://schemas.microsoft.com/office/powerpoint/2010/main" val="16665627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C7267D9-4BB2-4EA1-94F8-43AE29D595F6}"/>
              </a:ext>
            </a:extLst>
          </p:cNvPr>
          <p:cNvSpPr>
            <a:spLocks noGrp="1"/>
          </p:cNvSpPr>
          <p:nvPr>
            <p:ph type="sldNum" sz="quarter" idx="12"/>
          </p:nvPr>
        </p:nvSpPr>
        <p:spPr/>
        <p:txBody>
          <a:bodyPr/>
          <a:lstStyle/>
          <a:p>
            <a:fld id="{F9E29A8E-A0F1-419A-8E8B-A78BF9C70DE8}" type="slidenum">
              <a:rPr lang="en-GB" smtClean="0"/>
              <a:pPr/>
              <a:t>13</a:t>
            </a:fld>
            <a:endParaRPr lang="en-GB" dirty="0"/>
          </a:p>
        </p:txBody>
      </p:sp>
      <p:sp>
        <p:nvSpPr>
          <p:cNvPr id="6" name="Title 1">
            <a:extLst>
              <a:ext uri="{FF2B5EF4-FFF2-40B4-BE49-F238E27FC236}">
                <a16:creationId xmlns:a16="http://schemas.microsoft.com/office/drawing/2014/main" id="{2A27EEC3-666B-468D-A780-871D90D820A0}"/>
              </a:ext>
            </a:extLst>
          </p:cNvPr>
          <p:cNvSpPr txBox="1">
            <a:spLocks/>
          </p:cNvSpPr>
          <p:nvPr/>
        </p:nvSpPr>
        <p:spPr>
          <a:xfrm>
            <a:off x="1946816" y="230753"/>
            <a:ext cx="7740282" cy="951722"/>
          </a:xfrm>
          <a:prstGeom prst="rect">
            <a:avLst/>
          </a:prstGeom>
        </p:spPr>
        <p:txBody>
          <a:bodyPr vert="horz" lIns="91440" tIns="45720" rIns="91440" bIns="45720" rtlCol="0" anchor="ctr">
            <a:normAutofit fontScale="90000" lnSpcReduction="10000"/>
          </a:bodyPr>
          <a:lstStyle>
            <a:lvl1pPr algn="l" defTabSz="914377" rtl="0" eaLnBrk="1" latinLnBrk="0" hangingPunct="1">
              <a:lnSpc>
                <a:spcPct val="90000"/>
              </a:lnSpc>
              <a:spcBef>
                <a:spcPct val="0"/>
              </a:spcBef>
              <a:buNone/>
              <a:defRPr sz="2800" b="1"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algn="ctr"/>
            <a:r>
              <a:rPr lang="en-GB" sz="2400" dirty="0"/>
              <a:t>Geographical distribution of dengue cases reported worldwide, January to June 2021</a:t>
            </a:r>
            <a:br>
              <a:rPr lang="en-GB" dirty="0"/>
            </a:br>
            <a:endParaRPr lang="en-GB" dirty="0"/>
          </a:p>
        </p:txBody>
      </p:sp>
      <p:pic>
        <p:nvPicPr>
          <p:cNvPr id="8" name="Picture 7">
            <a:extLst>
              <a:ext uri="{FF2B5EF4-FFF2-40B4-BE49-F238E27FC236}">
                <a16:creationId xmlns:a16="http://schemas.microsoft.com/office/drawing/2014/main" id="{72501F20-2DF0-44D3-8771-B2A79EAA7E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9323" y="958993"/>
            <a:ext cx="9175268" cy="5516553"/>
          </a:xfrm>
          <a:prstGeom prst="rect">
            <a:avLst/>
          </a:prstGeom>
        </p:spPr>
      </p:pic>
    </p:spTree>
    <p:custDataLst>
      <p:tags r:id="rId1"/>
    </p:custDataLst>
    <p:extLst>
      <p:ext uri="{BB962C8B-B14F-4D97-AF65-F5344CB8AC3E}">
        <p14:creationId xmlns:p14="http://schemas.microsoft.com/office/powerpoint/2010/main" val="29454147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521" y="222456"/>
            <a:ext cx="10354188" cy="951722"/>
          </a:xfrm>
        </p:spPr>
        <p:txBody>
          <a:bodyPr vert="horz" lIns="91440" tIns="45720" rIns="91440" bIns="45720" rtlCol="0" anchor="ctr">
            <a:normAutofit/>
          </a:bodyPr>
          <a:lstStyle/>
          <a:p>
            <a:pPr algn="ctr"/>
            <a:r>
              <a:rPr lang="en-GB" sz="1800" dirty="0"/>
              <a:t>Distribution of COVID-19 cases worldwide in accordance with the applied case definitions in the affected countries, as of Week 25, 2021</a:t>
            </a:r>
          </a:p>
        </p:txBody>
      </p:sp>
      <p:sp>
        <p:nvSpPr>
          <p:cNvPr id="5" name="Slide Number Placeholder 4"/>
          <p:cNvSpPr>
            <a:spLocks noGrp="1"/>
          </p:cNvSpPr>
          <p:nvPr>
            <p:ph type="sldNum" sz="quarter" idx="12"/>
          </p:nvPr>
        </p:nvSpPr>
        <p:spPr>
          <a:xfrm>
            <a:off x="9170804" y="6375460"/>
            <a:ext cx="2743200" cy="365125"/>
          </a:xfrm>
        </p:spPr>
        <p:txBody>
          <a:bodyPr/>
          <a:lstStyle/>
          <a:p>
            <a:fld id="{F9E29A8E-A0F1-419A-8E8B-A78BF9C70DE8}" type="slidenum">
              <a:rPr lang="en-GB" smtClean="0"/>
              <a:pPr/>
              <a:t>2</a:t>
            </a:fld>
            <a:endParaRPr lang="en-GB" dirty="0"/>
          </a:p>
        </p:txBody>
      </p:sp>
      <p:sp>
        <p:nvSpPr>
          <p:cNvPr id="6" name="TextBox 5"/>
          <p:cNvSpPr txBox="1"/>
          <p:nvPr/>
        </p:nvSpPr>
        <p:spPr>
          <a:xfrm>
            <a:off x="77316" y="5682342"/>
            <a:ext cx="11226597" cy="410882"/>
          </a:xfrm>
          <a:prstGeom prst="rect">
            <a:avLst/>
          </a:prstGeom>
          <a:noFill/>
        </p:spPr>
        <p:txBody>
          <a:bodyPr wrap="square" rtlCol="0">
            <a:spAutoFit/>
          </a:bodyPr>
          <a:lstStyle/>
          <a:p>
            <a:endParaRPr lang="en-GB" sz="1100" dirty="0"/>
          </a:p>
          <a:p>
            <a:endParaRPr lang="en-GB" sz="1200" dirty="0"/>
          </a:p>
        </p:txBody>
      </p:sp>
      <p:sp>
        <p:nvSpPr>
          <p:cNvPr id="3" name="Rectangle 2"/>
          <p:cNvSpPr/>
          <p:nvPr/>
        </p:nvSpPr>
        <p:spPr>
          <a:xfrm>
            <a:off x="5967599" y="3244334"/>
            <a:ext cx="256802" cy="369332"/>
          </a:xfrm>
          <a:prstGeom prst="rect">
            <a:avLst/>
          </a:prstGeom>
        </p:spPr>
        <p:txBody>
          <a:bodyPr wrap="none">
            <a:spAutoFit/>
          </a:bodyPr>
          <a:lstStyle/>
          <a:p>
            <a:r>
              <a:rPr lang="en-GB" dirty="0"/>
              <a:t> </a:t>
            </a:r>
          </a:p>
        </p:txBody>
      </p:sp>
      <p:pic>
        <p:nvPicPr>
          <p:cNvPr id="4" name="Picture 3">
            <a:extLst>
              <a:ext uri="{FF2B5EF4-FFF2-40B4-BE49-F238E27FC236}">
                <a16:creationId xmlns:a16="http://schemas.microsoft.com/office/drawing/2014/main" id="{C1BAA4A8-6117-4B04-8206-145515A999C3}"/>
              </a:ext>
            </a:extLst>
          </p:cNvPr>
          <p:cNvPicPr>
            <a:picLocks noChangeAspect="1"/>
          </p:cNvPicPr>
          <p:nvPr/>
        </p:nvPicPr>
        <p:blipFill>
          <a:blip r:embed="rId3"/>
          <a:stretch>
            <a:fillRect/>
          </a:stretch>
        </p:blipFill>
        <p:spPr>
          <a:xfrm>
            <a:off x="430384" y="1162030"/>
            <a:ext cx="11248095" cy="5072312"/>
          </a:xfrm>
          <a:prstGeom prst="rect">
            <a:avLst/>
          </a:prstGeom>
        </p:spPr>
      </p:pic>
    </p:spTree>
    <p:custDataLst>
      <p:tags r:id="rId1"/>
    </p:custDataLst>
    <p:extLst>
      <p:ext uri="{BB962C8B-B14F-4D97-AF65-F5344CB8AC3E}">
        <p14:creationId xmlns:p14="http://schemas.microsoft.com/office/powerpoint/2010/main" val="26331717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7894" y="112120"/>
            <a:ext cx="10354188" cy="951722"/>
          </a:xfrm>
        </p:spPr>
        <p:txBody>
          <a:bodyPr vert="horz" lIns="91440" tIns="45720" rIns="91440" bIns="45720" rtlCol="0" anchor="ctr">
            <a:normAutofit/>
          </a:bodyPr>
          <a:lstStyle/>
          <a:p>
            <a:pPr algn="ctr"/>
            <a:r>
              <a:rPr lang="en-GB" sz="1800" dirty="0"/>
              <a:t>Distribution of COVID-19 deaths</a:t>
            </a:r>
            <a:r>
              <a:rPr lang="en-GB" sz="1800" baseline="30000" dirty="0"/>
              <a:t> </a:t>
            </a:r>
            <a:r>
              <a:rPr lang="en-GB" sz="1800" dirty="0"/>
              <a:t>worldwide, as of Week 25, 2021 </a:t>
            </a:r>
          </a:p>
        </p:txBody>
      </p:sp>
      <p:sp>
        <p:nvSpPr>
          <p:cNvPr id="5" name="Slide Number Placeholder 4"/>
          <p:cNvSpPr>
            <a:spLocks noGrp="1"/>
          </p:cNvSpPr>
          <p:nvPr>
            <p:ph type="sldNum" sz="quarter" idx="12"/>
          </p:nvPr>
        </p:nvSpPr>
        <p:spPr>
          <a:xfrm>
            <a:off x="6366988" y="6492875"/>
            <a:ext cx="2743200" cy="365125"/>
          </a:xfrm>
        </p:spPr>
        <p:txBody>
          <a:bodyPr/>
          <a:lstStyle/>
          <a:p>
            <a:fld id="{F9E29A8E-A0F1-419A-8E8B-A78BF9C70DE8}" type="slidenum">
              <a:rPr lang="en-GB" smtClean="0"/>
              <a:pPr/>
              <a:t>3</a:t>
            </a:fld>
            <a:endParaRPr lang="en-GB" dirty="0"/>
          </a:p>
        </p:txBody>
      </p:sp>
      <p:pic>
        <p:nvPicPr>
          <p:cNvPr id="3" name="Picture 2">
            <a:extLst>
              <a:ext uri="{FF2B5EF4-FFF2-40B4-BE49-F238E27FC236}">
                <a16:creationId xmlns:a16="http://schemas.microsoft.com/office/drawing/2014/main" id="{6457EAA1-A1E5-4AA1-A248-8A10C58A60ED}"/>
              </a:ext>
            </a:extLst>
          </p:cNvPr>
          <p:cNvPicPr>
            <a:picLocks noChangeAspect="1"/>
          </p:cNvPicPr>
          <p:nvPr/>
        </p:nvPicPr>
        <p:blipFill>
          <a:blip r:embed="rId4"/>
          <a:stretch>
            <a:fillRect/>
          </a:stretch>
        </p:blipFill>
        <p:spPr>
          <a:xfrm>
            <a:off x="471952" y="892844"/>
            <a:ext cx="11248095" cy="5072312"/>
          </a:xfrm>
          <a:prstGeom prst="rect">
            <a:avLst/>
          </a:prstGeom>
        </p:spPr>
      </p:pic>
    </p:spTree>
    <p:custDataLst>
      <p:tags r:id="rId1"/>
    </p:custDataLst>
    <p:extLst>
      <p:ext uri="{BB962C8B-B14F-4D97-AF65-F5344CB8AC3E}">
        <p14:creationId xmlns:p14="http://schemas.microsoft.com/office/powerpoint/2010/main" val="1205592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4446" y="123166"/>
            <a:ext cx="9190971" cy="951722"/>
          </a:xfrm>
        </p:spPr>
        <p:txBody>
          <a:bodyPr vert="horz" lIns="91440" tIns="45720" rIns="91440" bIns="45720" rtlCol="0" anchor="ctr">
            <a:normAutofit/>
          </a:bodyPr>
          <a:lstStyle/>
          <a:p>
            <a:pPr algn="ctr"/>
            <a:r>
              <a:rPr lang="en-GB" sz="1800" dirty="0"/>
              <a:t>Distribution of laboratory-confirmed cases of COVID-19 in the EU/EEA, as of Week 25, 2021</a:t>
            </a:r>
          </a:p>
        </p:txBody>
      </p:sp>
      <p:sp>
        <p:nvSpPr>
          <p:cNvPr id="5" name="Slide Number Placeholder 4"/>
          <p:cNvSpPr>
            <a:spLocks noGrp="1"/>
          </p:cNvSpPr>
          <p:nvPr>
            <p:ph type="sldNum" sz="quarter" idx="12"/>
          </p:nvPr>
        </p:nvSpPr>
        <p:spPr/>
        <p:txBody>
          <a:bodyPr/>
          <a:lstStyle/>
          <a:p>
            <a:fld id="{F9E29A8E-A0F1-419A-8E8B-A78BF9C70DE8}" type="slidenum">
              <a:rPr lang="en-GB" smtClean="0"/>
              <a:pPr/>
              <a:t>4</a:t>
            </a:fld>
            <a:endParaRPr lang="en-GB" dirty="0"/>
          </a:p>
        </p:txBody>
      </p:sp>
      <p:pic>
        <p:nvPicPr>
          <p:cNvPr id="3" name="Picture 2">
            <a:extLst>
              <a:ext uri="{FF2B5EF4-FFF2-40B4-BE49-F238E27FC236}">
                <a16:creationId xmlns:a16="http://schemas.microsoft.com/office/drawing/2014/main" id="{2BCE319C-A968-4004-9572-38EC4079E223}"/>
              </a:ext>
            </a:extLst>
          </p:cNvPr>
          <p:cNvPicPr>
            <a:picLocks noChangeAspect="1"/>
          </p:cNvPicPr>
          <p:nvPr/>
        </p:nvPicPr>
        <p:blipFill>
          <a:blip r:embed="rId4"/>
          <a:stretch>
            <a:fillRect/>
          </a:stretch>
        </p:blipFill>
        <p:spPr>
          <a:xfrm>
            <a:off x="471952" y="892844"/>
            <a:ext cx="11248095" cy="5072312"/>
          </a:xfrm>
          <a:prstGeom prst="rect">
            <a:avLst/>
          </a:prstGeom>
        </p:spPr>
      </p:pic>
    </p:spTree>
    <p:custDataLst>
      <p:tags r:id="rId1"/>
    </p:custDataLst>
    <p:extLst>
      <p:ext uri="{BB962C8B-B14F-4D97-AF65-F5344CB8AC3E}">
        <p14:creationId xmlns:p14="http://schemas.microsoft.com/office/powerpoint/2010/main" val="1044548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9E29A8E-A0F1-419A-8E8B-A78BF9C70DE8}" type="slidenum">
              <a:rPr lang="en-GB" smtClean="0"/>
              <a:pPr/>
              <a:t>5</a:t>
            </a:fld>
            <a:endParaRPr lang="en-GB" dirty="0"/>
          </a:p>
        </p:txBody>
      </p:sp>
      <p:sp>
        <p:nvSpPr>
          <p:cNvPr id="4" name="Title 1"/>
          <p:cNvSpPr>
            <a:spLocks noGrp="1"/>
          </p:cNvSpPr>
          <p:nvPr>
            <p:ph type="title"/>
          </p:nvPr>
        </p:nvSpPr>
        <p:spPr>
          <a:xfrm>
            <a:off x="719908" y="0"/>
            <a:ext cx="10354188" cy="951722"/>
          </a:xfrm>
        </p:spPr>
        <p:txBody>
          <a:bodyPr vert="horz" lIns="91440" tIns="45720" rIns="91440" bIns="45720" rtlCol="0" anchor="ctr">
            <a:normAutofit/>
          </a:bodyPr>
          <a:lstStyle/>
          <a:p>
            <a:pPr algn="ctr"/>
            <a:r>
              <a:rPr lang="en-GB" sz="1800" dirty="0"/>
              <a:t>Geographic distribution of 14-day cumulative number of reported COVID-19 cases per 100 000 population, worldwide, from 2021-w24 to 2021-w25</a:t>
            </a:r>
          </a:p>
        </p:txBody>
      </p:sp>
      <p:sp>
        <p:nvSpPr>
          <p:cNvPr id="6" name="Rectangle 5"/>
          <p:cNvSpPr/>
          <p:nvPr/>
        </p:nvSpPr>
        <p:spPr>
          <a:xfrm>
            <a:off x="9331" y="6204851"/>
            <a:ext cx="11709399" cy="480131"/>
          </a:xfrm>
          <a:prstGeom prst="rect">
            <a:avLst/>
          </a:prstGeom>
        </p:spPr>
        <p:txBody>
          <a:bodyPr wrap="square">
            <a:spAutoFit/>
          </a:bodyPr>
          <a:lstStyle/>
          <a:p>
            <a:pPr lvl="0"/>
            <a:r>
              <a:rPr lang="en-GB" sz="700" b="1" dirty="0">
                <a:solidFill>
                  <a:srgbClr val="333333"/>
                </a:solidFill>
                <a:latin typeface="Helvetica" panose="020B0604020202020204" pitchFamily="34" charset="0"/>
                <a:ea typeface="Calibri" panose="020F0502020204030204" pitchFamily="34" charset="0"/>
              </a:rPr>
              <a:t>14-day notification rates and trends are collected using epidemic intelligence from various sources and are affected by the testing strategy, laboratory capacity and the effectiveness of surveillance systems. As all of these factors can differ greatly between countries, ECDC does not recommend using notification rates to directly compare countries. Particular caution is needed when interpreting reported rates from areas with small populations, where small changes in the numbers of reported cases can have a large impact on the notification rate. In addition, the retrospective adjustment of data by reporting authorities is possible. Negative counts of new cases can arise if countries or subnational areas report cumulative totals that are lower than those reported previously, which can affect the presentation of data in maps and time-series plots.</a:t>
            </a:r>
            <a:endParaRPr lang="en-GB" sz="800" dirty="0">
              <a:solidFill>
                <a:prstClr val="black"/>
              </a:solidFill>
              <a:latin typeface="Calibri" panose="020F0502020204030204" pitchFamily="34" charset="0"/>
              <a:ea typeface="Calibri" panose="020F0502020204030204" pitchFamily="34" charset="0"/>
            </a:endParaRPr>
          </a:p>
        </p:txBody>
      </p:sp>
      <p:sp>
        <p:nvSpPr>
          <p:cNvPr id="8" name="Rectangle 7">
            <a:extLst>
              <a:ext uri="{FF2B5EF4-FFF2-40B4-BE49-F238E27FC236}">
                <a16:creationId xmlns:a16="http://schemas.microsoft.com/office/drawing/2014/main" id="{0AA11DB5-CBFE-4F5E-A8B0-822346470E39}"/>
              </a:ext>
            </a:extLst>
          </p:cNvPr>
          <p:cNvSpPr/>
          <p:nvPr/>
        </p:nvSpPr>
        <p:spPr>
          <a:xfrm>
            <a:off x="9331" y="5891290"/>
            <a:ext cx="10643790" cy="341632"/>
          </a:xfrm>
          <a:prstGeom prst="rect">
            <a:avLst/>
          </a:prstGeom>
        </p:spPr>
        <p:txBody>
          <a:bodyPr wrap="square">
            <a:spAutoFit/>
          </a:bodyPr>
          <a:lstStyle/>
          <a:p>
            <a:r>
              <a:rPr lang="en-GB" sz="900" i="1" dirty="0">
                <a:latin typeface="Calibri" panose="020F0502020204030204" pitchFamily="34" charset="0"/>
              </a:rPr>
              <a:t>Notification rates for Sweden may not be reflecting the actual number of cases due to a database closure in week 24.</a:t>
            </a:r>
          </a:p>
          <a:p>
            <a:r>
              <a:rPr lang="en-GB" sz="900" i="1" dirty="0">
                <a:latin typeface="Calibri" panose="020F0502020204030204" pitchFamily="34" charset="0"/>
              </a:rPr>
              <a:t>.</a:t>
            </a:r>
          </a:p>
        </p:txBody>
      </p:sp>
      <p:pic>
        <p:nvPicPr>
          <p:cNvPr id="2" name="Picture 1">
            <a:extLst>
              <a:ext uri="{FF2B5EF4-FFF2-40B4-BE49-F238E27FC236}">
                <a16:creationId xmlns:a16="http://schemas.microsoft.com/office/drawing/2014/main" id="{61F46103-FBAC-4AE3-9CF8-2161C1CCAE97}"/>
              </a:ext>
            </a:extLst>
          </p:cNvPr>
          <p:cNvPicPr>
            <a:picLocks noChangeAspect="1"/>
          </p:cNvPicPr>
          <p:nvPr/>
        </p:nvPicPr>
        <p:blipFill>
          <a:blip r:embed="rId3"/>
          <a:stretch>
            <a:fillRect/>
          </a:stretch>
        </p:blipFill>
        <p:spPr>
          <a:xfrm>
            <a:off x="2596319" y="829254"/>
            <a:ext cx="6999362" cy="4940726"/>
          </a:xfrm>
          <a:prstGeom prst="rect">
            <a:avLst/>
          </a:prstGeom>
        </p:spPr>
      </p:pic>
    </p:spTree>
    <p:custDataLst>
      <p:tags r:id="rId1"/>
    </p:custDataLst>
    <p:extLst>
      <p:ext uri="{BB962C8B-B14F-4D97-AF65-F5344CB8AC3E}">
        <p14:creationId xmlns:p14="http://schemas.microsoft.com/office/powerpoint/2010/main" val="3823556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5E58495-1D0A-4E91-B5B2-9302366F9166}"/>
              </a:ext>
            </a:extLst>
          </p:cNvPr>
          <p:cNvSpPr>
            <a:spLocks noGrp="1"/>
          </p:cNvSpPr>
          <p:nvPr>
            <p:ph type="sldNum" sz="quarter" idx="12"/>
          </p:nvPr>
        </p:nvSpPr>
        <p:spPr/>
        <p:txBody>
          <a:bodyPr/>
          <a:lstStyle/>
          <a:p>
            <a:fld id="{F9E29A8E-A0F1-419A-8E8B-A78BF9C70DE8}" type="slidenum">
              <a:rPr lang="en-GB" smtClean="0"/>
              <a:pPr/>
              <a:t>6</a:t>
            </a:fld>
            <a:endParaRPr lang="en-GB" dirty="0"/>
          </a:p>
        </p:txBody>
      </p:sp>
      <p:pic>
        <p:nvPicPr>
          <p:cNvPr id="5" name="Picture 4">
            <a:extLst>
              <a:ext uri="{FF2B5EF4-FFF2-40B4-BE49-F238E27FC236}">
                <a16:creationId xmlns:a16="http://schemas.microsoft.com/office/drawing/2014/main" id="{2B3190F5-69BA-4725-BFFF-BC06AA93D8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0486" y="245199"/>
            <a:ext cx="8831929" cy="6236967"/>
          </a:xfrm>
          <a:prstGeom prst="rect">
            <a:avLst/>
          </a:prstGeom>
        </p:spPr>
      </p:pic>
    </p:spTree>
    <p:custDataLst>
      <p:tags r:id="rId1"/>
    </p:custDataLst>
    <p:extLst>
      <p:ext uri="{BB962C8B-B14F-4D97-AF65-F5344CB8AC3E}">
        <p14:creationId xmlns:p14="http://schemas.microsoft.com/office/powerpoint/2010/main" val="18758284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E10B8B0-FA4F-44B5-8A95-23452F6F8DF0}"/>
              </a:ext>
            </a:extLst>
          </p:cNvPr>
          <p:cNvSpPr>
            <a:spLocks noGrp="1"/>
          </p:cNvSpPr>
          <p:nvPr>
            <p:ph type="sldNum" sz="quarter" idx="12"/>
          </p:nvPr>
        </p:nvSpPr>
        <p:spPr/>
        <p:txBody>
          <a:bodyPr/>
          <a:lstStyle/>
          <a:p>
            <a:fld id="{F9E29A8E-A0F1-419A-8E8B-A78BF9C70DE8}" type="slidenum">
              <a:rPr lang="en-GB" smtClean="0"/>
              <a:pPr/>
              <a:t>7</a:t>
            </a:fld>
            <a:endParaRPr lang="en-GB" dirty="0"/>
          </a:p>
        </p:txBody>
      </p:sp>
      <p:pic>
        <p:nvPicPr>
          <p:cNvPr id="2" name="Picture 1">
            <a:extLst>
              <a:ext uri="{FF2B5EF4-FFF2-40B4-BE49-F238E27FC236}">
                <a16:creationId xmlns:a16="http://schemas.microsoft.com/office/drawing/2014/main" id="{06F2833D-BC0B-4849-B2CD-390E8EE57EB8}"/>
              </a:ext>
            </a:extLst>
          </p:cNvPr>
          <p:cNvPicPr>
            <a:picLocks noChangeAspect="1"/>
          </p:cNvPicPr>
          <p:nvPr/>
        </p:nvPicPr>
        <p:blipFill>
          <a:blip r:embed="rId3"/>
          <a:stretch>
            <a:fillRect/>
          </a:stretch>
        </p:blipFill>
        <p:spPr>
          <a:xfrm>
            <a:off x="1871228" y="342426"/>
            <a:ext cx="8449543" cy="5966933"/>
          </a:xfrm>
          <a:prstGeom prst="rect">
            <a:avLst/>
          </a:prstGeom>
        </p:spPr>
      </p:pic>
    </p:spTree>
    <p:custDataLst>
      <p:tags r:id="rId1"/>
    </p:custDataLst>
    <p:extLst>
      <p:ext uri="{BB962C8B-B14F-4D97-AF65-F5344CB8AC3E}">
        <p14:creationId xmlns:p14="http://schemas.microsoft.com/office/powerpoint/2010/main" val="19003565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6672" y="289976"/>
            <a:ext cx="10476069" cy="648808"/>
          </a:xfrm>
        </p:spPr>
        <p:txBody>
          <a:bodyPr/>
          <a:lstStyle/>
          <a:p>
            <a:pPr lvl="0" fontAlgn="auto">
              <a:lnSpc>
                <a:spcPct val="100000"/>
              </a:lnSpc>
              <a:spcBef>
                <a:spcPts val="0"/>
              </a:spcBef>
              <a:spcAft>
                <a:spcPts val="0"/>
              </a:spcAft>
            </a:pPr>
            <a:r>
              <a:rPr lang="en-GB" sz="1800" b="0" dirty="0">
                <a:solidFill>
                  <a:srgbClr val="69AE23"/>
                </a:solidFill>
                <a:latin typeface="Calibri" pitchFamily="34" charset="0"/>
                <a:ea typeface="+mn-ea"/>
                <a:cs typeface="Calibri" pitchFamily="34" charset="0"/>
              </a:rPr>
              <a:t>Geographical distribution of confirmed MERS-CoV cases by probable region of infection and exposure, from </a:t>
            </a:r>
            <a:br>
              <a:rPr lang="en-GB" sz="1800" b="0" dirty="0">
                <a:solidFill>
                  <a:srgbClr val="69AE23"/>
                </a:solidFill>
                <a:latin typeface="Calibri" pitchFamily="34" charset="0"/>
                <a:ea typeface="+mn-ea"/>
                <a:cs typeface="Calibri" pitchFamily="34" charset="0"/>
              </a:rPr>
            </a:br>
            <a:r>
              <a:rPr lang="en-GB" sz="1800" b="0" dirty="0">
                <a:solidFill>
                  <a:srgbClr val="69AE23"/>
                </a:solidFill>
                <a:latin typeface="Calibri" pitchFamily="34" charset="0"/>
                <a:ea typeface="+mn-ea"/>
                <a:cs typeface="Calibri" pitchFamily="34" charset="0"/>
              </a:rPr>
              <a:t>1 January 2021 to </a:t>
            </a:r>
            <a:r>
              <a:rPr lang="en-GB" sz="1800" dirty="0">
                <a:solidFill>
                  <a:srgbClr val="69AE23"/>
                </a:solidFill>
                <a:latin typeface="Calibri" pitchFamily="34" charset="0"/>
                <a:ea typeface="+mn-ea"/>
                <a:cs typeface="Calibri" pitchFamily="34" charset="0"/>
              </a:rPr>
              <a:t>29</a:t>
            </a:r>
            <a:r>
              <a:rPr lang="en-GB" sz="1800" b="0" dirty="0">
                <a:solidFill>
                  <a:srgbClr val="69AE23"/>
                </a:solidFill>
                <a:latin typeface="Calibri" pitchFamily="34" charset="0"/>
                <a:ea typeface="+mn-ea"/>
                <a:cs typeface="Calibri" pitchFamily="34" charset="0"/>
              </a:rPr>
              <a:t> June 2021</a:t>
            </a:r>
          </a:p>
        </p:txBody>
      </p:sp>
      <p:pic>
        <p:nvPicPr>
          <p:cNvPr id="5" name="Picture 4">
            <a:extLst>
              <a:ext uri="{FF2B5EF4-FFF2-40B4-BE49-F238E27FC236}">
                <a16:creationId xmlns:a16="http://schemas.microsoft.com/office/drawing/2014/main" id="{E55D8A74-1EB8-4653-AC0F-9306809D0B6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98261" y="963516"/>
            <a:ext cx="7195478" cy="5560142"/>
          </a:xfrm>
          <a:prstGeom prst="rect">
            <a:avLst/>
          </a:prstGeom>
        </p:spPr>
      </p:pic>
    </p:spTree>
    <p:custDataLst>
      <p:tags r:id="rId2"/>
    </p:custDataLst>
    <p:extLst>
      <p:ext uri="{BB962C8B-B14F-4D97-AF65-F5344CB8AC3E}">
        <p14:creationId xmlns:p14="http://schemas.microsoft.com/office/powerpoint/2010/main" val="2238414178"/>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3" name="Title 1"/>
          <p:cNvSpPr txBox="1">
            <a:spLocks/>
          </p:cNvSpPr>
          <p:nvPr/>
        </p:nvSpPr>
        <p:spPr>
          <a:xfrm>
            <a:off x="270589" y="233993"/>
            <a:ext cx="10459616" cy="411162"/>
          </a:xfrm>
          <a:prstGeom prst="rect">
            <a:avLst/>
          </a:prstGeom>
        </p:spPr>
        <p:txBody>
          <a:bodyPr/>
          <a:lstStyle>
            <a:lvl1pPr algn="l" rtl="0" eaLnBrk="1" fontAlgn="base" hangingPunct="1">
              <a:lnSpc>
                <a:spcPct val="90000"/>
              </a:lnSpc>
              <a:spcBef>
                <a:spcPct val="0"/>
              </a:spcBef>
              <a:spcAft>
                <a:spcPct val="0"/>
              </a:spcAft>
              <a:defRPr sz="2789" b="1">
                <a:solidFill>
                  <a:srgbClr val="333333"/>
                </a:solidFill>
                <a:latin typeface="+mj-lt"/>
                <a:ea typeface="+mj-ea"/>
                <a:cs typeface="+mj-cs"/>
              </a:defRPr>
            </a:lvl1pPr>
            <a:lvl2pPr algn="l" rtl="0" eaLnBrk="1" fontAlgn="base" hangingPunct="1">
              <a:lnSpc>
                <a:spcPct val="90000"/>
              </a:lnSpc>
              <a:spcBef>
                <a:spcPct val="0"/>
              </a:spcBef>
              <a:spcAft>
                <a:spcPct val="0"/>
              </a:spcAft>
              <a:defRPr sz="2789" b="1">
                <a:solidFill>
                  <a:srgbClr val="333333"/>
                </a:solidFill>
                <a:latin typeface="Tahoma" pitchFamily="34" charset="0"/>
              </a:defRPr>
            </a:lvl2pPr>
            <a:lvl3pPr algn="l" rtl="0" eaLnBrk="1" fontAlgn="base" hangingPunct="1">
              <a:lnSpc>
                <a:spcPct val="90000"/>
              </a:lnSpc>
              <a:spcBef>
                <a:spcPct val="0"/>
              </a:spcBef>
              <a:spcAft>
                <a:spcPct val="0"/>
              </a:spcAft>
              <a:defRPr sz="2789" b="1">
                <a:solidFill>
                  <a:srgbClr val="333333"/>
                </a:solidFill>
                <a:latin typeface="Tahoma" pitchFamily="34" charset="0"/>
              </a:defRPr>
            </a:lvl3pPr>
            <a:lvl4pPr algn="l" rtl="0" eaLnBrk="1" fontAlgn="base" hangingPunct="1">
              <a:lnSpc>
                <a:spcPct val="90000"/>
              </a:lnSpc>
              <a:spcBef>
                <a:spcPct val="0"/>
              </a:spcBef>
              <a:spcAft>
                <a:spcPct val="0"/>
              </a:spcAft>
              <a:defRPr sz="2789" b="1">
                <a:solidFill>
                  <a:srgbClr val="333333"/>
                </a:solidFill>
                <a:latin typeface="Tahoma" pitchFamily="34" charset="0"/>
              </a:defRPr>
            </a:lvl4pPr>
            <a:lvl5pPr algn="l" rtl="0" eaLnBrk="1" fontAlgn="base" hangingPunct="1">
              <a:lnSpc>
                <a:spcPct val="90000"/>
              </a:lnSpc>
              <a:spcBef>
                <a:spcPct val="0"/>
              </a:spcBef>
              <a:spcAft>
                <a:spcPct val="0"/>
              </a:spcAft>
              <a:defRPr sz="2789" b="1">
                <a:solidFill>
                  <a:srgbClr val="333333"/>
                </a:solidFill>
                <a:latin typeface="Tahoma" pitchFamily="34" charset="0"/>
              </a:defRPr>
            </a:lvl5pPr>
            <a:lvl6pPr marL="455371" algn="l" rtl="0" eaLnBrk="1" fontAlgn="base" hangingPunct="1">
              <a:lnSpc>
                <a:spcPct val="90000"/>
              </a:lnSpc>
              <a:spcBef>
                <a:spcPct val="0"/>
              </a:spcBef>
              <a:spcAft>
                <a:spcPct val="0"/>
              </a:spcAft>
              <a:defRPr sz="2789" b="1">
                <a:solidFill>
                  <a:srgbClr val="333333"/>
                </a:solidFill>
                <a:latin typeface="Tahoma" pitchFamily="34" charset="0"/>
              </a:defRPr>
            </a:lvl6pPr>
            <a:lvl7pPr marL="910742" algn="l" rtl="0" eaLnBrk="1" fontAlgn="base" hangingPunct="1">
              <a:lnSpc>
                <a:spcPct val="90000"/>
              </a:lnSpc>
              <a:spcBef>
                <a:spcPct val="0"/>
              </a:spcBef>
              <a:spcAft>
                <a:spcPct val="0"/>
              </a:spcAft>
              <a:defRPr sz="2789" b="1">
                <a:solidFill>
                  <a:srgbClr val="333333"/>
                </a:solidFill>
                <a:latin typeface="Tahoma" pitchFamily="34" charset="0"/>
              </a:defRPr>
            </a:lvl7pPr>
            <a:lvl8pPr marL="1366114" algn="l" rtl="0" eaLnBrk="1" fontAlgn="base" hangingPunct="1">
              <a:lnSpc>
                <a:spcPct val="90000"/>
              </a:lnSpc>
              <a:spcBef>
                <a:spcPct val="0"/>
              </a:spcBef>
              <a:spcAft>
                <a:spcPct val="0"/>
              </a:spcAft>
              <a:defRPr sz="2789" b="1">
                <a:solidFill>
                  <a:srgbClr val="333333"/>
                </a:solidFill>
                <a:latin typeface="Tahoma" pitchFamily="34" charset="0"/>
              </a:defRPr>
            </a:lvl8pPr>
            <a:lvl9pPr marL="1821485" algn="l" rtl="0" eaLnBrk="1" fontAlgn="base" hangingPunct="1">
              <a:lnSpc>
                <a:spcPct val="90000"/>
              </a:lnSpc>
              <a:spcBef>
                <a:spcPct val="0"/>
              </a:spcBef>
              <a:spcAft>
                <a:spcPct val="0"/>
              </a:spcAft>
              <a:defRPr sz="2789" b="1">
                <a:solidFill>
                  <a:srgbClr val="333333"/>
                </a:solidFill>
                <a:latin typeface="Tahoma"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69AE23"/>
                </a:solidFill>
                <a:effectLst/>
                <a:uLnTx/>
                <a:uFillTx/>
                <a:latin typeface="Calibri" pitchFamily="34" charset="0"/>
                <a:ea typeface="+mj-ea"/>
                <a:cs typeface="Calibri" pitchFamily="34" charset="0"/>
              </a:rPr>
              <a:t>Geographical distribution of confirmed MERS-CoV cases by country of infection and year, from April 2012 to   29 June 2021</a:t>
            </a:r>
            <a:endParaRPr kumimoji="0" lang="en-GB" sz="2000" b="1" i="0" u="none" strike="noStrike" kern="1200" cap="none" spc="0" normalizeH="0" baseline="0" noProof="0" dirty="0">
              <a:ln>
                <a:noFill/>
              </a:ln>
              <a:solidFill>
                <a:srgbClr val="000000"/>
              </a:solidFill>
              <a:effectLst/>
              <a:uLnTx/>
              <a:uFillTx/>
              <a:latin typeface="Tahoma"/>
              <a:ea typeface="+mj-ea"/>
              <a:cs typeface="+mj-cs"/>
            </a:endParaRPr>
          </a:p>
        </p:txBody>
      </p:sp>
      <p:pic>
        <p:nvPicPr>
          <p:cNvPr id="5" name="Picture 4">
            <a:extLst>
              <a:ext uri="{FF2B5EF4-FFF2-40B4-BE49-F238E27FC236}">
                <a16:creationId xmlns:a16="http://schemas.microsoft.com/office/drawing/2014/main" id="{AF294E41-98DF-43D7-BD83-E56426606F5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97480" y="773397"/>
            <a:ext cx="7397040" cy="5715894"/>
          </a:xfrm>
          <a:prstGeom prst="rect">
            <a:avLst/>
          </a:prstGeom>
        </p:spPr>
      </p:pic>
    </p:spTree>
    <p:custDataLst>
      <p:tags r:id="rId2"/>
    </p:custDataLst>
    <p:extLst>
      <p:ext uri="{BB962C8B-B14F-4D97-AF65-F5344CB8AC3E}">
        <p14:creationId xmlns:p14="http://schemas.microsoft.com/office/powerpoint/2010/main" val="2362308390"/>
      </p:ext>
    </p:extLst>
  </p:cSld>
  <p:clrMapOvr>
    <a:overrideClrMapping bg1="lt1" tx1="dk1" bg2="lt2" tx2="dk2" accent1="accent1" accent2="accent2" accent3="accent3" accent4="accent4" accent5="accent5" accent6="accent6" hlink="hlink" folHlink="folHlink"/>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3"/>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heme_ECDC">
  <a:themeElements>
    <a:clrScheme name="ECDC">
      <a:dk1>
        <a:sysClr val="windowText" lastClr="000000"/>
      </a:dk1>
      <a:lt1>
        <a:sysClr val="window" lastClr="FFFFFF"/>
      </a:lt1>
      <a:dk2>
        <a:srgbClr val="69AE23"/>
      </a:dk2>
      <a:lt2>
        <a:srgbClr val="E7E6E6"/>
      </a:lt2>
      <a:accent1>
        <a:srgbClr val="7CBDC1"/>
      </a:accent1>
      <a:accent2>
        <a:srgbClr val="C0D236"/>
      </a:accent2>
      <a:accent3>
        <a:srgbClr val="3E5B84"/>
      </a:accent3>
      <a:accent4>
        <a:srgbClr val="008C75"/>
      </a:accent4>
      <a:accent5>
        <a:srgbClr val="82428D"/>
      </a:accent5>
      <a:accent6>
        <a:srgbClr val="E8683F"/>
      </a:accent6>
      <a:hlink>
        <a:srgbClr val="51871B"/>
      </a:hlink>
      <a:folHlink>
        <a:srgbClr val="51871B"/>
      </a:folHlink>
    </a:clrScheme>
    <a:fontScheme name="ECDC">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DC_PowerPoint_Template_2018-newbuilding-16-9 V3.potx [Read-Only]" id="{D322459E-1AE5-4DD4-A4CA-847638BBE1AF}" vid="{F3AA6A5B-6808-443B-A3A7-BB9FF9F55CB3}"/>
    </a:ext>
  </a:extLst>
</a:theme>
</file>

<file path=ppt/theme/theme2.xml><?xml version="1.0" encoding="utf-8"?>
<a:theme xmlns:a="http://schemas.openxmlformats.org/drawingml/2006/main" name="1_Theme_ECDC">
  <a:themeElements>
    <a:clrScheme name="ECDC">
      <a:dk1>
        <a:sysClr val="windowText" lastClr="000000"/>
      </a:dk1>
      <a:lt1>
        <a:sysClr val="window" lastClr="FFFFFF"/>
      </a:lt1>
      <a:dk2>
        <a:srgbClr val="69AE23"/>
      </a:dk2>
      <a:lt2>
        <a:srgbClr val="E7E6E6"/>
      </a:lt2>
      <a:accent1>
        <a:srgbClr val="7CBDC1"/>
      </a:accent1>
      <a:accent2>
        <a:srgbClr val="C0D236"/>
      </a:accent2>
      <a:accent3>
        <a:srgbClr val="3E5B84"/>
      </a:accent3>
      <a:accent4>
        <a:srgbClr val="008C75"/>
      </a:accent4>
      <a:accent5>
        <a:srgbClr val="82428D"/>
      </a:accent5>
      <a:accent6>
        <a:srgbClr val="E8683F"/>
      </a:accent6>
      <a:hlink>
        <a:srgbClr val="51871B"/>
      </a:hlink>
      <a:folHlink>
        <a:srgbClr val="51871B"/>
      </a:folHlink>
    </a:clrScheme>
    <a:fontScheme name="ECDC">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VD DRC 10 October 2018" id="{AE07E9E6-2FA5-4976-8EFE-E6E382FC1AE7}" vid="{BF285144-510D-4A03-B3A8-0FCB0D045580}"/>
    </a:ext>
  </a:extLst>
</a:theme>
</file>

<file path=ppt/theme/theme3.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ECDC">
    <a:dk1>
      <a:sysClr val="windowText" lastClr="000000"/>
    </a:dk1>
    <a:lt1>
      <a:sysClr val="window" lastClr="FFFFFF"/>
    </a:lt1>
    <a:dk2>
      <a:srgbClr val="69AE23"/>
    </a:dk2>
    <a:lt2>
      <a:srgbClr val="E7E6E6"/>
    </a:lt2>
    <a:accent1>
      <a:srgbClr val="7CBDC1"/>
    </a:accent1>
    <a:accent2>
      <a:srgbClr val="C0D236"/>
    </a:accent2>
    <a:accent3>
      <a:srgbClr val="3E5B84"/>
    </a:accent3>
    <a:accent4>
      <a:srgbClr val="008C75"/>
    </a:accent4>
    <a:accent5>
      <a:srgbClr val="82428D"/>
    </a:accent5>
    <a:accent6>
      <a:srgbClr val="E8683F"/>
    </a:accent6>
    <a:hlink>
      <a:srgbClr val="51871B"/>
    </a:hlink>
    <a:folHlink>
      <a:srgbClr val="51871B"/>
    </a:folHlink>
  </a:clrScheme>
</a:themeOverride>
</file>

<file path=ppt/theme/themeOverride2.xml><?xml version="1.0" encoding="utf-8"?>
<a:themeOverride xmlns:a="http://schemas.openxmlformats.org/drawingml/2006/main">
  <a:clrScheme name="ECDC">
    <a:dk1>
      <a:sysClr val="windowText" lastClr="000000"/>
    </a:dk1>
    <a:lt1>
      <a:sysClr val="window" lastClr="FFFFFF"/>
    </a:lt1>
    <a:dk2>
      <a:srgbClr val="69AE23"/>
    </a:dk2>
    <a:lt2>
      <a:srgbClr val="E7E6E6"/>
    </a:lt2>
    <a:accent1>
      <a:srgbClr val="7CBDC1"/>
    </a:accent1>
    <a:accent2>
      <a:srgbClr val="C0D236"/>
    </a:accent2>
    <a:accent3>
      <a:srgbClr val="3E5B84"/>
    </a:accent3>
    <a:accent4>
      <a:srgbClr val="008C75"/>
    </a:accent4>
    <a:accent5>
      <a:srgbClr val="82428D"/>
    </a:accent5>
    <a:accent6>
      <a:srgbClr val="E8683F"/>
    </a:accent6>
    <a:hlink>
      <a:srgbClr val="51871B"/>
    </a:hlink>
    <a:folHlink>
      <a:srgbClr val="51871B"/>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haredContentType xmlns="Microsoft.SharePoint.Taxonomy.ContentTypeSync" SourceId="de887f88-4a24-49db-a549-4c3cbb517053" ContentTypeId="0x010100D736C7ACE9B64A2887FC840CE64E73CD00360B9ACB809F49C1884CB141DE574707007F106902CA0648509223A5AB6FB37150" PreviousValue="false"/>
</file>

<file path=customXml/item4.xml><?xml version="1.0" encoding="utf-8"?>
<ct:contentTypeSchema xmlns:ct="http://schemas.microsoft.com/office/2006/metadata/contentType" xmlns:ma="http://schemas.microsoft.com/office/2006/metadata/properties/metaAttributes" ct:_="" ma:_="" ma:contentTypeName="Epidemic Intelligence and Emergency Operations" ma:contentTypeID="0x010100D736C7ACE9B64A2887FC840CE64E73CD00360B9ACB809F49C1884CB141DE574707007F106902CA0648509223A5AB6FB3715000B80CADFD35067648B85EBA8BF6B3929D" ma:contentTypeVersion="37" ma:contentTypeDescription="Epidemic Intelligence and Emergency Operations Content Type" ma:contentTypeScope="" ma:versionID="8f0cb0a25a289c4a32324af94a921498">
  <xsd:schema xmlns:xsd="http://www.w3.org/2001/XMLSchema" xmlns:xs="http://www.w3.org/2001/XMLSchema" xmlns:p="http://schemas.microsoft.com/office/2006/metadata/properties" xmlns:ns1="http://schemas.microsoft.com/sharepoint/v3" xmlns:ns2="376727eb-354b-45e4-998d-f84ea079474e" xmlns:ns3="d23a570b-d7a9-49ca-a34c-8afb8206b4bf" targetNamespace="http://schemas.microsoft.com/office/2006/metadata/properties" ma:root="true" ma:fieldsID="de28d7e1e387f98cca7eb7d69937aac5" ns1:_="" ns2:_="" ns3:_="">
    <xsd:import namespace="http://schemas.microsoft.com/sharepoint/v3"/>
    <xsd:import namespace="376727eb-354b-45e4-998d-f84ea079474e"/>
    <xsd:import namespace="d23a570b-d7a9-49ca-a34c-8afb8206b4bf"/>
    <xsd:element name="properties">
      <xsd:complexType>
        <xsd:sequence>
          <xsd:element name="documentManagement">
            <xsd:complexType>
              <xsd:all>
                <xsd:element ref="ns1:ECDC_Description" minOccurs="0"/>
                <xsd:element ref="ns2:ECDC_DMS_Author" minOccurs="0"/>
                <xsd:element ref="ns2:ECDC_DMS_Organization0" minOccurs="0"/>
                <xsd:element ref="ns3:TaxCatchAll" minOccurs="0"/>
                <xsd:element ref="ns3:TaxCatchAllLabel" minOccurs="0"/>
                <xsd:element ref="ns2:ECDC_DMS_Epi_and_Emergency_Document_Type0" minOccurs="0"/>
                <xsd:element ref="ns2:ECDC_Subject_whatTaxHTField0" minOccurs="0"/>
                <xsd:element ref="ns2:ECDC_DMS_Project0" minOccurs="0"/>
                <xsd:element ref="ns2:ECDC_DMS_MIS_Activity_code0" minOccurs="0"/>
                <xsd:element ref="ns3:TaxKeywordTaxHTField" minOccurs="0"/>
                <xsd:element ref="ns2:ECDC_DMS_Classification" minOccurs="0"/>
                <xsd:element ref="ns2:ECDC_DMS_Contains_Personal_Data" minOccurs="0"/>
                <xsd:element ref="ns2:ECDC_DMS_Data_Controller" minOccurs="0"/>
                <xsd:element ref="ns2:ECDC_DMS_Effective_Date" minOccurs="0"/>
                <xsd:element ref="ns2:ECDC_DMS_Section" minOccurs="0"/>
                <xsd:element ref="ns2:ECDC_DMS_Group"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ECDC_Description" ma:index="2" nillable="true" ma:displayName="Description" ma:internalName="ECDC_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76727eb-354b-45e4-998d-f84ea079474e" elementFormDefault="qualified">
    <xsd:import namespace="http://schemas.microsoft.com/office/2006/documentManagement/types"/>
    <xsd:import namespace="http://schemas.microsoft.com/office/infopath/2007/PartnerControls"/>
    <xsd:element name="ECDC_DMS_Author" ma:index="3" nillable="true" ma:displayName="Owner" ma:description="An ECDC user or group(s) of users that are responsible for the document" ma:format="Hyperlink" ma:internalName="ECDC_DMS_Author" ma:readOnly="false" ma:showField="Tit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CDC_DMS_Organization0" ma:index="4" nillable="true" ma:taxonomy="true" ma:internalName="ECDC_DMS_Organization0" ma:taxonomyFieldName="ECDC_DMS_Organization" ma:displayName="Organisation" ma:readOnly="false" ma:default="" ma:fieldId="{35fb11e9-a18d-4b50-add6-447ef1d65648}" ma:taxonomyMulti="true" ma:sspId="de887f88-4a24-49db-a549-4c3cbb517053" ma:termSetId="0a8715e9-9613-4f3d-9487-c066723ad7a7" ma:anchorId="00000000-0000-0000-0000-000000000000" ma:open="false" ma:isKeyword="false">
      <xsd:complexType>
        <xsd:sequence>
          <xsd:element ref="pc:Terms" minOccurs="0" maxOccurs="1"/>
        </xsd:sequence>
      </xsd:complexType>
    </xsd:element>
    <xsd:element name="ECDC_DMS_Epi_and_Emergency_Document_Type0" ma:index="8" ma:taxonomy="true" ma:internalName="ECDC_DMS_Epi_and_Emergency_Document_Type0" ma:taxonomyFieldName="ECDC_DMS_Epi_and_Emergency_Document_Type" ma:displayName="Document Type" ma:readOnly="false" ma:fieldId="{db5d7a09-fdd7-41fd-b02e-d1d803890622}" ma:taxonomyMulti="true" ma:sspId="de887f88-4a24-49db-a549-4c3cbb517053" ma:termSetId="05694767-788d-4e99-ad07-3dd6ddb61ccc" ma:anchorId="fd2d67fc-49ba-4ea3-bbfc-a0893a7af3e7" ma:open="false" ma:isKeyword="false">
      <xsd:complexType>
        <xsd:sequence>
          <xsd:element ref="pc:Terms" minOccurs="0" maxOccurs="1"/>
        </xsd:sequence>
      </xsd:complexType>
    </xsd:element>
    <xsd:element name="ECDC_Subject_whatTaxHTField0" ma:index="10" ma:taxonomy="true" ma:internalName="ECDC_Subject_whatTaxHTField0" ma:taxonomyFieldName="ECDC_Subject_what" ma:displayName="Topic" ma:default="" ma:fieldId="{7525aafd-95ab-48e0-925f-ead7584e2866}" ma:taxonomyMulti="true" ma:sspId="de887f88-4a24-49db-a549-4c3cbb517053" ma:termSetId="b09c8666-4e2c-4f19-91e4-8f1fe34bcccd" ma:anchorId="00000000-0000-0000-0000-000000000000" ma:open="false" ma:isKeyword="false">
      <xsd:complexType>
        <xsd:sequence>
          <xsd:element ref="pc:Terms" minOccurs="0" maxOccurs="1"/>
        </xsd:sequence>
      </xsd:complexType>
    </xsd:element>
    <xsd:element name="ECDC_DMS_Project0" ma:index="12" nillable="true" ma:taxonomy="true" ma:internalName="ECDC_DMS_Project0" ma:taxonomyFieldName="ECDC_DMS_Project" ma:displayName="Project" ma:readOnly="false" ma:default="" ma:fieldId="{951a5c61-3e7d-4f5e-ad41-b76025ccfaa6}" ma:taxonomyMulti="true" ma:sspId="de887f88-4a24-49db-a549-4c3cbb517053" ma:termSetId="83bc1c21-e08b-4faa-97f2-3f7a70f36fcc" ma:anchorId="00000000-0000-0000-0000-000000000000" ma:open="false" ma:isKeyword="false">
      <xsd:complexType>
        <xsd:sequence>
          <xsd:element ref="pc:Terms" minOccurs="0" maxOccurs="1"/>
        </xsd:sequence>
      </xsd:complexType>
    </xsd:element>
    <xsd:element name="ECDC_DMS_MIS_Activity_code0" ma:index="14" nillable="true" ma:taxonomy="true" ma:internalName="ECDC_DMS_MIS_Activity_code0" ma:taxonomyFieldName="ECDC_DMS_MIS_Activity_code" ma:displayName="MIS Activity code" ma:readOnly="false" ma:default="" ma:fieldId="{8cb6b235-d851-4acc-9843-ae912a313215}" ma:taxonomyMulti="true" ma:sspId="de887f88-4a24-49db-a549-4c3cbb517053" ma:termSetId="141081f5-dfc8-474c-9d5b-c9b39840f641" ma:anchorId="00000000-0000-0000-0000-000000000000" ma:open="false" ma:isKeyword="false">
      <xsd:complexType>
        <xsd:sequence>
          <xsd:element ref="pc:Terms" minOccurs="0" maxOccurs="1"/>
        </xsd:sequence>
      </xsd:complexType>
    </xsd:element>
    <xsd:element name="ECDC_DMS_Classification" ma:index="18" nillable="true" ma:displayName="Classification" ma:format="Dropdown" ma:internalName="ECDC_DMS_Classification" ma:readOnly="false">
      <xsd:simpleType>
        <xsd:restriction base="dms:Choice">
          <xsd:enumeration value="Public"/>
          <xsd:enumeration value="Restricted"/>
          <xsd:enumeration value="Confidential"/>
        </xsd:restriction>
      </xsd:simpleType>
    </xsd:element>
    <xsd:element name="ECDC_DMS_Contains_Personal_Data" ma:index="19" nillable="true" ma:displayName="Contains Personal Data" ma:default="0" ma:internalName="ECDC_DMS_Contains_Personal_Data" ma:readOnly="false">
      <xsd:simpleType>
        <xsd:restriction base="dms:Boolean"/>
      </xsd:simpleType>
    </xsd:element>
    <xsd:element name="ECDC_DMS_Data_Controller" ma:index="20" nillable="true" ma:displayName="Data Controller" ma:format="Hyperlink" ma:SearchPeopleOnly="false" ma:SharePointGroup="0" ma:internalName="ECDC_DMS_Data_Controller" ma:readOnly="false" ma:showField="Tit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CDC_DMS_Effective_Date" ma:index="21" nillable="true" ma:displayName="Effective Date" ma:default="[today]" ma:internalName="ECDC_DMS_Effective_Date" ma:readOnly="false">
      <xsd:simpleType>
        <xsd:restriction base="dms:DateTime"/>
      </xsd:simpleType>
    </xsd:element>
    <xsd:element name="ECDC_DMS_Section" ma:index="22" nillable="true" ma:displayName="Section" ma:description="Indicates the creator users ECDC Unit" ma:hidden="true" ma:internalName="ECDC_DMS_Section" ma:readOnly="false">
      <xsd:simpleType>
        <xsd:restriction base="dms:Text"/>
      </xsd:simpleType>
    </xsd:element>
    <xsd:element name="ECDC_DMS_Group" ma:index="23" nillable="true" ma:displayName="Group" ma:description="Indicates the creator users ECDC Group" ma:hidden="true" ma:internalName="ECDC_DMS_Group"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23a570b-d7a9-49ca-a34c-8afb8206b4bf" elementFormDefault="qualified">
    <xsd:import namespace="http://schemas.microsoft.com/office/2006/documentManagement/types"/>
    <xsd:import namespace="http://schemas.microsoft.com/office/infopath/2007/PartnerControls"/>
    <xsd:element name="TaxCatchAll" ma:index="5" nillable="true" ma:displayName="Taxonomy Catch All Column" ma:description="" ma:hidden="true" ma:list="{f540d323-f29b-4666-8500-d25439f05077}" ma:internalName="TaxCatchAll" ma:showField="CatchAllData" ma:web="376727eb-354b-45e4-998d-f84ea079474e">
      <xsd:complexType>
        <xsd:complexContent>
          <xsd:extension base="dms:MultiChoiceLookup">
            <xsd:sequence>
              <xsd:element name="Value" type="dms:Lookup" maxOccurs="unbounded" minOccurs="0" nillable="true"/>
            </xsd:sequence>
          </xsd:extension>
        </xsd:complexContent>
      </xsd:complexType>
    </xsd:element>
    <xsd:element name="TaxCatchAllLabel" ma:index="6" nillable="true" ma:displayName="Taxonomy Catch All Column1" ma:description="" ma:hidden="true" ma:list="{f540d323-f29b-4666-8500-d25439f05077}" ma:internalName="TaxCatchAllLabel" ma:readOnly="true" ma:showField="CatchAllDataLabel" ma:web="376727eb-354b-45e4-998d-f84ea079474e">
      <xsd:complexType>
        <xsd:complexContent>
          <xsd:extension base="dms:MultiChoiceLookup">
            <xsd:sequence>
              <xsd:element name="Value" type="dms:Lookup" maxOccurs="unbounded" minOccurs="0" nillable="true"/>
            </xsd:sequence>
          </xsd:extension>
        </xsd:complexContent>
      </xsd:complexType>
    </xsd:element>
    <xsd:element name="TaxKeywordTaxHTField" ma:index="16" nillable="true" ma:taxonomy="true" ma:internalName="TaxKeywordTaxHTField" ma:taxonomyFieldName="TaxKeyword" ma:displayName="Additional Keywords" ma:fieldId="{23f27201-bee3-471e-b2e7-b64fd8b7ca38}" ma:taxonomyMulti="true" ma:sspId="de887f88-4a24-49db-a549-4c3cbb517053"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p:properties xmlns:p="http://schemas.microsoft.com/office/2006/metadata/properties" xmlns:xsi="http://www.w3.org/2001/XMLSchema-instance" xmlns:pc="http://schemas.microsoft.com/office/infopath/2007/PartnerControls">
  <documentManagement>
    <ECDC_Description xmlns="http://schemas.microsoft.com/sharepoint/v3" xsi:nil="true"/>
    <TaxKeywordTaxHTField xmlns="d23a570b-d7a9-49ca-a34c-8afb8206b4bf">
      <Terms xmlns="http://schemas.microsoft.com/office/infopath/2007/PartnerControls"/>
    </TaxKeywordTaxHTField>
    <TaxCatchAll xmlns="d23a570b-d7a9-49ca-a34c-8afb8206b4bf">
      <Value>124</Value>
      <Value>1624</Value>
      <Value>588</Value>
    </TaxCatchAll>
    <ECDC_Subject_whatTaxHTField0 xmlns="376727eb-354b-45e4-998d-f84ea079474e">
      <Terms xmlns="http://schemas.microsoft.com/office/infopath/2007/PartnerControls">
        <TermInfo xmlns="http://schemas.microsoft.com/office/infopath/2007/PartnerControls">
          <TermName xmlns="http://schemas.microsoft.com/office/infopath/2007/PartnerControls">epidemic intelligence</TermName>
          <TermId xmlns="http://schemas.microsoft.com/office/infopath/2007/PartnerControls">ad1f1585-b938-4db1-992a-8af3e2bf831f</TermId>
        </TermInfo>
      </Terms>
    </ECDC_Subject_whatTaxHTField0>
    <ECDC_DMS_Project0 xmlns="376727eb-354b-45e4-998d-f84ea079474e">
      <Terms xmlns="http://schemas.microsoft.com/office/infopath/2007/PartnerControls"/>
    </ECDC_DMS_Project0>
    <ECDC_DMS_MIS_Activity_code0 xmlns="376727eb-354b-45e4-998d-f84ea079474e">
      <Terms xmlns="http://schemas.microsoft.com/office/infopath/2007/PartnerControls"/>
    </ECDC_DMS_MIS_Activity_code0>
    <ECDC_DMS_Section xmlns="376727eb-354b-45e4-998d-f84ea079474e">Epidemic Intelligence and Emergency Operations</ECDC_DMS_Section>
    <ECDC_DMS_Author xmlns="376727eb-354b-45e4-998d-f84ea079474e">
      <UserInfo>
        <DisplayName>Thomas Mollet</DisplayName>
        <AccountId>501</AccountId>
        <AccountType/>
      </UserInfo>
    </ECDC_DMS_Author>
    <ECDC_DMS_Group xmlns="376727eb-354b-45e4-998d-f84ea079474e">Epidemic Intelligence</ECDC_DMS_Group>
    <ECDC_DMS_Contains_Personal_Data xmlns="376727eb-354b-45e4-998d-f84ea079474e">false</ECDC_DMS_Contains_Personal_Data>
    <ECDC_DMS_Organization0 xmlns="376727eb-354b-45e4-998d-f84ea079474e">
      <Terms xmlns="http://schemas.microsoft.com/office/infopath/2007/PartnerControls">
        <TermInfo xmlns="http://schemas.microsoft.com/office/infopath/2007/PartnerControls">
          <TermName xmlns="http://schemas.microsoft.com/office/infopath/2007/PartnerControls">Epidemic Intelligence and Emergency Operations</TermName>
          <TermId xmlns="http://schemas.microsoft.com/office/infopath/2007/PartnerControls">14e38dbb-bccc-4c34-ac2f-9f24d991c96d</TermId>
        </TermInfo>
      </Terms>
    </ECDC_DMS_Organization0>
    <ECDC_DMS_Epi_and_Emergency_Document_Type0 xmlns="376727eb-354b-45e4-998d-f84ea079474e">
      <Terms xmlns="http://schemas.microsoft.com/office/infopath/2007/PartnerControls">
        <TermInfo xmlns="http://schemas.microsoft.com/office/infopath/2007/PartnerControls">
          <TermName xmlns="http://schemas.microsoft.com/office/infopath/2007/PartnerControls">Non-Classified Epidemic Intelligence and Emergency Operations</TermName>
          <TermId xmlns="http://schemas.microsoft.com/office/infopath/2007/PartnerControls">37ea999c-e28f-4073-bd66-a51bd1b190b5</TermId>
        </TermInfo>
      </Terms>
    </ECDC_DMS_Epi_and_Emergency_Document_Type0>
    <ECDC_DMS_Data_Controller xmlns="376727eb-354b-45e4-998d-f84ea079474e">
      <UserInfo>
        <DisplayName/>
        <AccountId xsi:nil="true"/>
        <AccountType/>
      </UserInfo>
    </ECDC_DMS_Data_Controller>
    <ECDC_DMS_Classification xmlns="376727eb-354b-45e4-998d-f84ea079474e" xsi:nil="true"/>
    <ECDC_DMS_Effective_Date xmlns="376727eb-354b-45e4-998d-f84ea079474e">2016-10-31T09:44:00+00:00</ECDC_DMS_Effective_Date>
  </documentManagement>
</p:properties>
</file>

<file path=customXml/itemProps1.xml><?xml version="1.0" encoding="utf-8"?>
<ds:datastoreItem xmlns:ds="http://schemas.openxmlformats.org/officeDocument/2006/customXml" ds:itemID="{62586917-95D1-403B-9907-4F45793AFAF0}">
  <ds:schemaRefs>
    <ds:schemaRef ds:uri="http://schemas.microsoft.com/sharepoint/events"/>
  </ds:schemaRefs>
</ds:datastoreItem>
</file>

<file path=customXml/itemProps2.xml><?xml version="1.0" encoding="utf-8"?>
<ds:datastoreItem xmlns:ds="http://schemas.openxmlformats.org/officeDocument/2006/customXml" ds:itemID="{12C6006D-0315-439C-9BFB-C85185C42E39}">
  <ds:schemaRefs>
    <ds:schemaRef ds:uri="http://schemas.microsoft.com/sharepoint/v3/contenttype/forms"/>
  </ds:schemaRefs>
</ds:datastoreItem>
</file>

<file path=customXml/itemProps3.xml><?xml version="1.0" encoding="utf-8"?>
<ds:datastoreItem xmlns:ds="http://schemas.openxmlformats.org/officeDocument/2006/customXml" ds:itemID="{F8EED194-C37D-4977-AE20-81936875A2E9}">
  <ds:schemaRefs>
    <ds:schemaRef ds:uri="Microsoft.SharePoint.Taxonomy.ContentTypeSync"/>
  </ds:schemaRefs>
</ds:datastoreItem>
</file>

<file path=customXml/itemProps4.xml><?xml version="1.0" encoding="utf-8"?>
<ds:datastoreItem xmlns:ds="http://schemas.openxmlformats.org/officeDocument/2006/customXml" ds:itemID="{5BA77A72-71BB-4886-9700-B0F8355946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76727eb-354b-45e4-998d-f84ea079474e"/>
    <ds:schemaRef ds:uri="d23a570b-d7a9-49ca-a34c-8afb8206b4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5.xml><?xml version="1.0" encoding="utf-8"?>
<ds:datastoreItem xmlns:ds="http://schemas.openxmlformats.org/officeDocument/2006/customXml" ds:itemID="{A98013DF-7568-4DE1-A15A-B72D0DA1D637}">
  <ds:schemaRefs>
    <ds:schemaRef ds:uri="http://purl.org/dc/elements/1.1/"/>
    <ds:schemaRef ds:uri="http://schemas.microsoft.com/office/2006/documentManagement/types"/>
    <ds:schemaRef ds:uri="http://schemas.microsoft.com/office/infopath/2007/PartnerControls"/>
    <ds:schemaRef ds:uri="376727eb-354b-45e4-998d-f84ea079474e"/>
    <ds:schemaRef ds:uri="http://schemas.openxmlformats.org/package/2006/metadata/core-properties"/>
    <ds:schemaRef ds:uri="http://schemas.microsoft.com/sharepoint/v3"/>
    <ds:schemaRef ds:uri="http://www.w3.org/XML/1998/namespace"/>
    <ds:schemaRef ds:uri="http://purl.org/dc/terms/"/>
    <ds:schemaRef ds:uri="d23a570b-d7a9-49ca-a34c-8afb8206b4bf"/>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27699</TotalTime>
  <Words>390</Words>
  <Application>Microsoft Office PowerPoint</Application>
  <PresentationFormat>Widescreen</PresentationFormat>
  <Paragraphs>29</Paragraphs>
  <Slides>13</Slides>
  <Notes>5</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13</vt:i4>
      </vt:variant>
    </vt:vector>
  </HeadingPairs>
  <TitlesOfParts>
    <vt:vector size="19" baseType="lpstr">
      <vt:lpstr>Arial</vt:lpstr>
      <vt:lpstr>Calibri</vt:lpstr>
      <vt:lpstr>Helvetica</vt:lpstr>
      <vt:lpstr>Tahoma</vt:lpstr>
      <vt:lpstr>Theme_ECDC</vt:lpstr>
      <vt:lpstr>1_Theme_ECDC</vt:lpstr>
      <vt:lpstr>Reusable maps and graphs from ECDC Communicable Disease Threats Report   Week 26, 2021 </vt:lpstr>
      <vt:lpstr>Distribution of COVID-19 cases worldwide in accordance with the applied case definitions in the affected countries, as of Week 25, 2021</vt:lpstr>
      <vt:lpstr>Distribution of COVID-19 deaths worldwide, as of Week 25, 2021 </vt:lpstr>
      <vt:lpstr>Distribution of laboratory-confirmed cases of COVID-19 in the EU/EEA, as of Week 25, 2021</vt:lpstr>
      <vt:lpstr>Geographic distribution of 14-day cumulative number of reported COVID-19 cases per 100 000 population, worldwide, from 2021-w24 to 2021-w25</vt:lpstr>
      <vt:lpstr>PowerPoint Presentation</vt:lpstr>
      <vt:lpstr>PowerPoint Presentation</vt:lpstr>
      <vt:lpstr>Geographical distribution of confirmed MERS-CoV cases by probable region of infection and exposure, from  1 January 2021 to 29 June 2021</vt:lpstr>
      <vt:lpstr>PowerPoint Presentation</vt:lpstr>
      <vt:lpstr>Geographical distribution of chikungunya cases reported worldwide, April to June 2021 </vt:lpstr>
      <vt:lpstr>Geographical distribution of chikungunya cases reported worldwide, January to June 2021</vt:lpstr>
      <vt:lpstr>Geographical distribution of dengue cases reported worldwide, April to June 2021 </vt:lpstr>
      <vt:lpstr>PowerPoint Presentation</vt:lpstr>
    </vt:vector>
  </TitlesOfParts>
  <Manager>Thomas Mollet</Manager>
  <Company>ECDC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Reusable maps and graphs from ECDC Communicable Disease Threats Report – Week 5, 2019</dc:title>
  <dc:creator>ECDC</dc:creator>
  <cp:keywords/>
  <cp:lastModifiedBy>Jeremy Duns</cp:lastModifiedBy>
  <cp:revision>2169</cp:revision>
  <cp:lastPrinted>2017-03-24T07:50:18Z</cp:lastPrinted>
  <dcterms:created xsi:type="dcterms:W3CDTF">2015-11-05T13:02:54Z</dcterms:created>
  <dcterms:modified xsi:type="dcterms:W3CDTF">2021-07-02T10:29:23Z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0x010100D736C7ACE9B64A2887FC840CE64E73CD00360B9ACB809F49C1884CB141DE574707007F106902CA0648509223A5AB6FB3715000B80CADFD35067648B85EBA8BF6B3929D</vt:lpwstr>
  </property>
  <property fmtid="{D5CDD505-2E9C-101B-9397-08002B2CF9AE}" pid="3" name="_dlc_DocIdItemGuid">
    <vt:lpwstr>5d091477-0474-4b81-8d0d-8f15ba811882</vt:lpwstr>
  </property>
  <property fmtid="{D5CDD505-2E9C-101B-9397-08002B2CF9AE}" pid="4" name="ECDC_Subject_does">
    <vt:lpwstr/>
  </property>
  <property fmtid="{D5CDD505-2E9C-101B-9397-08002B2CF9AE}" pid="5" name="DMS Product">
    <vt:lpwstr/>
  </property>
  <property fmtid="{D5CDD505-2E9C-101B-9397-08002B2CF9AE}" pid="6" name="TaxKeyword">
    <vt:lpwstr/>
  </property>
  <property fmtid="{D5CDD505-2E9C-101B-9397-08002B2CF9AE}" pid="7" name="ECDC_Target_audience">
    <vt:lpwstr/>
  </property>
  <property fmtid="{D5CDD505-2E9C-101B-9397-08002B2CF9AE}" pid="8" name="ECDC_DMS_Country">
    <vt:lpwstr/>
  </property>
  <property fmtid="{D5CDD505-2E9C-101B-9397-08002B2CF9AE}" pid="9" name="ECDC_DMS_Eurosurveillance_Document_Type">
    <vt:lpwstr/>
  </property>
  <property fmtid="{D5CDD505-2E9C-101B-9397-08002B2CF9AE}" pid="10" name="ECDC_DMS_MIS_Activity_code">
    <vt:lpwstr/>
  </property>
  <property fmtid="{D5CDD505-2E9C-101B-9397-08002B2CF9AE}" pid="11" name="ECDC_DMS_Organigramme">
    <vt:lpwstr>588;#Epidemic Intelligence and Emergency Operations|14e38dbb-bccc-4c34-ac2f-9f24d991c96d</vt:lpwstr>
  </property>
  <property fmtid="{D5CDD505-2E9C-101B-9397-08002B2CF9AE}" pid="12" name="ECDC_DMS_Project">
    <vt:lpwstr/>
  </property>
  <property fmtid="{D5CDD505-2E9C-101B-9397-08002B2CF9AE}" pid="13" name="ECDC_Subject_who">
    <vt:lpwstr/>
  </property>
  <property fmtid="{D5CDD505-2E9C-101B-9397-08002B2CF9AE}" pid="14" name="Meeting_x0020_Code">
    <vt:lpwstr/>
  </property>
  <property fmtid="{D5CDD505-2E9C-101B-9397-08002B2CF9AE}" pid="15" name="ECDC_Subject_what">
    <vt:lpwstr>124;#epidemic intelligence|ad1f1585-b938-4db1-992a-8af3e2bf831f</vt:lpwstr>
  </property>
  <property fmtid="{D5CDD505-2E9C-101B-9397-08002B2CF9AE}" pid="16" name="ECDC_DMS_Epidemic_Intelligence_Document_Type">
    <vt:lpwstr>955;#Non-Classified Epidemic Intelligence Document|bb56eead-3e33-469a-99c7-76d6f740793f</vt:lpwstr>
  </property>
  <property fmtid="{D5CDD505-2E9C-101B-9397-08002B2CF9AE}" pid="17" name="Meeting Code">
    <vt:lpwstr/>
  </property>
  <property fmtid="{D5CDD505-2E9C-101B-9397-08002B2CF9AE}" pid="18" name="ECDC_DMS_RestrictedAccess">
    <vt:lpwstr/>
  </property>
  <property fmtid="{D5CDD505-2E9C-101B-9397-08002B2CF9AE}" pid="19" name="_dlc_DocId">
    <vt:lpwstr>DOI1006-78-5</vt:lpwstr>
  </property>
  <property fmtid="{D5CDD505-2E9C-101B-9397-08002B2CF9AE}" pid="20" name="_dlc_DocIdPersistId">
    <vt:bool>false</vt:bool>
  </property>
  <property fmtid="{D5CDD505-2E9C-101B-9397-08002B2CF9AE}" pid="21" name="_dlc_DocIdUrl">
    <vt:lpwstr>http://dms.ecdcnet.europa.eu/sites/srs/eir/eieo/_layouts/15/DocIdRedir.aspx?ID=DOI1006-78-5, DOI1006-78-5</vt:lpwstr>
  </property>
  <property fmtid="{D5CDD505-2E9C-101B-9397-08002B2CF9AE}" pid="22" name="ECDC_DMS_Organization">
    <vt:lpwstr>588;#Epidemic Intelligence and Emergency Operations|14e38dbb-bccc-4c34-ac2f-9f24d991c96d</vt:lpwstr>
  </property>
  <property fmtid="{D5CDD505-2E9C-101B-9397-08002B2CF9AE}" pid="23" name="ECDC_DMS_Epi_and_Emergency_Document_Type">
    <vt:lpwstr>1624;#Non-Classified Epidemic Intelligence and Emergency Operations|37ea999c-e28f-4073-bd66-a51bd1b190b5</vt:lpwstr>
  </property>
  <property fmtid="{D5CDD505-2E9C-101B-9397-08002B2CF9AE}" pid="24" name="ArticulateGUID">
    <vt:lpwstr>174919CC-9E42-4C8E-8896-BED71589FA8F</vt:lpwstr>
  </property>
  <property fmtid="{D5CDD505-2E9C-101B-9397-08002B2CF9AE}" pid="25" name="ArticulatePath">
    <vt:lpwstr>http://dms.ecdcnet.europa.eu/sites/srs/eir/eieo/247duties/RUNNING CDTR-maps-graphs-week</vt:lpwstr>
  </property>
</Properties>
</file>