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6" r:id="rId12"/>
    <p:sldId id="259" r:id="rId13"/>
    <p:sldId id="331" r:id="rId14"/>
    <p:sldId id="330"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24,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23,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5F5F5FA6-9518-465D-B4FC-1B51A50F58CF}"/>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23,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2BBEDD19-AE3B-44A5-A4F7-7CEB7928528A}"/>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23,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9273B049-E5CB-4641-AB77-2D75DCB16577}"/>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2021-w22 to 2021-w23</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AA11DB5-CBFE-4F5E-A8B0-822346470E39}"/>
              </a:ext>
            </a:extLst>
          </p:cNvPr>
          <p:cNvSpPr/>
          <p:nvPr/>
        </p:nvSpPr>
        <p:spPr>
          <a:xfrm>
            <a:off x="9331" y="5891290"/>
            <a:ext cx="10643790" cy="341632"/>
          </a:xfrm>
          <a:prstGeom prst="rect">
            <a:avLst/>
          </a:prstGeom>
        </p:spPr>
        <p:txBody>
          <a:bodyPr wrap="square">
            <a:spAutoFit/>
          </a:bodyPr>
          <a:lstStyle/>
          <a:p>
            <a:r>
              <a:rPr lang="en-GB" sz="900" i="1" dirty="0">
                <a:latin typeface="Calibri" panose="020F0502020204030204" pitchFamily="34" charset="0"/>
              </a:rPr>
              <a:t>On week 19 -2021, </a:t>
            </a:r>
            <a:r>
              <a:rPr lang="en-GB" sz="900" b="1" i="1" dirty="0">
                <a:latin typeface="Calibri" panose="020F0502020204030204" pitchFamily="34" charset="0"/>
              </a:rPr>
              <a:t>France</a:t>
            </a:r>
            <a:r>
              <a:rPr lang="en-GB" sz="900" i="1" dirty="0">
                <a:latin typeface="Calibri" panose="020F0502020204030204" pitchFamily="34" charset="0"/>
              </a:rPr>
              <a:t> performed data cleaning and retro-correction, therefore the data are not display in this map.</a:t>
            </a:r>
          </a:p>
          <a:p>
            <a:r>
              <a:rPr lang="en-GB" sz="900" i="1" dirty="0">
                <a:latin typeface="Calibri" panose="020F0502020204030204" pitchFamily="34" charset="0"/>
              </a:rPr>
              <a:t>Data for Sweden is not available for week 2021-21 due to a disruption to of the national database on notifiable diseases (</a:t>
            </a:r>
            <a:r>
              <a:rPr lang="en-GB" sz="900" i="1" dirty="0" err="1">
                <a:latin typeface="Calibri" panose="020F0502020204030204" pitchFamily="34" charset="0"/>
              </a:rPr>
              <a:t>SmiNet</a:t>
            </a:r>
            <a:r>
              <a:rPr lang="en-GB" sz="900" i="1" dirty="0">
                <a:latin typeface="Calibri" panose="020F0502020204030204" pitchFamily="34" charset="0"/>
              </a:rPr>
              <a:t>), therefore the data are not displayed in the map.</a:t>
            </a:r>
          </a:p>
        </p:txBody>
      </p:sp>
      <p:pic>
        <p:nvPicPr>
          <p:cNvPr id="7" name="Content Placeholder 2">
            <a:extLst>
              <a:ext uri="{FF2B5EF4-FFF2-40B4-BE49-F238E27FC236}">
                <a16:creationId xmlns:a16="http://schemas.microsoft.com/office/drawing/2014/main" id="{8D4732C3-94AC-4907-8FF9-2FDC0F7EA828}"/>
              </a:ext>
            </a:extLst>
          </p:cNvPr>
          <p:cNvPicPr>
            <a:picLocks/>
          </p:cNvPicPr>
          <p:nvPr/>
        </p:nvPicPr>
        <p:blipFill>
          <a:blip r:embed="rId3" cstate="print"/>
          <a:stretch>
            <a:fillRect/>
          </a:stretch>
        </p:blipFill>
        <p:spPr>
          <a:xfrm>
            <a:off x="2587744" y="783771"/>
            <a:ext cx="6708655" cy="4950739"/>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33C365C5-113B-4355-B3DD-63D02680F824}"/>
              </a:ext>
            </a:extLst>
          </p:cNvPr>
          <p:cNvPicPr>
            <a:picLocks noChangeAspect="1"/>
          </p:cNvPicPr>
          <p:nvPr/>
        </p:nvPicPr>
        <p:blipFill>
          <a:blip r:embed="rId2"/>
          <a:stretch>
            <a:fillRect/>
          </a:stretch>
        </p:blipFill>
        <p:spPr>
          <a:xfrm>
            <a:off x="1681389" y="497733"/>
            <a:ext cx="8301708" cy="5862534"/>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37911"/>
            <a:ext cx="10354188" cy="562752"/>
          </a:xfrm>
        </p:spPr>
        <p:txBody>
          <a:bodyPr>
            <a:normAutofit/>
          </a:bodyPr>
          <a:lstStyle/>
          <a:p>
            <a:r>
              <a:rPr lang="en-GB" sz="2000" dirty="0"/>
              <a:t>Geographical distribution of EVD cases in Guinea, as of 13 June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BEE72B0E-A23E-4002-81DD-10598962477B}"/>
              </a:ext>
            </a:extLst>
          </p:cNvPr>
          <p:cNvPicPr>
            <a:picLocks noChangeAspect="1"/>
          </p:cNvPicPr>
          <p:nvPr/>
        </p:nvPicPr>
        <p:blipFill>
          <a:blip r:embed="rId2"/>
          <a:stretch>
            <a:fillRect/>
          </a:stretch>
        </p:blipFill>
        <p:spPr>
          <a:xfrm>
            <a:off x="2156493" y="800663"/>
            <a:ext cx="7879014" cy="5570770"/>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50E-A64A-45B7-A674-0AE43255BF6F}"/>
              </a:ext>
            </a:extLst>
          </p:cNvPr>
          <p:cNvSpPr>
            <a:spLocks noGrp="1"/>
          </p:cNvSpPr>
          <p:nvPr>
            <p:ph type="title"/>
          </p:nvPr>
        </p:nvSpPr>
        <p:spPr/>
        <p:txBody>
          <a:bodyPr>
            <a:normAutofit/>
          </a:bodyPr>
          <a:lstStyle/>
          <a:p>
            <a:r>
              <a:rPr lang="en-GB" sz="1800" dirty="0"/>
              <a:t>Geographical distribution of cholera cases reported worldwide from March to June 2021</a:t>
            </a:r>
          </a:p>
        </p:txBody>
      </p:sp>
      <p:sp>
        <p:nvSpPr>
          <p:cNvPr id="4" name="Slide Number Placeholder 3">
            <a:extLst>
              <a:ext uri="{FF2B5EF4-FFF2-40B4-BE49-F238E27FC236}">
                <a16:creationId xmlns:a16="http://schemas.microsoft.com/office/drawing/2014/main" id="{24324E41-EA6D-437F-8A9C-6C5F0F08056C}"/>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6" name="Content Placeholder 5">
            <a:extLst>
              <a:ext uri="{FF2B5EF4-FFF2-40B4-BE49-F238E27FC236}">
                <a16:creationId xmlns:a16="http://schemas.microsoft.com/office/drawing/2014/main" id="{7D9CD36C-0AF7-46B5-B391-11593F1116E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784"/>
          <a:stretch/>
        </p:blipFill>
        <p:spPr>
          <a:xfrm>
            <a:off x="1943217" y="1158446"/>
            <a:ext cx="8157386" cy="5308537"/>
          </a:xfrm>
        </p:spPr>
      </p:pic>
    </p:spTree>
    <p:extLst>
      <p:ext uri="{BB962C8B-B14F-4D97-AF65-F5344CB8AC3E}">
        <p14:creationId xmlns:p14="http://schemas.microsoft.com/office/powerpoint/2010/main" val="302948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50E-A64A-45B7-A674-0AE43255BF6F}"/>
              </a:ext>
            </a:extLst>
          </p:cNvPr>
          <p:cNvSpPr>
            <a:spLocks noGrp="1"/>
          </p:cNvSpPr>
          <p:nvPr>
            <p:ph type="title"/>
          </p:nvPr>
        </p:nvSpPr>
        <p:spPr/>
        <p:txBody>
          <a:bodyPr>
            <a:normAutofit/>
          </a:bodyPr>
          <a:lstStyle/>
          <a:p>
            <a:r>
              <a:rPr lang="en-GB" sz="1800" dirty="0"/>
              <a:t>Geographical distribution of cholera cases reported worldwide in 2021 </a:t>
            </a:r>
          </a:p>
        </p:txBody>
      </p:sp>
      <p:sp>
        <p:nvSpPr>
          <p:cNvPr id="4" name="Slide Number Placeholder 3">
            <a:extLst>
              <a:ext uri="{FF2B5EF4-FFF2-40B4-BE49-F238E27FC236}">
                <a16:creationId xmlns:a16="http://schemas.microsoft.com/office/drawing/2014/main" id="{24324E41-EA6D-437F-8A9C-6C5F0F08056C}"/>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7" name="Content Placeholder 6">
            <a:extLst>
              <a:ext uri="{FF2B5EF4-FFF2-40B4-BE49-F238E27FC236}">
                <a16:creationId xmlns:a16="http://schemas.microsoft.com/office/drawing/2014/main" id="{FB66E20D-C81E-41E8-B31B-E2349D56DE9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158"/>
          <a:stretch/>
        </p:blipFill>
        <p:spPr>
          <a:xfrm>
            <a:off x="1813960" y="1059478"/>
            <a:ext cx="8564080" cy="5416064"/>
          </a:xfrm>
        </p:spPr>
      </p:pic>
    </p:spTree>
    <p:extLst>
      <p:ext uri="{BB962C8B-B14F-4D97-AF65-F5344CB8AC3E}">
        <p14:creationId xmlns:p14="http://schemas.microsoft.com/office/powerpoint/2010/main" val="3621710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376727eb-354b-45e4-998d-f84ea079474e"/>
    <ds:schemaRef ds:uri="http://www.w3.org/XML/1998/namespace"/>
    <ds:schemaRef ds:uri="http://schemas.microsoft.com/office/infopath/2007/PartnerControls"/>
    <ds:schemaRef ds:uri="http://schemas.openxmlformats.org/package/2006/metadata/core-properties"/>
    <ds:schemaRef ds:uri="d23a570b-d7a9-49ca-a34c-8afb8206b4bf"/>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27670</TotalTime>
  <Words>362</Words>
  <Application>Microsoft Office PowerPoint</Application>
  <PresentationFormat>Widescreen</PresentationFormat>
  <Paragraphs>24</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24, 2021 </vt:lpstr>
      <vt:lpstr>Distribution of COVID-19 cases worldwide in accordance with the applied case definitions in the affected countries, as of week 23, 2021</vt:lpstr>
      <vt:lpstr>Distribution of COVID-19 deaths worldwide, as of Week 23, 2021 </vt:lpstr>
      <vt:lpstr>Distribution of laboratory-confirmed cases of COVID-19 in the EU/EEA, as of Week 23, 2021</vt:lpstr>
      <vt:lpstr>Geographic distribution of 14-day cumulative number of reported COVID-19 cases per 100 000 population, worldwide, from 2021-w22 to 2021-w23</vt:lpstr>
      <vt:lpstr>PowerPoint Presentation</vt:lpstr>
      <vt:lpstr>Geographical distribution of EVD cases in Guinea, as of 13 June 2021</vt:lpstr>
      <vt:lpstr>Geographical distribution of cholera cases reported worldwide from March to June 2021</vt:lpstr>
      <vt:lpstr>Geographical distribution of cholera cases reported worldwide in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2165</cp:revision>
  <cp:lastPrinted>2017-03-24T07:50:18Z</cp:lastPrinted>
  <dcterms:created xsi:type="dcterms:W3CDTF">2015-11-05T13:02:54Z</dcterms:created>
  <dcterms:modified xsi:type="dcterms:W3CDTF">2021-06-18T11:44:55Z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