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7" r:id="rId8"/>
    <p:sldId id="268" r:id="rId9"/>
    <p:sldId id="266" r:id="rId10"/>
    <p:sldId id="265" r:id="rId11"/>
    <p:sldId id="264" r:id="rId12"/>
    <p:sldId id="269" r:id="rId13"/>
    <p:sldId id="270" r:id="rId14"/>
    <p:sldId id="271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14/06/2019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smtClean="0">
                <a:solidFill>
                  <a:prstClr val="white"/>
                </a:solidFill>
                <a:ea typeface="+mn-ea"/>
              </a:rPr>
              <a:t>24,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1719" y="239789"/>
            <a:ext cx="9535200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trend line by week of reporting, Democratic Republic of the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as of 12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June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8" y="905830"/>
            <a:ext cx="8758458" cy="56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7" y="110836"/>
            <a:ext cx="8337176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new cholera cases reported </a:t>
            </a:r>
            <a:r>
              <a:rPr lang="en-GB" dirty="0" smtClean="0"/>
              <a:t>worldwide, April</a:t>
            </a:r>
            <a:r>
              <a:rPr lang="en-US" dirty="0"/>
              <a:t>–</a:t>
            </a:r>
            <a:r>
              <a:rPr lang="en-GB" dirty="0" smtClean="0"/>
              <a:t>June </a:t>
            </a:r>
            <a:r>
              <a:rPr lang="en-GB" dirty="0"/>
              <a:t>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86" y="1301501"/>
            <a:ext cx="7903969" cy="5048197"/>
          </a:xfrm>
        </p:spPr>
      </p:pic>
    </p:spTree>
    <p:extLst>
      <p:ext uri="{BB962C8B-B14F-4D97-AF65-F5344CB8AC3E}">
        <p14:creationId xmlns:p14="http://schemas.microsoft.com/office/powerpoint/2010/main" val="123705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172097"/>
            <a:ext cx="8994100" cy="63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97" y="283955"/>
            <a:ext cx="8891277" cy="6278878"/>
          </a:xfrm>
        </p:spPr>
      </p:pic>
    </p:spTree>
    <p:extLst>
      <p:ext uri="{BB962C8B-B14F-4D97-AF65-F5344CB8AC3E}">
        <p14:creationId xmlns:p14="http://schemas.microsoft.com/office/powerpoint/2010/main" val="176270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23936"/>
            <a:ext cx="10402777" cy="951722"/>
          </a:xfrm>
        </p:spPr>
        <p:txBody>
          <a:bodyPr>
            <a:noAutofit/>
          </a:bodyPr>
          <a:lstStyle/>
          <a:p>
            <a:r>
              <a:rPr lang="en-GB" sz="2400" dirty="0" smtClean="0"/>
              <a:t>Distribution of measles cases in EU/EEA, </a:t>
            </a:r>
            <a:r>
              <a:rPr lang="en-GB" sz="2400" dirty="0" smtClean="0"/>
              <a:t>January 2017</a:t>
            </a:r>
            <a:r>
              <a:rPr lang="en-US" dirty="0"/>
              <a:t>–</a:t>
            </a:r>
            <a:r>
              <a:rPr lang="en-GB" sz="2400" dirty="0" smtClean="0"/>
              <a:t>April </a:t>
            </a:r>
            <a:r>
              <a:rPr lang="en-GB" sz="2400" dirty="0" smtClean="0"/>
              <a:t>2019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297" y="1474788"/>
            <a:ext cx="9779219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Seasonality and annual cumulative </a:t>
            </a:r>
            <a:r>
              <a:rPr lang="en-GB" sz="2400" dirty="0" smtClean="0"/>
              <a:t>cases of measles in EU/EEA, </a:t>
            </a:r>
            <a:r>
              <a:rPr lang="en-GB" sz="2400" dirty="0" smtClean="0"/>
              <a:t>January 2017</a:t>
            </a:r>
            <a:r>
              <a:rPr lang="en-US" dirty="0" smtClean="0"/>
              <a:t>–</a:t>
            </a:r>
            <a:r>
              <a:rPr lang="en-GB" sz="2400" dirty="0" smtClean="0"/>
              <a:t>April </a:t>
            </a:r>
            <a:r>
              <a:rPr lang="en-GB" sz="240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19" y="1475862"/>
            <a:ext cx="11350775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Measles associated </a:t>
            </a:r>
            <a:r>
              <a:rPr sz="2400" dirty="0" smtClean="0"/>
              <a:t>deaths </a:t>
            </a:r>
            <a:r>
              <a:rPr sz="2400" dirty="0"/>
              <a:t>by country</a:t>
            </a:r>
            <a:r>
              <a:rPr sz="2400" dirty="0" smtClean="0"/>
              <a:t>,</a:t>
            </a:r>
            <a:r>
              <a:rPr lang="en-GB" sz="2400" dirty="0" smtClean="0"/>
              <a:t> </a:t>
            </a:r>
            <a:r>
              <a:rPr lang="en-GB" sz="2400" dirty="0" smtClean="0"/>
              <a:t>EU/EEA,</a:t>
            </a:r>
            <a:r>
              <a:rPr lang="en-GB" sz="2400" dirty="0"/>
              <a:t/>
            </a:r>
            <a:br>
              <a:rPr lang="en-GB" sz="2400" dirty="0"/>
            </a:br>
            <a:r>
              <a:rPr sz="2400" dirty="0" smtClean="0"/>
              <a:t>Jan</a:t>
            </a:r>
            <a:r>
              <a:rPr lang="en-GB" sz="2400" dirty="0" err="1" smtClean="0"/>
              <a:t>uary</a:t>
            </a:r>
            <a:r>
              <a:rPr sz="2400" dirty="0" smtClean="0"/>
              <a:t> 2017</a:t>
            </a:r>
            <a:r>
              <a:rPr lang="en-US" dirty="0"/>
              <a:t>–</a:t>
            </a:r>
            <a:r>
              <a:rPr sz="2400" dirty="0" smtClean="0"/>
              <a:t>Apr</a:t>
            </a:r>
            <a:r>
              <a:rPr lang="en-GB" sz="2400" dirty="0" err="1" smtClean="0"/>
              <a:t>il</a:t>
            </a:r>
            <a:r>
              <a:rPr sz="2400" dirty="0" smtClean="0"/>
              <a:t> </a:t>
            </a:r>
            <a:r>
              <a:rPr sz="2400" dirty="0"/>
              <a:t>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1999" y="1474237"/>
          <a:ext cx="8229600" cy="22860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Country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Romania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Italy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France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Greece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Bulgaria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Germany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Portugal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EU/EEA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1999" y="4058816"/>
            <a:ext cx="862174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shows data from </a:t>
            </a:r>
            <a:r>
              <a:rPr lang="en-GB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TESSy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(EI), 7</a:t>
            </a:r>
            <a:r>
              <a:rPr lang="en-GB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deaths were reported in the EU in Romania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Italy (1)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France (1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0364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76727eb-354b-45e4-998d-f84ea079474e"/>
    <ds:schemaRef ds:uri="d23a570b-d7a9-49ca-a34c-8afb8206b4bf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21189</TotalTime>
  <Words>163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Theme_ECDC</vt:lpstr>
      <vt:lpstr>Reusable maps and graphs from ECDC Communicable Disease Threats Report   Week 24, 2019 </vt:lpstr>
      <vt:lpstr>PowerPoint Presentation</vt:lpstr>
      <vt:lpstr>PowerPoint Presentation</vt:lpstr>
      <vt:lpstr>Geographical distribution of new cholera cases reported worldwide, April–June 2019 </vt:lpstr>
      <vt:lpstr>PowerPoint Presentation</vt:lpstr>
      <vt:lpstr>PowerPoint Presentation</vt:lpstr>
      <vt:lpstr>Distribution of measles cases in EU/EEA, January 2017–April 2019</vt:lpstr>
      <vt:lpstr>Seasonality and annual cumulative cases of measles in EU/EEA, January 2017–April 2019</vt:lpstr>
      <vt:lpstr>Measles associated deaths by country, EU/EEA, January 2017–April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24, 2019</dc:title>
  <dc:creator>ECDC</dc:creator>
  <cp:keywords/>
  <cp:lastModifiedBy>Vivian Tse</cp:lastModifiedBy>
  <cp:revision>1578</cp:revision>
  <cp:lastPrinted>2017-03-24T07:50:18Z</cp:lastPrinted>
  <dcterms:created xsi:type="dcterms:W3CDTF">2015-11-05T13:02:54Z</dcterms:created>
  <dcterms:modified xsi:type="dcterms:W3CDTF">2019-06-14T09:21:30Z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