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30" r:id="rId7"/>
  </p:sldMasterIdLst>
  <p:notesMasterIdLst>
    <p:notesMasterId r:id="rId17"/>
  </p:notesMasterIdLst>
  <p:handoutMasterIdLst>
    <p:handoutMasterId r:id="rId18"/>
  </p:handoutMasterIdLst>
  <p:sldIdLst>
    <p:sldId id="256" r:id="rId8"/>
    <p:sldId id="271" r:id="rId9"/>
    <p:sldId id="273" r:id="rId10"/>
    <p:sldId id="276" r:id="rId11"/>
    <p:sldId id="277" r:id="rId12"/>
    <p:sldId id="331" r:id="rId13"/>
    <p:sldId id="332" r:id="rId14"/>
    <p:sldId id="333" r:id="rId15"/>
    <p:sldId id="267" r:id="rId16"/>
  </p:sldIdLst>
  <p:sldSz cx="12192000" cy="6858000"/>
  <p:notesSz cx="7010400" cy="9296400"/>
  <p:custDataLst>
    <p:tags r:id="rId19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662" autoAdjust="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Cases in 2020: 61</a:t>
            </a:r>
          </a:p>
          <a:p>
            <a:r>
              <a:rPr lang="en-GB" dirty="0"/>
              <a:t>Cases in 2019: 223</a:t>
            </a:r>
          </a:p>
        </p:txBody>
      </p:sp>
    </p:spTree>
    <p:extLst>
      <p:ext uri="{BB962C8B-B14F-4D97-AF65-F5344CB8AC3E}">
        <p14:creationId xmlns:p14="http://schemas.microsoft.com/office/powerpoint/2010/main" val="216632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96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Cases only in SA and UAE</a:t>
            </a:r>
          </a:p>
        </p:txBody>
      </p:sp>
    </p:spTree>
    <p:extLst>
      <p:ext uri="{BB962C8B-B14F-4D97-AF65-F5344CB8AC3E}">
        <p14:creationId xmlns:p14="http://schemas.microsoft.com/office/powerpoint/2010/main" val="365260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2600 total cases </a:t>
            </a:r>
            <a:r>
              <a:rPr lang="en-GB" dirty="0" err="1"/>
              <a:t>ww</a:t>
            </a:r>
            <a:r>
              <a:rPr lang="en-GB" dirty="0"/>
              <a:t> and 943 deaths</a:t>
            </a:r>
          </a:p>
        </p:txBody>
      </p:sp>
    </p:spTree>
    <p:extLst>
      <p:ext uri="{BB962C8B-B14F-4D97-AF65-F5344CB8AC3E}">
        <p14:creationId xmlns:p14="http://schemas.microsoft.com/office/powerpoint/2010/main" val="401213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13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00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28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9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5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3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23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98BA7-2B99-439B-B23B-A5220A54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0CD59E-4C7C-45E2-B5E3-0318972EE71F}"/>
              </a:ext>
            </a:extLst>
          </p:cNvPr>
          <p:cNvSpPr txBox="1">
            <a:spLocks/>
          </p:cNvSpPr>
          <p:nvPr/>
        </p:nvSpPr>
        <p:spPr>
          <a:xfrm>
            <a:off x="675066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cases worldwide, in </a:t>
            </a:r>
            <a:r>
              <a:rPr lang="en-GB" sz="1800" b="0" dirty="0"/>
              <a:t>accordance with the applied case definitions in the affected countries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, as of week 22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EAAEF517-5BCA-4368-B9D1-B44144DE1E8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A7D69-3F56-4F80-BC93-610FF6BE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D2F0BF-DDB6-4441-9AF6-742F8373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deaths worldwide, as of week 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22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738FC593-5FD2-455E-A943-5DFD7CA05C5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72A1-7496-42B4-96F0-66BAE112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D1C0A6-F9F7-4634-8AD2-5B8ECFBA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laboratory-confirmed cases of COVID-19 in 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the 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EU/EEA, as of week 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22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4306D7B7-8358-4772-8A08-60B82F77ABF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1051560"/>
            <a:ext cx="11420475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DAFF8-9D91-4D27-A281-A2C5F1B2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CC5D6C-AD29-41F3-87BC-1FFDD4D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Geographic distribution of 14-day cumulative number of reported COVID-19 cases </a:t>
            </a:r>
            <a:b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</a:b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per 100 000 population, worldwide, as of week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22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8CE6BD60-4EEA-416B-BCBC-3FBF5A809F0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55370"/>
            <a:ext cx="7772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6986" y="301407"/>
            <a:ext cx="9544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69AE2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Distribution of confirmed cases of MERS-CoV by place of infection and month of onset,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69AE2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March 2012 – May 2022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8DCBF-D8DA-425B-A614-F418D4810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721"/>
            <a:ext cx="10887342" cy="53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72" y="289976"/>
            <a:ext cx="10476069" cy="648808"/>
          </a:xfrm>
        </p:spPr>
        <p:txBody>
          <a:bodyPr/>
          <a:lstStyle/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69AE23"/>
                </a:solidFill>
                <a:latin typeface="Calibri" pitchFamily="34" charset="0"/>
                <a:ea typeface="+mn-ea"/>
                <a:cs typeface="Calibri" pitchFamily="34" charset="0"/>
              </a:rPr>
              <a:t>Geographical distribution of confirmed MERS-CoV cases by probable region of infection and exposure,</a:t>
            </a:r>
            <a:br>
              <a:rPr lang="en-GB" sz="1800" b="1" dirty="0">
                <a:solidFill>
                  <a:srgbClr val="69AE23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GB" sz="1800" b="1" dirty="0">
                <a:solidFill>
                  <a:srgbClr val="69AE23"/>
                </a:solidFill>
                <a:latin typeface="Calibri" pitchFamily="34" charset="0"/>
                <a:ea typeface="+mn-ea"/>
                <a:cs typeface="Calibri" pitchFamily="34" charset="0"/>
              </a:rPr>
              <a:t>from 1 January 2022 to </a:t>
            </a:r>
            <a:r>
              <a:rPr lang="en-GB" sz="1800" b="1" kern="0" dirty="0">
                <a:solidFill>
                  <a:srgbClr val="69AE23"/>
                </a:solidFill>
                <a:latin typeface="Calibri" pitchFamily="34" charset="0"/>
                <a:ea typeface="+mn-ea"/>
                <a:cs typeface="Calibri" pitchFamily="34" charset="0"/>
              </a:rPr>
              <a:t>8 June </a:t>
            </a:r>
            <a:r>
              <a:rPr lang="en-GB" sz="1800" b="1" dirty="0">
                <a:solidFill>
                  <a:srgbClr val="69AE23"/>
                </a:solidFill>
                <a:latin typeface="Calibri" pitchFamily="34" charset="0"/>
                <a:ea typeface="+mn-ea"/>
                <a:cs typeface="Calibri" pitchFamily="34" charset="0"/>
              </a:rPr>
              <a:t>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90422-7D0B-485F-9990-CB14EE547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95" y="938784"/>
            <a:ext cx="7451347" cy="57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4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0589" y="233993"/>
            <a:ext cx="10459616" cy="411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5pPr>
            <a:lvl6pPr marL="45537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6pPr>
            <a:lvl7pPr marL="9107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7pPr>
            <a:lvl8pPr marL="13661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8pPr>
            <a:lvl9pPr marL="18214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0" cap="none" spc="-80" normalizeH="0" noProof="0" dirty="0">
                <a:ln>
                  <a:noFill/>
                </a:ln>
                <a:solidFill>
                  <a:srgbClr val="69AE23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Geographical distribution of confirmed MERS-CoV cases by country of infection and year, from April 2012 to 8 June 2022</a:t>
            </a:r>
            <a:endParaRPr kumimoji="0" lang="en-GB" sz="2000" i="0" u="none" strike="noStrike" kern="1200" cap="none" spc="-8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B6A60-DCF3-4A38-AFDA-A190CD8F5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474" y="615214"/>
            <a:ext cx="7776086" cy="600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0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7464" y="224663"/>
            <a:ext cx="9613975" cy="411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5pPr>
            <a:lvl6pPr marL="45537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6pPr>
            <a:lvl7pPr marL="9107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7pPr>
            <a:lvl8pPr marL="13661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8pPr>
            <a:lvl9pPr marL="18214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0" cap="none" spc="-80" normalizeH="0" noProof="0" dirty="0">
                <a:ln>
                  <a:noFill/>
                </a:ln>
                <a:solidFill>
                  <a:srgbClr val="69AE23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Geographical distribution of confirmed MERS-CoV cases by reporting country from April 2012 to 8 June 2022</a:t>
            </a:r>
            <a:endParaRPr kumimoji="0" lang="en-GB" sz="2000" i="0" u="none" strike="noStrike" kern="1200" cap="none" spc="-8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4DB3C-B2B3-4F44-9E94-BD124B0766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614"/>
          <a:stretch/>
        </p:blipFill>
        <p:spPr>
          <a:xfrm>
            <a:off x="1026081" y="809714"/>
            <a:ext cx="9501236" cy="56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8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D DRC 10 October 2018" id="{AE07E9E6-2FA5-4976-8EFE-E6E382FC1AE7}" vid="{BF285144-510D-4A03-B3A8-0FCB0D045580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DC">
    <a:dk1>
      <a:sysClr val="windowText" lastClr="000000"/>
    </a:dk1>
    <a:lt1>
      <a:sysClr val="window" lastClr="FFFFFF"/>
    </a:lt1>
    <a:dk2>
      <a:srgbClr val="69AE23"/>
    </a:dk2>
    <a:lt2>
      <a:srgbClr val="E7E6E6"/>
    </a:lt2>
    <a:accent1>
      <a:srgbClr val="7CBDC1"/>
    </a:accent1>
    <a:accent2>
      <a:srgbClr val="C0D236"/>
    </a:accent2>
    <a:accent3>
      <a:srgbClr val="3E5B84"/>
    </a:accent3>
    <a:accent4>
      <a:srgbClr val="008C75"/>
    </a:accent4>
    <a:accent5>
      <a:srgbClr val="82428D"/>
    </a:accent5>
    <a:accent6>
      <a:srgbClr val="E8683F"/>
    </a:accent6>
    <a:hlink>
      <a:srgbClr val="51871B"/>
    </a:hlink>
    <a:folHlink>
      <a:srgbClr val="51871B"/>
    </a:folHlink>
  </a:clrScheme>
</a:themeOverride>
</file>

<file path=ppt/theme/themeOverride2.xml><?xml version="1.0" encoding="utf-8"?>
<a:themeOverride xmlns:a="http://schemas.openxmlformats.org/drawingml/2006/main">
  <a:clrScheme name="ECDC">
    <a:dk1>
      <a:sysClr val="windowText" lastClr="000000"/>
    </a:dk1>
    <a:lt1>
      <a:sysClr val="window" lastClr="FFFFFF"/>
    </a:lt1>
    <a:dk2>
      <a:srgbClr val="69AE23"/>
    </a:dk2>
    <a:lt2>
      <a:srgbClr val="E7E6E6"/>
    </a:lt2>
    <a:accent1>
      <a:srgbClr val="7CBDC1"/>
    </a:accent1>
    <a:accent2>
      <a:srgbClr val="C0D236"/>
    </a:accent2>
    <a:accent3>
      <a:srgbClr val="3E5B84"/>
    </a:accent3>
    <a:accent4>
      <a:srgbClr val="008C75"/>
    </a:accent4>
    <a:accent5>
      <a:srgbClr val="82428D"/>
    </a:accent5>
    <a:accent6>
      <a:srgbClr val="E8683F"/>
    </a:accent6>
    <a:hlink>
      <a:srgbClr val="51871B"/>
    </a:hlink>
    <a:folHlink>
      <a:srgbClr val="51871B"/>
    </a:folHlink>
  </a:clrScheme>
</a:themeOverride>
</file>

<file path=ppt/theme/themeOverride3.xml><?xml version="1.0" encoding="utf-8"?>
<a:themeOverride xmlns:a="http://schemas.openxmlformats.org/drawingml/2006/main">
  <a:clrScheme name="ECDC">
    <a:dk1>
      <a:sysClr val="windowText" lastClr="000000"/>
    </a:dk1>
    <a:lt1>
      <a:sysClr val="window" lastClr="FFFFFF"/>
    </a:lt1>
    <a:dk2>
      <a:srgbClr val="69AE23"/>
    </a:dk2>
    <a:lt2>
      <a:srgbClr val="E7E6E6"/>
    </a:lt2>
    <a:accent1>
      <a:srgbClr val="7CBDC1"/>
    </a:accent1>
    <a:accent2>
      <a:srgbClr val="C0D236"/>
    </a:accent2>
    <a:accent3>
      <a:srgbClr val="3E5B84"/>
    </a:accent3>
    <a:accent4>
      <a:srgbClr val="008C75"/>
    </a:accent4>
    <a:accent5>
      <a:srgbClr val="82428D"/>
    </a:accent5>
    <a:accent6>
      <a:srgbClr val="E8683F"/>
    </a:accent6>
    <a:hlink>
      <a:srgbClr val="51871B"/>
    </a:hlink>
    <a:folHlink>
      <a:srgbClr val="51871B"/>
    </a:folHlink>
  </a:clrScheme>
</a:themeOverride>
</file>

<file path=ppt/theme/themeOverride4.xml><?xml version="1.0" encoding="utf-8"?>
<a:themeOverride xmlns:a="http://schemas.openxmlformats.org/drawingml/2006/main">
  <a:clrScheme name="ECDC">
    <a:dk1>
      <a:sysClr val="windowText" lastClr="000000"/>
    </a:dk1>
    <a:lt1>
      <a:sysClr val="window" lastClr="FFFFFF"/>
    </a:lt1>
    <a:dk2>
      <a:srgbClr val="69AE23"/>
    </a:dk2>
    <a:lt2>
      <a:srgbClr val="E7E6E6"/>
    </a:lt2>
    <a:accent1>
      <a:srgbClr val="7CBDC1"/>
    </a:accent1>
    <a:accent2>
      <a:srgbClr val="C0D236"/>
    </a:accent2>
    <a:accent3>
      <a:srgbClr val="3E5B84"/>
    </a:accent3>
    <a:accent4>
      <a:srgbClr val="008C75"/>
    </a:accent4>
    <a:accent5>
      <a:srgbClr val="82428D"/>
    </a:accent5>
    <a:accent6>
      <a:srgbClr val="E8683F"/>
    </a:accent6>
    <a:hlink>
      <a:srgbClr val="51871B"/>
    </a:hlink>
    <a:folHlink>
      <a:srgbClr val="51871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sharepoint/v3"/>
    <ds:schemaRef ds:uri="http://purl.org/dc/dcmitype/"/>
    <ds:schemaRef ds:uri="http://schemas.microsoft.com/office/2006/documentManagement/types"/>
    <ds:schemaRef ds:uri="376727eb-354b-45e4-998d-f84ea079474e"/>
    <ds:schemaRef ds:uri="http://schemas.microsoft.com/office/infopath/2007/PartnerControls"/>
    <ds:schemaRef ds:uri="d23a570b-d7a9-49ca-a34c-8afb8206b4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28790</TotalTime>
  <Words>230</Words>
  <Application>Microsoft Office PowerPoint</Application>
  <PresentationFormat>Widescreen</PresentationFormat>
  <Paragraphs>20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Theme_ECDC</vt:lpstr>
      <vt:lpstr>1_Theme_ECDC</vt:lpstr>
      <vt:lpstr>Reusable maps and graphs from ECDC Communicable Disease Threats Report  Week 23 2022 </vt:lpstr>
      <vt:lpstr>PowerPoint Presentation</vt:lpstr>
      <vt:lpstr>Distribution of COVID-19 deaths worldwide, as of week 22 2022</vt:lpstr>
      <vt:lpstr>Distribution of laboratory-confirmed cases of COVID-19 in the EU/EEA, as of week 22 2022</vt:lpstr>
      <vt:lpstr>Geographic distribution of 14-day cumulative number of reported COVID-19 cases  per 100 000 population, worldwide, as of week 22 2022</vt:lpstr>
      <vt:lpstr>PowerPoint Presentation</vt:lpstr>
      <vt:lpstr>Geographical distribution of confirmed MERS-CoV cases by probable region of infection and exposure, from 1 January 2022 to 8 June 2022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2214</cp:revision>
  <cp:lastPrinted>2017-03-24T07:50:18Z</cp:lastPrinted>
  <dcterms:created xsi:type="dcterms:W3CDTF">2015-11-05T13:02:54Z</dcterms:created>
  <dcterms:modified xsi:type="dcterms:W3CDTF">2022-06-10T12:03:20Z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