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326" r:id="rId12"/>
    <p:sldId id="259" r:id="rId13"/>
    <p:sldId id="329" r:id="rId14"/>
    <p:sldId id="328" r:id="rId15"/>
  </p:sldIdLst>
  <p:sldSz cx="12192000" cy="6858000"/>
  <p:notesSz cx="7010400" cy="9296400"/>
  <p:custDataLst>
    <p:tags r:id="rId18"/>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68" d="100"/>
          <a:sy n="68" d="100"/>
        </p:scale>
        <p:origin x="99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23,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22,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B49BF226-3A36-441B-ACB7-CA1449FC9E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952" y="116203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22,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BAECEE08-AFE1-4848-8E0C-1F3D6B1AD3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1952" y="106384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22,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45750CA2-6628-48A7-A2C1-10A3757992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7481" y="1074888"/>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2021-w21 to 2021-w22</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0AA11DB5-CBFE-4F5E-A8B0-822346470E39}"/>
              </a:ext>
            </a:extLst>
          </p:cNvPr>
          <p:cNvSpPr/>
          <p:nvPr/>
        </p:nvSpPr>
        <p:spPr>
          <a:xfrm>
            <a:off x="9331" y="5891290"/>
            <a:ext cx="10643790" cy="341632"/>
          </a:xfrm>
          <a:prstGeom prst="rect">
            <a:avLst/>
          </a:prstGeom>
        </p:spPr>
        <p:txBody>
          <a:bodyPr wrap="square">
            <a:spAutoFit/>
          </a:bodyPr>
          <a:lstStyle/>
          <a:p>
            <a:r>
              <a:rPr lang="en-GB" sz="900" i="1" dirty="0">
                <a:latin typeface="Calibri" panose="020F0502020204030204" pitchFamily="34" charset="0"/>
              </a:rPr>
              <a:t>On week 19 -2021, </a:t>
            </a:r>
            <a:r>
              <a:rPr lang="en-GB" sz="900" b="1" i="1" dirty="0">
                <a:latin typeface="Calibri" panose="020F0502020204030204" pitchFamily="34" charset="0"/>
              </a:rPr>
              <a:t>France</a:t>
            </a:r>
            <a:r>
              <a:rPr lang="en-GB" sz="900" i="1" dirty="0">
                <a:latin typeface="Calibri" panose="020F0502020204030204" pitchFamily="34" charset="0"/>
              </a:rPr>
              <a:t> performed data cleaning and retro-correction, therefore the data are not display in this map.</a:t>
            </a:r>
          </a:p>
          <a:p>
            <a:r>
              <a:rPr lang="en-GB" sz="900" i="1" dirty="0">
                <a:latin typeface="Calibri" panose="020F0502020204030204" pitchFamily="34" charset="0"/>
              </a:rPr>
              <a:t>Data for Sweden is not available for week 2021-21 due to a disruption to of the national database on notifiable diseases (</a:t>
            </a:r>
            <a:r>
              <a:rPr lang="en-GB" sz="900" i="1" dirty="0" err="1">
                <a:latin typeface="Calibri" panose="020F0502020204030204" pitchFamily="34" charset="0"/>
              </a:rPr>
              <a:t>SmiNet</a:t>
            </a:r>
            <a:r>
              <a:rPr lang="en-GB" sz="900" i="1" dirty="0">
                <a:latin typeface="Calibri" panose="020F0502020204030204" pitchFamily="34" charset="0"/>
              </a:rPr>
              <a:t>), therefore the data are not displayed in the map.</a:t>
            </a:r>
          </a:p>
        </p:txBody>
      </p:sp>
      <p:pic>
        <p:nvPicPr>
          <p:cNvPr id="2" name="Picture 1">
            <a:extLst>
              <a:ext uri="{FF2B5EF4-FFF2-40B4-BE49-F238E27FC236}">
                <a16:creationId xmlns:a16="http://schemas.microsoft.com/office/drawing/2014/main" id="{5ECC9F56-6106-48B3-B01B-F771AD0A21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13744" y="685562"/>
            <a:ext cx="7123006" cy="5034048"/>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7" name="Content Placeholder 6">
            <a:extLst>
              <a:ext uri="{FF2B5EF4-FFF2-40B4-BE49-F238E27FC236}">
                <a16:creationId xmlns:a16="http://schemas.microsoft.com/office/drawing/2014/main" id="{65F0E7F7-53BF-49A0-99BC-9CB64CE0A2F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7145" y="327632"/>
            <a:ext cx="8705817" cy="6147910"/>
          </a:xfr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37911"/>
            <a:ext cx="10354188" cy="562752"/>
          </a:xfrm>
        </p:spPr>
        <p:txBody>
          <a:bodyPr>
            <a:normAutofit/>
          </a:bodyPr>
          <a:lstStyle/>
          <a:p>
            <a:r>
              <a:rPr lang="en-GB" sz="2000" dirty="0"/>
              <a:t>Geographical distribution of EVD cases in Guinea, as </a:t>
            </a:r>
            <a:r>
              <a:rPr lang="en-GB" sz="2000"/>
              <a:t>of 9 June 2021</a:t>
            </a:r>
            <a:endParaRPr lang="en-GB" sz="2000"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7" name="Picture 6">
            <a:extLst>
              <a:ext uri="{FF2B5EF4-FFF2-40B4-BE49-F238E27FC236}">
                <a16:creationId xmlns:a16="http://schemas.microsoft.com/office/drawing/2014/main" id="{B4E681BE-708C-4371-B3F7-E95FBF726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745" y="909459"/>
            <a:ext cx="7718510" cy="5457287"/>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950E-A64A-45B7-A674-0AE43255BF6F}"/>
              </a:ext>
            </a:extLst>
          </p:cNvPr>
          <p:cNvSpPr>
            <a:spLocks noGrp="1"/>
          </p:cNvSpPr>
          <p:nvPr>
            <p:ph type="title"/>
          </p:nvPr>
        </p:nvSpPr>
        <p:spPr/>
        <p:txBody>
          <a:bodyPr>
            <a:normAutofit/>
          </a:bodyPr>
          <a:lstStyle/>
          <a:p>
            <a:r>
              <a:rPr lang="en-GB" sz="1800" dirty="0"/>
              <a:t>Geographical distribution of confirmed human cases with avian influenza A(H5N6) virus infection, 2014–2021</a:t>
            </a:r>
          </a:p>
        </p:txBody>
      </p:sp>
      <p:sp>
        <p:nvSpPr>
          <p:cNvPr id="4" name="Slide Number Placeholder 3">
            <a:extLst>
              <a:ext uri="{FF2B5EF4-FFF2-40B4-BE49-F238E27FC236}">
                <a16:creationId xmlns:a16="http://schemas.microsoft.com/office/drawing/2014/main" id="{24324E41-EA6D-437F-8A9C-6C5F0F08056C}"/>
              </a:ext>
            </a:extLst>
          </p:cNvPr>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7" name="Content Placeholder 6">
            <a:extLst>
              <a:ext uri="{FF2B5EF4-FFF2-40B4-BE49-F238E27FC236}">
                <a16:creationId xmlns:a16="http://schemas.microsoft.com/office/drawing/2014/main" id="{2DA41581-1EDC-491D-B1FD-F9D40CAF4F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046" y="928777"/>
            <a:ext cx="7278986" cy="5624672"/>
          </a:xfrm>
        </p:spPr>
      </p:pic>
    </p:spTree>
    <p:extLst>
      <p:ext uri="{BB962C8B-B14F-4D97-AF65-F5344CB8AC3E}">
        <p14:creationId xmlns:p14="http://schemas.microsoft.com/office/powerpoint/2010/main" val="104742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950E-A64A-45B7-A674-0AE43255BF6F}"/>
              </a:ext>
            </a:extLst>
          </p:cNvPr>
          <p:cNvSpPr>
            <a:spLocks noGrp="1"/>
          </p:cNvSpPr>
          <p:nvPr>
            <p:ph type="title"/>
          </p:nvPr>
        </p:nvSpPr>
        <p:spPr/>
        <p:txBody>
          <a:bodyPr>
            <a:normAutofit/>
          </a:bodyPr>
          <a:lstStyle/>
          <a:p>
            <a:r>
              <a:rPr lang="en-GB" sz="1800" dirty="0">
                <a:solidFill>
                  <a:srgbClr val="000000">
                    <a:alpha val="100000"/>
                  </a:srgbClr>
                </a:solidFill>
                <a:latin typeface="Tahoma"/>
                <a:cs typeface="Tahoma"/>
              </a:rPr>
              <a:t>Distribution of confirmed human cases of avian influenza A(H5N6) virus infection by year of onset, 2014–2021</a:t>
            </a:r>
            <a:endParaRPr lang="en-GB" sz="1800" dirty="0"/>
          </a:p>
        </p:txBody>
      </p:sp>
      <p:sp>
        <p:nvSpPr>
          <p:cNvPr id="4" name="Slide Number Placeholder 3">
            <a:extLst>
              <a:ext uri="{FF2B5EF4-FFF2-40B4-BE49-F238E27FC236}">
                <a16:creationId xmlns:a16="http://schemas.microsoft.com/office/drawing/2014/main" id="{24324E41-EA6D-437F-8A9C-6C5F0F08056C}"/>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8" name="Content Placeholder 7">
            <a:extLst>
              <a:ext uri="{FF2B5EF4-FFF2-40B4-BE49-F238E27FC236}">
                <a16:creationId xmlns:a16="http://schemas.microsoft.com/office/drawing/2014/main" id="{7FA2C01E-8BE4-46D8-8B89-E802769B3B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064" y="1092645"/>
            <a:ext cx="9832064" cy="5325701"/>
          </a:xfrm>
        </p:spPr>
      </p:pic>
    </p:spTree>
    <p:extLst>
      <p:ext uri="{BB962C8B-B14F-4D97-AF65-F5344CB8AC3E}">
        <p14:creationId xmlns:p14="http://schemas.microsoft.com/office/powerpoint/2010/main" val="235602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schemas.microsoft.com/office/2006/metadata/properties"/>
    <ds:schemaRef ds:uri="d23a570b-d7a9-49ca-a34c-8afb8206b4bf"/>
    <ds:schemaRef ds:uri="http://purl.org/dc/dcmitype/"/>
    <ds:schemaRef ds:uri="http://schemas.microsoft.com/office/2006/documentManagement/types"/>
    <ds:schemaRef ds:uri="http://purl.org/dc/terms/"/>
    <ds:schemaRef ds:uri="http://schemas.microsoft.com/sharepoint/v3"/>
    <ds:schemaRef ds:uri="http://schemas.microsoft.com/office/infopath/2007/PartnerControls"/>
    <ds:schemaRef ds:uri="http://purl.org/dc/elements/1.1/"/>
    <ds:schemaRef ds:uri="http://schemas.openxmlformats.org/package/2006/metadata/core-properties"/>
    <ds:schemaRef ds:uri="376727eb-354b-45e4-998d-f84ea07947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27562</TotalTime>
  <Words>378</Words>
  <Application>Microsoft Office PowerPoint</Application>
  <PresentationFormat>Widescreen</PresentationFormat>
  <Paragraphs>24</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23, 2021 </vt:lpstr>
      <vt:lpstr>Distribution of COVID-19 cases worldwide in accordance with the applied case definitions in the affected countries, as of week 22, 2021</vt:lpstr>
      <vt:lpstr>Distribution of COVID-19 deaths worldwide, as of Week 22, 2021 </vt:lpstr>
      <vt:lpstr>Distribution of laboratory-confirmed cases of COVID-19 in the EU/EEA, as of Week 22, 2021</vt:lpstr>
      <vt:lpstr>Geographic distribution of 14-day cumulative number of reported COVID-19 cases per 100 000 population, worldwide, from 2021-w21 to 2021-w22</vt:lpstr>
      <vt:lpstr>PowerPoint Presentation</vt:lpstr>
      <vt:lpstr>Geographical distribution of EVD cases in Guinea, as of 9 June 2021</vt:lpstr>
      <vt:lpstr>Geographical distribution of confirmed human cases with avian influenza A(H5N6) virus infection, 2014–2021</vt:lpstr>
      <vt:lpstr>Distribution of confirmed human cases of avian influenza A(H5N6) virus infection by year of onset, 2014–2021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Harry Gosling</cp:lastModifiedBy>
  <cp:revision>2163</cp:revision>
  <cp:lastPrinted>2017-03-24T07:50:18Z</cp:lastPrinted>
  <dcterms:created xsi:type="dcterms:W3CDTF">2015-11-05T13:02:54Z</dcterms:created>
  <dcterms:modified xsi:type="dcterms:W3CDTF">2021-06-11T13:34:09Z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