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20"/>
  </p:notesMasterIdLst>
  <p:handoutMasterIdLst>
    <p:handoutMasterId r:id="rId21"/>
  </p:handoutMasterIdLst>
  <p:sldIdLst>
    <p:sldId id="256" r:id="rId7"/>
    <p:sldId id="302" r:id="rId8"/>
    <p:sldId id="310" r:id="rId9"/>
    <p:sldId id="303" r:id="rId10"/>
    <p:sldId id="300" r:id="rId11"/>
    <p:sldId id="307" r:id="rId12"/>
    <p:sldId id="306" r:id="rId13"/>
    <p:sldId id="267" r:id="rId14"/>
    <p:sldId id="280" r:id="rId15"/>
    <p:sldId id="268" r:id="rId16"/>
    <p:sldId id="312" r:id="rId17"/>
    <p:sldId id="314" r:id="rId18"/>
    <p:sldId id="313" r:id="rId19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1" autoAdjust="0"/>
    <p:restoredTop sz="86679" autoAdjust="0"/>
  </p:normalViewPr>
  <p:slideViewPr>
    <p:cSldViewPr snapToGrid="0">
      <p:cViewPr varScale="1">
        <p:scale>
          <a:sx n="65" d="100"/>
          <a:sy n="65" d="100"/>
        </p:scale>
        <p:origin x="80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031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2020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81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71EB-E3AF-4F5A-ACD6-510F33677DF7}" type="datetime1">
              <a:rPr lang="en-GB" smtClean="0"/>
              <a:t>29/05/2020</a:t>
            </a:fld>
            <a:r>
              <a:rPr lang="en-GB" sz="1200" ker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200" kern="0" dirty="0">
                <a:solidFill>
                  <a:prstClr val="white"/>
                </a:solidFill>
                <a:ea typeface="+mn-ea"/>
              </a:rPr>
              <a:t>39, 2018</a:t>
            </a:r>
            <a:r>
              <a:rPr lang="en-GB" sz="1200" b="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2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r>
              <a:rPr lang="en-GB" sz="1600" kern="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kern="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>
                <a:solidFill>
                  <a:schemeClr val="tx1"/>
                </a:solidFill>
              </a:rPr>
              <a:t>Week 39, 2018</a:t>
            </a:r>
            <a:br>
              <a:rPr lang="en-GB" kern="0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30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cdc.gov/coronavirus/2019-ncov/cases-updates/cases-in-us.html#2019coronavirus-summary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800" kern="0" smtClean="0">
                <a:solidFill>
                  <a:prstClr val="white"/>
                </a:solidFill>
                <a:ea typeface="+mn-ea"/>
              </a:rPr>
              <a:t>22, </a:t>
            </a:r>
            <a:r>
              <a:rPr lang="en-GB" sz="1800" kern="0" dirty="0">
                <a:solidFill>
                  <a:prstClr val="white"/>
                </a:solidFill>
                <a:ea typeface="+mn-ea"/>
              </a:rPr>
              <a:t>2020</a:t>
            </a:r>
            <a:r>
              <a:rPr lang="en-GB" sz="1800" b="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free to translate, provided the content is not altered and the source is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42951" y="222710"/>
            <a:ext cx="10332720" cy="1047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en-GB" sz="2000" dirty="0"/>
              <a:t>Geographical distribution of confirmed and probable cases of Ebola virus disease, Democratic Republic of the Congo and Uganda as of 26 May 2020</a:t>
            </a:r>
            <a:r>
              <a:rPr lang="en-GB" sz="2000" dirty="0">
                <a:solidFill>
                  <a:srgbClr val="002060"/>
                </a:solidFill>
              </a:rPr>
              <a:t/>
            </a:r>
            <a:br>
              <a:rPr lang="en-GB" sz="2000" dirty="0">
                <a:solidFill>
                  <a:srgbClr val="002060"/>
                </a:solidFill>
              </a:rPr>
            </a:br>
            <a:endParaRPr lang="en-GB" sz="20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713" y="969428"/>
            <a:ext cx="7302649" cy="564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09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Distribution of confirmed human cases of A(H9N2) by reporting country, since 1998 and as of 29 May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553B7F-944A-44BF-9ED7-5FA05122B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322" y="1175658"/>
            <a:ext cx="9837185" cy="511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39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D0CF7-D7AD-45C6-BD3C-A9A765561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kern="0" dirty="0">
                <a:latin typeface="Calibri" pitchFamily="34" charset="0"/>
                <a:cs typeface="Calibri" pitchFamily="34" charset="0"/>
              </a:rPr>
              <a:t>Age and sex distribution of confirmed human cases of A(H9N2), since 1998 and as of 29 May 2020</a:t>
            </a:r>
            <a:br>
              <a:rPr lang="en-GB" kern="0" dirty="0">
                <a:latin typeface="Calibri" pitchFamily="34" charset="0"/>
                <a:cs typeface="Calibri" pitchFamily="34" charset="0"/>
              </a:rPr>
            </a:b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705025-1BC4-4B79-8C2B-F89DB1A95D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05812" y="1099106"/>
            <a:ext cx="9241523" cy="535921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0A494-6E77-4182-9196-F30EA5C8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6545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kern="0" dirty="0">
                <a:latin typeface="Calibri" pitchFamily="34" charset="0"/>
                <a:cs typeface="Calibri" pitchFamily="34" charset="0"/>
              </a:rPr>
              <a:t>Geographical distribution of confirmed human cases of A(H9N2), since 1998 – and as of 29 May 2020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F06BEE-0492-474A-B035-17283734D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719" y="1111461"/>
            <a:ext cx="7146898" cy="552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88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449" y="213197"/>
            <a:ext cx="8508136" cy="95172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GB" sz="1800" dirty="0"/>
              <a:t>Geographical distribution of COVID-19 cases (in accordance with the applied case definition in the country), as of 29 May 2020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0D3B15-1F36-4749-8250-C7D912488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15" y="1076362"/>
            <a:ext cx="7664874" cy="548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34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2187" y="119519"/>
            <a:ext cx="7954764" cy="951722"/>
          </a:xfrm>
        </p:spPr>
        <p:txBody>
          <a:bodyPr>
            <a:normAutofit/>
          </a:bodyPr>
          <a:lstStyle/>
          <a:p>
            <a:pPr algn="ctr"/>
            <a:r>
              <a:rPr lang="en-GB" sz="1800" dirty="0"/>
              <a:t>Geographic distribution of cumulative number of reported COVID-19 cases per 100 000 population, worldwide, as of 29 May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B3C2C6-8466-4686-8000-47EC135A4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873542"/>
            <a:ext cx="8103246" cy="572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66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720" y="214865"/>
            <a:ext cx="9581640" cy="951722"/>
          </a:xfrm>
        </p:spPr>
        <p:txBody>
          <a:bodyPr>
            <a:noAutofit/>
          </a:bodyPr>
          <a:lstStyle/>
          <a:p>
            <a:pPr algn="ctr"/>
            <a:r>
              <a:rPr lang="en-GB" sz="1800" dirty="0"/>
              <a:t>Geographic distribution of laboratory confirmed COVID-19 cases</a:t>
            </a:r>
            <a:br>
              <a:rPr lang="en-GB" sz="1800" dirty="0"/>
            </a:br>
            <a:r>
              <a:rPr lang="en-GB" sz="1800" dirty="0"/>
              <a:t>in the EU/EEA and the UK, as of 29 May 2020</a:t>
            </a:r>
            <a:br>
              <a:rPr lang="en-GB" sz="1800" dirty="0"/>
            </a:b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B846FB-E34D-4000-BB32-AB31F7D92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552" y="1038386"/>
            <a:ext cx="7690084" cy="543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29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35" y="290344"/>
            <a:ext cx="8373394" cy="93708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GB" sz="1800" dirty="0"/>
              <a:t>Distribution of COVID-19 cases (in accordance with the applied case definition in the country) by country and region, as of 29 May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09B55A-6505-4727-875D-8B159FE35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701" y="1227425"/>
            <a:ext cx="12155836" cy="453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73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86709" y="212279"/>
            <a:ext cx="8373394" cy="937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1800" dirty="0"/>
              <a:t>Distribution of COVID-19 deaths (in accordance with the applied case definition in the country) by country and region, as of 29 May 2020</a:t>
            </a:r>
          </a:p>
        </p:txBody>
      </p:sp>
      <p:sp>
        <p:nvSpPr>
          <p:cNvPr id="7" name="Rectangle 6"/>
          <p:cNvSpPr/>
          <p:nvPr/>
        </p:nvSpPr>
        <p:spPr>
          <a:xfrm>
            <a:off x="502920" y="5784428"/>
            <a:ext cx="9371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* Increase of deaths in America is attributable to the US, which since 14 April 2020 includes confirmed and probable cases and deaths:</a:t>
            </a:r>
          </a:p>
          <a:p>
            <a:r>
              <a:rPr lang="en-GB" sz="1200" dirty="0"/>
              <a:t> </a:t>
            </a:r>
            <a:r>
              <a:rPr lang="en-GB" sz="1200" dirty="0">
                <a:hlinkClick r:id="rId2"/>
              </a:rPr>
              <a:t>https://www.cdc.gov/coronavirus/2019-ncov/cases-updates/cases-in-us.html#2019coronavirus-summary</a:t>
            </a:r>
            <a:endParaRPr lang="en-GB" sz="1200" dirty="0"/>
          </a:p>
        </p:txBody>
      </p:sp>
      <p:sp>
        <p:nvSpPr>
          <p:cNvPr id="5" name="Rectangle 4"/>
          <p:cNvSpPr/>
          <p:nvPr/>
        </p:nvSpPr>
        <p:spPr>
          <a:xfrm>
            <a:off x="9234963" y="1696667"/>
            <a:ext cx="268022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*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E31986-A33B-4DD1-A38D-D6AE273A16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518"/>
          <a:stretch/>
        </p:blipFill>
        <p:spPr>
          <a:xfrm>
            <a:off x="143939" y="1120577"/>
            <a:ext cx="12048061" cy="461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19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64843" y="241223"/>
            <a:ext cx="8250174" cy="93708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GB" sz="1800" dirty="0"/>
              <a:t>Distribution of COVID-19 cases (according to the applied case definition in the country) in EU/EEA and the UK, as of 29 May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E6AD11-5B9F-4BE0-A35F-1A97831D5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332" y="1071044"/>
            <a:ext cx="9995457" cy="540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41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91477" y="355040"/>
            <a:ext cx="10471319" cy="702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en-GB" sz="2000" dirty="0"/>
              <a:t>Distribution of confirmed and probable cases of Ebola virus disease by week of reporting, Democratic Republic of the Congo and Uganda, as of 26 May 2020</a:t>
            </a:r>
            <a:r>
              <a:rPr lang="en-GB" sz="2000" dirty="0">
                <a:solidFill>
                  <a:srgbClr val="002060"/>
                </a:solidFill>
              </a:rPr>
              <a:t/>
            </a:r>
            <a:br>
              <a:rPr lang="en-GB" sz="2000" dirty="0">
                <a:solidFill>
                  <a:srgbClr val="002060"/>
                </a:solidFill>
              </a:rPr>
            </a:br>
            <a:endParaRPr lang="en-GB" sz="20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73" t="2613" r="7269" b="7102"/>
          <a:stretch/>
        </p:blipFill>
        <p:spPr>
          <a:xfrm>
            <a:off x="750628" y="887104"/>
            <a:ext cx="8399918" cy="548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10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43" y="129900"/>
            <a:ext cx="10354188" cy="486278"/>
          </a:xfrm>
        </p:spPr>
        <p:txBody>
          <a:bodyPr>
            <a:normAutofit/>
          </a:bodyPr>
          <a:lstStyle/>
          <a:p>
            <a:r>
              <a:rPr lang="en-GB" altLang="en-US" sz="2000" dirty="0"/>
              <a:t>Ebola Virus Disease case distribution in DRC and Uganda as of 26 May 2020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91" y="616178"/>
            <a:ext cx="8308317" cy="585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6993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37" ma:contentTypeDescription="Epidemic Intelligence and Emergency Operations Content Type" ma:contentTypeScope="" ma:versionID="8f0cb0a25a289c4a32324af94a921498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5BA77A72-71BB-4886-9700-B0F8355946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98013DF-7568-4DE1-A15A-B72D0DA1D637}">
  <ds:schemaRefs>
    <ds:schemaRef ds:uri="http://schemas.microsoft.com/sharepoint/v3"/>
    <ds:schemaRef ds:uri="376727eb-354b-45e4-998d-f84ea079474e"/>
    <ds:schemaRef ds:uri="http://purl.org/dc/terms/"/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d23a570b-d7a9-49ca-a34c-8afb8206b4bf"/>
    <ds:schemaRef ds:uri="http://schemas.microsoft.com/office/2006/metadata/properties"/>
  </ds:schemaRefs>
</ds:datastoreItem>
</file>

<file path=customXml/itemProps5.xml><?xml version="1.0" encoding="utf-8"?>
<ds:datastoreItem xmlns:ds="http://schemas.openxmlformats.org/officeDocument/2006/customXml" ds:itemID="{62586917-95D1-403B-9907-4F45793AFAF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22474</TotalTime>
  <Words>361</Words>
  <Application>Microsoft Office PowerPoint</Application>
  <PresentationFormat>Widescreen</PresentationFormat>
  <Paragraphs>31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Tahoma</vt:lpstr>
      <vt:lpstr>Theme_ECDC</vt:lpstr>
      <vt:lpstr>Reusable maps and graphs from ECDC Communicable Disease Threats Report   Week 22, 2020 </vt:lpstr>
      <vt:lpstr>Geographical distribution of COVID-19 cases (in accordance with the applied case definition in the country), as of 29 May 2020</vt:lpstr>
      <vt:lpstr>Geographic distribution of cumulative number of reported COVID-19 cases per 100 000 population, worldwide, as of 29 May 2020</vt:lpstr>
      <vt:lpstr>Geographic distribution of laboratory confirmed COVID-19 cases in the EU/EEA and the UK, as of 29 May 2020 </vt:lpstr>
      <vt:lpstr>Distribution of COVID-19 cases (in accordance with the applied case definition in the country) by country and region, as of 29 May 2020</vt:lpstr>
      <vt:lpstr>PowerPoint Presentation</vt:lpstr>
      <vt:lpstr>Distribution of COVID-19 cases (according to the applied case definition in the country) in EU/EEA and the UK, as of 29 May 2020</vt:lpstr>
      <vt:lpstr>PowerPoint Presentation</vt:lpstr>
      <vt:lpstr>Ebola Virus Disease case distribution in DRC and Uganda as of 26 May 2020</vt:lpstr>
      <vt:lpstr>PowerPoint Presentation</vt:lpstr>
      <vt:lpstr>Distribution of confirmed human cases of A(H9N2) by reporting country, since 1998 and as of 29 May 2020</vt:lpstr>
      <vt:lpstr>Age and sex distribution of confirmed human cases of A(H9N2), since 1998 and as of 29 May 2020 </vt:lpstr>
      <vt:lpstr>Geographical distribution of confirmed human cases of A(H9N2), since 1998 – and as of 29 May 2020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Uwe Kreisel</cp:lastModifiedBy>
  <cp:revision>1904</cp:revision>
  <cp:lastPrinted>2017-03-24T07:50:18Z</cp:lastPrinted>
  <dcterms:created xsi:type="dcterms:W3CDTF">2015-11-05T13:02:54Z</dcterms:created>
  <dcterms:modified xsi:type="dcterms:W3CDTF">2020-05-29T13:37:40Z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