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29" r:id="rId7"/>
  </p:sldMasterIdLst>
  <p:notesMasterIdLst>
    <p:notesMasterId r:id="rId18"/>
  </p:notesMasterIdLst>
  <p:handoutMasterIdLst>
    <p:handoutMasterId r:id="rId19"/>
  </p:handoutMasterIdLst>
  <p:sldIdLst>
    <p:sldId id="256" r:id="rId8"/>
    <p:sldId id="322" r:id="rId9"/>
    <p:sldId id="323" r:id="rId10"/>
    <p:sldId id="324" r:id="rId11"/>
    <p:sldId id="325" r:id="rId12"/>
    <p:sldId id="327" r:id="rId13"/>
    <p:sldId id="326" r:id="rId14"/>
    <p:sldId id="259" r:id="rId15"/>
    <p:sldId id="265" r:id="rId16"/>
    <p:sldId id="266"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260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390185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30824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25263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63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1610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04/06/2021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178610021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22,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j-ea"/>
                <a:cs typeface="Calibri" pitchFamily="34" charset="0"/>
              </a:rPr>
              <a:t>Geographical distribution of confirmed MERS-CoV cases by country of infection and year, from April 2012 to   31 May 2021</a:t>
            </a:r>
            <a:endParaRPr kumimoji="0" lang="en-GB" sz="20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C83DB0AC-5871-4126-9E27-30C115EE9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276" y="672194"/>
            <a:ext cx="7702346" cy="5951813"/>
          </a:xfrm>
          <a:prstGeom prst="rect">
            <a:avLst/>
          </a:prstGeom>
        </p:spPr>
      </p:pic>
    </p:spTree>
    <p:extLst>
      <p:ext uri="{BB962C8B-B14F-4D97-AF65-F5344CB8AC3E}">
        <p14:creationId xmlns:p14="http://schemas.microsoft.com/office/powerpoint/2010/main" val="236230839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21,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B49BF226-3A36-441B-ACB7-CA1449FC9E53}"/>
              </a:ext>
            </a:extLst>
          </p:cNvPr>
          <p:cNvPicPr>
            <a:picLocks noChangeAspect="1"/>
          </p:cNvPicPr>
          <p:nvPr/>
        </p:nvPicPr>
        <p:blipFill>
          <a:blip r:embed="rId3"/>
          <a:stretch>
            <a:fillRect/>
          </a:stretch>
        </p:blipFill>
        <p:spPr>
          <a:xfrm>
            <a:off x="471952" y="116203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21,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BAECEE08-AFE1-4848-8E0C-1F3D6B1AD33E}"/>
              </a:ext>
            </a:extLst>
          </p:cNvPr>
          <p:cNvPicPr>
            <a:picLocks noChangeAspect="1"/>
          </p:cNvPicPr>
          <p:nvPr/>
        </p:nvPicPr>
        <p:blipFill>
          <a:blip r:embed="rId4"/>
          <a:stretch>
            <a:fillRect/>
          </a:stretch>
        </p:blipFill>
        <p:spPr>
          <a:xfrm>
            <a:off x="471952" y="106384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21,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45750CA2-6628-48A7-A2C1-10A3757992EB}"/>
              </a:ext>
            </a:extLst>
          </p:cNvPr>
          <p:cNvPicPr>
            <a:picLocks noChangeAspect="1"/>
          </p:cNvPicPr>
          <p:nvPr/>
        </p:nvPicPr>
        <p:blipFill>
          <a:blip r:embed="rId4"/>
          <a:stretch>
            <a:fillRect/>
          </a:stretch>
        </p:blipFill>
        <p:spPr>
          <a:xfrm>
            <a:off x="337481" y="1074888"/>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2021-w20 to 2021-w21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0AA11DB5-CBFE-4F5E-A8B0-822346470E39}"/>
              </a:ext>
            </a:extLst>
          </p:cNvPr>
          <p:cNvSpPr/>
          <p:nvPr/>
        </p:nvSpPr>
        <p:spPr>
          <a:xfrm>
            <a:off x="9331" y="5891290"/>
            <a:ext cx="10643790" cy="341632"/>
          </a:xfrm>
          <a:prstGeom prst="rect">
            <a:avLst/>
          </a:prstGeom>
        </p:spPr>
        <p:txBody>
          <a:bodyPr wrap="square">
            <a:spAutoFit/>
          </a:bodyPr>
          <a:lstStyle/>
          <a:p>
            <a:r>
              <a:rPr lang="en-GB" sz="900" i="1" dirty="0">
                <a:latin typeface="Calibri" panose="020F0502020204030204" pitchFamily="34" charset="0"/>
              </a:rPr>
              <a:t>On week 19 -2021, </a:t>
            </a:r>
            <a:r>
              <a:rPr lang="en-GB" sz="900" b="1" i="1" dirty="0">
                <a:latin typeface="Calibri" panose="020F0502020204030204" pitchFamily="34" charset="0"/>
              </a:rPr>
              <a:t>France</a:t>
            </a:r>
            <a:r>
              <a:rPr lang="en-GB" sz="900" i="1" dirty="0">
                <a:latin typeface="Calibri" panose="020F0502020204030204" pitchFamily="34" charset="0"/>
              </a:rPr>
              <a:t> performed data cleaning and retro-correction, therefore the data are not display in this map.</a:t>
            </a:r>
          </a:p>
          <a:p>
            <a:r>
              <a:rPr lang="en-GB" sz="900" i="1" dirty="0">
                <a:latin typeface="Calibri" panose="020F0502020204030204" pitchFamily="34" charset="0"/>
              </a:rPr>
              <a:t>Data for Sweden is not available for week 2021-21 due to a disruption to of the national database on notifiable diseases (</a:t>
            </a:r>
            <a:r>
              <a:rPr lang="en-GB" sz="900" i="1" dirty="0" err="1">
                <a:latin typeface="Calibri" panose="020F0502020204030204" pitchFamily="34" charset="0"/>
              </a:rPr>
              <a:t>SmiNet</a:t>
            </a:r>
            <a:r>
              <a:rPr lang="en-GB" sz="900" i="1" dirty="0">
                <a:latin typeface="Calibri" panose="020F0502020204030204" pitchFamily="34" charset="0"/>
              </a:rPr>
              <a:t>), therefore the data are not displayed in the map.</a:t>
            </a:r>
          </a:p>
        </p:txBody>
      </p:sp>
      <p:pic>
        <p:nvPicPr>
          <p:cNvPr id="2" name="Picture 1">
            <a:extLst>
              <a:ext uri="{FF2B5EF4-FFF2-40B4-BE49-F238E27FC236}">
                <a16:creationId xmlns:a16="http://schemas.microsoft.com/office/drawing/2014/main" id="{5ECC9F56-6106-48B3-B01B-F771AD0A21C8}"/>
              </a:ext>
            </a:extLst>
          </p:cNvPr>
          <p:cNvPicPr>
            <a:picLocks noChangeAspect="1"/>
          </p:cNvPicPr>
          <p:nvPr/>
        </p:nvPicPr>
        <p:blipFill>
          <a:blip r:embed="rId3"/>
          <a:stretch>
            <a:fillRect/>
          </a:stretch>
        </p:blipFill>
        <p:spPr>
          <a:xfrm>
            <a:off x="2209463" y="685562"/>
            <a:ext cx="7131568" cy="5034048"/>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4FB0EE5-D807-4157-A45E-349B615C5F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7652" y="348982"/>
            <a:ext cx="8692071" cy="6142430"/>
          </a:xfrm>
        </p:spPr>
      </p:pic>
      <p:sp>
        <p:nvSpPr>
          <p:cNvPr id="4" name="Slide Number Placeholder 3">
            <a:extLst>
              <a:ext uri="{FF2B5EF4-FFF2-40B4-BE49-F238E27FC236}">
                <a16:creationId xmlns:a16="http://schemas.microsoft.com/office/drawing/2014/main" id="{EAB605D2-8450-4100-A371-7BA05A04B9F8}"/>
              </a:ext>
            </a:extLst>
          </p:cNvPr>
          <p:cNvSpPr>
            <a:spLocks noGrp="1"/>
          </p:cNvSpPr>
          <p:nvPr>
            <p:ph type="sldNum" sz="quarter" idx="12"/>
          </p:nvPr>
        </p:nvSpPr>
        <p:spPr/>
        <p:txBody>
          <a:bodyPr/>
          <a:lstStyle/>
          <a:p>
            <a:fld id="{F9E29A8E-A0F1-419A-8E8B-A78BF9C70DE8}" type="slidenum">
              <a:rPr lang="en-GB" smtClean="0"/>
              <a:pPr/>
              <a:t>6</a:t>
            </a:fld>
            <a:endParaRPr lang="en-GB" dirty="0"/>
          </a:p>
        </p:txBody>
      </p:sp>
    </p:spTree>
    <p:extLst>
      <p:ext uri="{BB962C8B-B14F-4D97-AF65-F5344CB8AC3E}">
        <p14:creationId xmlns:p14="http://schemas.microsoft.com/office/powerpoint/2010/main" val="129787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D572D7-3873-4D37-9FFE-2E21AE565F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6714" y="325926"/>
            <a:ext cx="8733440" cy="6167417"/>
          </a:xfrm>
        </p:spPr>
      </p:pic>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7</a:t>
            </a:fld>
            <a:endParaRPr lang="en-GB" dirty="0"/>
          </a:p>
        </p:txBody>
      </p:sp>
    </p:spTree>
    <p:extLst>
      <p:ext uri="{BB962C8B-B14F-4D97-AF65-F5344CB8AC3E}">
        <p14:creationId xmlns:p14="http://schemas.microsoft.com/office/powerpoint/2010/main" val="187582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37911"/>
            <a:ext cx="10354188" cy="562752"/>
          </a:xfrm>
        </p:spPr>
        <p:txBody>
          <a:bodyPr>
            <a:normAutofit/>
          </a:bodyPr>
          <a:lstStyle/>
          <a:p>
            <a:r>
              <a:rPr lang="en-GB" sz="2000" dirty="0"/>
              <a:t>Geographical distribution of EVD cases in Guinea, as of </a:t>
            </a:r>
            <a:r>
              <a:rPr lang="en-GB" sz="2000"/>
              <a:t>1 June 2021</a:t>
            </a:r>
            <a:endParaRPr lang="en-GB" sz="2000" dirty="0"/>
          </a:p>
        </p:txBody>
      </p:sp>
      <p:sp>
        <p:nvSpPr>
          <p:cNvPr id="4" name="Footer Placeholder 3"/>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6" name="Picture 5">
            <a:extLst>
              <a:ext uri="{FF2B5EF4-FFF2-40B4-BE49-F238E27FC236}">
                <a16:creationId xmlns:a16="http://schemas.microsoft.com/office/drawing/2014/main" id="{9FDC7104-F444-478B-97C4-7DB326E4A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51" y="800663"/>
            <a:ext cx="8077098" cy="5710823"/>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0" dirty="0">
                <a:solidFill>
                  <a:srgbClr val="69AE23"/>
                </a:solidFill>
                <a:latin typeface="Calibri" pitchFamily="34" charset="0"/>
                <a:ea typeface="+mn-ea"/>
                <a:cs typeface="Calibri" pitchFamily="34" charset="0"/>
              </a:rPr>
              <a:t>Geographical distribution of confirmed MERS-CoV cases by probable region of infection and exposure, from 1 January 2021 to 31 May 2021</a:t>
            </a:r>
          </a:p>
        </p:txBody>
      </p:sp>
      <p:pic>
        <p:nvPicPr>
          <p:cNvPr id="4" name="Picture 3">
            <a:extLst>
              <a:ext uri="{FF2B5EF4-FFF2-40B4-BE49-F238E27FC236}">
                <a16:creationId xmlns:a16="http://schemas.microsoft.com/office/drawing/2014/main" id="{F506C1FD-3261-4390-841A-9DE4BBB410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8777" y="938784"/>
            <a:ext cx="7174445" cy="5543890"/>
          </a:xfrm>
          <a:prstGeom prst="rect">
            <a:avLst/>
          </a:prstGeom>
        </p:spPr>
      </p:pic>
    </p:spTree>
    <p:extLst>
      <p:ext uri="{BB962C8B-B14F-4D97-AF65-F5344CB8AC3E}">
        <p14:creationId xmlns:p14="http://schemas.microsoft.com/office/powerpoint/2010/main" val="2238414178"/>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2.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schemas.microsoft.com/office/infopath/2007/PartnerControls"/>
    <ds:schemaRef ds:uri="http://schemas.microsoft.com/office/2006/documentManagement/types"/>
    <ds:schemaRef ds:uri="http://purl.org/dc/elements/1.1/"/>
    <ds:schemaRef ds:uri="376727eb-354b-45e4-998d-f84ea079474e"/>
    <ds:schemaRef ds:uri="http://purl.org/dc/terms/"/>
    <ds:schemaRef ds:uri="http://schemas.microsoft.com/office/2006/metadata/properties"/>
    <ds:schemaRef ds:uri="http://schemas.microsoft.com/sharepoint/v3"/>
    <ds:schemaRef ds:uri="http://schemas.openxmlformats.org/package/2006/metadata/core-properties"/>
    <ds:schemaRef ds:uri="d23a570b-d7a9-49ca-a34c-8afb8206b4bf"/>
    <ds:schemaRef ds:uri="http://www.w3.org/XML/1998/namespace"/>
    <ds:schemaRef ds:uri="http://purl.org/dc/dcmitype/"/>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27524</TotalTime>
  <Words>382</Words>
  <Application>Microsoft Office PowerPoint</Application>
  <PresentationFormat>Widescreen</PresentationFormat>
  <Paragraphs>23</Paragraphs>
  <Slides>10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Helvetica</vt:lpstr>
      <vt:lpstr>Tahoma</vt:lpstr>
      <vt:lpstr>Theme_ECDC</vt:lpstr>
      <vt:lpstr>1_Theme_ECDC</vt:lpstr>
      <vt:lpstr>Reusable maps and graphs from ECDC Communicable Disease Threats Report   Week 22, 2021 </vt:lpstr>
      <vt:lpstr>Distribution of COVID-19 cases worldwide in accordance with the applied case definitions in the affected countries, as of week 21, 2021</vt:lpstr>
      <vt:lpstr>Distribution of COVID-19 deaths worldwide, as of Week 21, 2021 </vt:lpstr>
      <vt:lpstr>Distribution of laboratory-confirmed cases of COVID-19 in the EU/EEA, as of Week 21, 2021</vt:lpstr>
      <vt:lpstr>Geographic distribution of 14-day cumulative number of reported COVID-19 cases per 100 000 population, worldwide, from 2021-w20 to 2021-w21</vt:lpstr>
      <vt:lpstr>PowerPoint Presentation</vt:lpstr>
      <vt:lpstr>PowerPoint Presentation</vt:lpstr>
      <vt:lpstr>Geographical distribution of EVD cases in Guinea, as of 1 June 2021</vt:lpstr>
      <vt:lpstr>Geographical distribution of confirmed MERS-CoV cases by probable region of infection and exposure, from 1 January 2021 to 31 May 2021</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2162</cp:revision>
  <cp:lastPrinted>2017-03-24T07:50:18Z</cp:lastPrinted>
  <dcterms:created xsi:type="dcterms:W3CDTF">2015-11-05T13:02:54Z</dcterms:created>
  <dcterms:modified xsi:type="dcterms:W3CDTF">2021-06-04T10:52:15Z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