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6"/>
    <p:sldMasterId id="2147483716" r:id="rId7"/>
    <p:sldMasterId id="2147483719" r:id="rId8"/>
    <p:sldMasterId id="2147483726" r:id="rId9"/>
    <p:sldMasterId id="2147483729" r:id="rId10"/>
  </p:sldMasterIdLst>
  <p:notesMasterIdLst>
    <p:notesMasterId r:id="rId16"/>
  </p:notesMasterIdLst>
  <p:handoutMasterIdLst>
    <p:handoutMasterId r:id="rId17"/>
  </p:handoutMasterIdLst>
  <p:sldIdLst>
    <p:sldId id="256" r:id="rId11"/>
    <p:sldId id="277" r:id="rId12"/>
    <p:sldId id="266" r:id="rId13"/>
    <p:sldId id="278" r:id="rId14"/>
    <p:sldId id="267" r:id="rId15"/>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0251" autoAdjust="0"/>
  </p:normalViewPr>
  <p:slideViewPr>
    <p:cSldViewPr snapToGrid="0">
      <p:cViewPr varScale="1">
        <p:scale>
          <a:sx n="123" d="100"/>
          <a:sy n="123" d="100"/>
        </p:scale>
        <p:origin x="360" y="96"/>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5" Type="http://schemas.openxmlformats.org/officeDocument/2006/relationships/customXml" Target="../customXml/item5.xml"/><Relationship Id="rId15" Type="http://schemas.openxmlformats.org/officeDocument/2006/relationships/slide" Target="slides/slide5.xml"/><Relationship Id="rId10" Type="http://schemas.openxmlformats.org/officeDocument/2006/relationships/slideMaster" Target="slideMasters/slideMaster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534988"/>
            <a:ext cx="4214812"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716533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11800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47410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531932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95352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191233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530851494"/>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30734" y="6654868"/>
            <a:ext cx="10196052"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20.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9950" y="214990"/>
            <a:ext cx="916115" cy="785045"/>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3" cstate="print"/>
          <a:srcRect t="45416"/>
          <a:stretch>
            <a:fillRect/>
          </a:stretch>
        </p:blipFill>
        <p:spPr bwMode="auto">
          <a:xfrm>
            <a:off x="0" y="3114676"/>
            <a:ext cx="12192000" cy="3743325"/>
          </a:xfrm>
          <a:prstGeom prst="rect">
            <a:avLst/>
          </a:prstGeom>
          <a:noFill/>
        </p:spPr>
      </p:pic>
      <p:pic>
        <p:nvPicPr>
          <p:cNvPr id="180234"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11020425" y="107950"/>
            <a:ext cx="951442" cy="793750"/>
          </a:xfrm>
          <a:prstGeom prst="rect">
            <a:avLst/>
          </a:prstGeom>
          <a:noFill/>
        </p:spPr>
      </p:pic>
      <p:sp>
        <p:nvSpPr>
          <p:cNvPr id="180226" name="Rectangle 2"/>
          <p:cNvSpPr>
            <a:spLocks noGrp="1" noChangeArrowheads="1"/>
          </p:cNvSpPr>
          <p:nvPr>
            <p:ph type="title"/>
          </p:nvPr>
        </p:nvSpPr>
        <p:spPr bwMode="auto">
          <a:xfrm>
            <a:off x="431800" y="142876"/>
            <a:ext cx="109728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431801"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6"/>
            <a:ext cx="1097280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7"/>
            <a:ext cx="2556000" cy="365125"/>
          </a:xfrm>
          <a:prstGeom prst="rect">
            <a:avLst/>
          </a:prstGeom>
        </p:spPr>
        <p:txBody>
          <a:bodyPr tIns="36000" bIns="36000" anchor="ctr" anchorCtr="0"/>
          <a:lstStyle>
            <a:lvl1pPr algn="r">
              <a:lnSpc>
                <a:spcPct val="100000"/>
              </a:lnSpc>
              <a:defRPr sz="90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23210474"/>
      </p:ext>
    </p:extLst>
  </p:cSld>
  <p:clrMap bg1="lt1" tx1="dk1" bg2="lt2" tx2="dk2" accent1="accent1" accent2="accent2" accent3="accent3" accent4="accent4" accent5="accent5" accent6="accent6" hlink="hlink" folHlink="folHlink"/>
  <p:sldLayoutIdLst>
    <p:sldLayoutId id="2147483727" r:id="rId1"/>
    <p:sldLayoutId id="2147483728"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3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2400">
          <a:solidFill>
            <a:schemeClr val="bg1"/>
          </a:solidFill>
          <a:latin typeface="Tahoma" pitchFamily="34" charset="0"/>
        </a:defRPr>
      </a:lvl2pPr>
      <a:lvl3pPr algn="l" rtl="0" fontAlgn="base">
        <a:lnSpc>
          <a:spcPct val="90000"/>
        </a:lnSpc>
        <a:spcBef>
          <a:spcPct val="0"/>
        </a:spcBef>
        <a:spcAft>
          <a:spcPct val="0"/>
        </a:spcAft>
        <a:defRPr sz="2400">
          <a:solidFill>
            <a:schemeClr val="bg1"/>
          </a:solidFill>
          <a:latin typeface="Tahoma" pitchFamily="34" charset="0"/>
        </a:defRPr>
      </a:lvl3pPr>
      <a:lvl4pPr algn="l" rtl="0" fontAlgn="base">
        <a:lnSpc>
          <a:spcPct val="90000"/>
        </a:lnSpc>
        <a:spcBef>
          <a:spcPct val="0"/>
        </a:spcBef>
        <a:spcAft>
          <a:spcPct val="0"/>
        </a:spcAft>
        <a:defRPr sz="2400">
          <a:solidFill>
            <a:schemeClr val="bg1"/>
          </a:solidFill>
          <a:latin typeface="Tahoma" pitchFamily="34" charset="0"/>
        </a:defRPr>
      </a:lvl4pPr>
      <a:lvl5pPr algn="l" rtl="0" fontAlgn="base">
        <a:lnSpc>
          <a:spcPct val="90000"/>
        </a:lnSpc>
        <a:spcBef>
          <a:spcPct val="0"/>
        </a:spcBef>
        <a:spcAft>
          <a:spcPct val="0"/>
        </a:spcAft>
        <a:defRPr sz="2400">
          <a:solidFill>
            <a:schemeClr val="bg1"/>
          </a:solidFill>
          <a:latin typeface="Tahoma" pitchFamily="34" charset="0"/>
        </a:defRPr>
      </a:lvl5pPr>
      <a:lvl6pPr marL="342884" algn="l" rtl="0" fontAlgn="base">
        <a:lnSpc>
          <a:spcPct val="90000"/>
        </a:lnSpc>
        <a:spcBef>
          <a:spcPct val="0"/>
        </a:spcBef>
        <a:spcAft>
          <a:spcPct val="0"/>
        </a:spcAft>
        <a:defRPr sz="2400">
          <a:solidFill>
            <a:schemeClr val="bg1"/>
          </a:solidFill>
          <a:latin typeface="Tahoma" pitchFamily="34" charset="0"/>
        </a:defRPr>
      </a:lvl6pPr>
      <a:lvl7pPr marL="685766" algn="l" rtl="0" fontAlgn="base">
        <a:lnSpc>
          <a:spcPct val="90000"/>
        </a:lnSpc>
        <a:spcBef>
          <a:spcPct val="0"/>
        </a:spcBef>
        <a:spcAft>
          <a:spcPct val="0"/>
        </a:spcAft>
        <a:defRPr sz="2400">
          <a:solidFill>
            <a:schemeClr val="bg1"/>
          </a:solidFill>
          <a:latin typeface="Tahoma" pitchFamily="34" charset="0"/>
        </a:defRPr>
      </a:lvl7pPr>
      <a:lvl8pPr marL="1028649" algn="l" rtl="0" fontAlgn="base">
        <a:lnSpc>
          <a:spcPct val="90000"/>
        </a:lnSpc>
        <a:spcBef>
          <a:spcPct val="0"/>
        </a:spcBef>
        <a:spcAft>
          <a:spcPct val="0"/>
        </a:spcAft>
        <a:defRPr sz="2400">
          <a:solidFill>
            <a:schemeClr val="bg1"/>
          </a:solidFill>
          <a:latin typeface="Tahoma" pitchFamily="34" charset="0"/>
        </a:defRPr>
      </a:lvl8pPr>
      <a:lvl9pPr marL="1371532" algn="l" rtl="0" fontAlgn="base">
        <a:lnSpc>
          <a:spcPct val="90000"/>
        </a:lnSpc>
        <a:spcBef>
          <a:spcPct val="0"/>
        </a:spcBef>
        <a:spcAft>
          <a:spcPct val="0"/>
        </a:spcAft>
        <a:defRPr sz="2400">
          <a:solidFill>
            <a:schemeClr val="bg1"/>
          </a:solidFill>
          <a:latin typeface="Tahoma" pitchFamily="34" charset="0"/>
        </a:defRPr>
      </a:lvl9pPr>
    </p:titleStyle>
    <p:bodyStyle>
      <a:lvl1pPr algn="l" rtl="0" fontAlgn="base">
        <a:lnSpc>
          <a:spcPct val="90000"/>
        </a:lnSpc>
        <a:spcBef>
          <a:spcPct val="0"/>
        </a:spcBef>
        <a:spcAft>
          <a:spcPct val="0"/>
        </a:spcAft>
        <a:defRPr sz="3000" b="1">
          <a:solidFill>
            <a:schemeClr val="bg1"/>
          </a:solidFill>
          <a:latin typeface="+mn-lt"/>
          <a:ea typeface="+mn-ea"/>
          <a:cs typeface="+mn-cs"/>
        </a:defRPr>
      </a:lvl1pPr>
      <a:lvl2pPr marL="616714" indent="-214303" algn="l" rtl="0" fontAlgn="base">
        <a:spcBef>
          <a:spcPct val="20000"/>
        </a:spcBef>
        <a:spcAft>
          <a:spcPct val="0"/>
        </a:spcAft>
        <a:buChar char="–"/>
        <a:defRPr sz="2100">
          <a:solidFill>
            <a:schemeClr val="tx1"/>
          </a:solidFill>
          <a:latin typeface="Arial" charset="0"/>
        </a:defRPr>
      </a:lvl2pPr>
      <a:lvl3pPr marL="922689" indent="-171442" algn="l" rtl="0" fontAlgn="base">
        <a:spcBef>
          <a:spcPct val="20000"/>
        </a:spcBef>
        <a:spcAft>
          <a:spcPct val="0"/>
        </a:spcAft>
        <a:buChar char="•"/>
        <a:defRPr sz="1800">
          <a:solidFill>
            <a:schemeClr val="tx1"/>
          </a:solidFill>
          <a:latin typeface="Arial" charset="0"/>
        </a:defRPr>
      </a:lvl3pPr>
      <a:lvl4pPr marL="1228664" indent="-171442" algn="l" rtl="0" fontAlgn="base">
        <a:spcBef>
          <a:spcPct val="20000"/>
        </a:spcBef>
        <a:spcAft>
          <a:spcPct val="0"/>
        </a:spcAft>
        <a:buChar char="–"/>
        <a:defRPr sz="1500">
          <a:solidFill>
            <a:schemeClr val="tx1"/>
          </a:solidFill>
          <a:latin typeface="Arial" charset="0"/>
        </a:defRPr>
      </a:lvl4pPr>
      <a:lvl5pPr marL="1542974" indent="-171442" algn="l" rtl="0" fontAlgn="base">
        <a:spcBef>
          <a:spcPct val="20000"/>
        </a:spcBef>
        <a:spcAft>
          <a:spcPct val="0"/>
        </a:spcAft>
        <a:buChar char="»"/>
        <a:defRPr sz="1500">
          <a:solidFill>
            <a:schemeClr val="tx1"/>
          </a:solidFill>
          <a:latin typeface="Arial" charset="0"/>
        </a:defRPr>
      </a:lvl5pPr>
      <a:lvl6pPr marL="1885856" indent="-171442" algn="l" rtl="0" fontAlgn="base">
        <a:spcBef>
          <a:spcPct val="20000"/>
        </a:spcBef>
        <a:spcAft>
          <a:spcPct val="0"/>
        </a:spcAft>
        <a:buChar char="»"/>
        <a:defRPr sz="1500">
          <a:solidFill>
            <a:schemeClr val="tx1"/>
          </a:solidFill>
          <a:latin typeface="Arial" charset="0"/>
        </a:defRPr>
      </a:lvl6pPr>
      <a:lvl7pPr marL="2228739" indent="-171442" algn="l" rtl="0" fontAlgn="base">
        <a:spcBef>
          <a:spcPct val="20000"/>
        </a:spcBef>
        <a:spcAft>
          <a:spcPct val="0"/>
        </a:spcAft>
        <a:buChar char="»"/>
        <a:defRPr sz="1500">
          <a:solidFill>
            <a:schemeClr val="tx1"/>
          </a:solidFill>
          <a:latin typeface="Arial" charset="0"/>
        </a:defRPr>
      </a:lvl7pPr>
      <a:lvl8pPr marL="2571622" indent="-171442" algn="l" rtl="0" fontAlgn="base">
        <a:spcBef>
          <a:spcPct val="20000"/>
        </a:spcBef>
        <a:spcAft>
          <a:spcPct val="0"/>
        </a:spcAft>
        <a:buChar char="»"/>
        <a:defRPr sz="1500">
          <a:solidFill>
            <a:schemeClr val="tx1"/>
          </a:solidFill>
          <a:latin typeface="Arial" charset="0"/>
        </a:defRPr>
      </a:lvl8pPr>
      <a:lvl9pPr marL="2914505" indent="-171442" algn="l" rtl="0" fontAlgn="base">
        <a:spcBef>
          <a:spcPct val="20000"/>
        </a:spcBef>
        <a:spcAft>
          <a:spcPct val="0"/>
        </a:spcAft>
        <a:buChar char="»"/>
        <a:defRPr sz="1500">
          <a:solidFill>
            <a:schemeClr val="tx1"/>
          </a:solidFill>
          <a:latin typeface="Arial" charset="0"/>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4039134253"/>
      </p:ext>
    </p:extLst>
  </p:cSld>
  <p:clrMap bg1="lt1" tx1="dk1" bg2="lt2" tx2="dk2" accent1="accent1" accent2="accent2" accent3="accent3" accent4="accent4" accent5="accent5" accent6="accent6" hlink="hlink" folHlink="folHlink"/>
  <p:sldLayoutIdLst>
    <p:sldLayoutId id="2147483730" r:id="rId1"/>
    <p:sldLayoutId id="2147483731"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8001" y="4514248"/>
            <a:ext cx="8456613" cy="1896077"/>
          </a:xfrm>
        </p:spPr>
        <p:txBody>
          <a:bodyPr/>
          <a:lstStyle/>
          <a:p>
            <a:pPr>
              <a:lnSpc>
                <a:spcPct val="100000"/>
              </a:lnSpc>
              <a:spcAft>
                <a:spcPts val="1200"/>
              </a:spcAft>
            </a:pPr>
            <a:r>
              <a:rPr lang="en-GB" sz="1400" dirty="0"/>
              <a:t/>
            </a:r>
            <a:br>
              <a:rPr lang="en-GB" sz="1400" dirty="0"/>
            </a:br>
            <a:r>
              <a:rPr lang="en-GB" sz="1400" dirty="0"/>
              <a:t>You are encouraged to reuse our maps and graphs for your own purposes and free to translate, provided the content is not altered and the source is acknowledged. </a:t>
            </a:r>
            <a:br>
              <a:rPr lang="en-GB" sz="1400" dirty="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1847851"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20</a:t>
            </a:r>
            <a:r>
              <a:rPr lang="en-GB" sz="1800" dirty="0"/>
              <a:t>,</a:t>
            </a:r>
            <a:r>
              <a:rPr lang="en-GB" sz="1800" dirty="0" smtClean="0"/>
              <a:t> </a:t>
            </a:r>
            <a:r>
              <a:rPr lang="en-GB" sz="1800" dirty="0"/>
              <a:t>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2392" y="786057"/>
            <a:ext cx="8803178" cy="244682"/>
          </a:xfrm>
          <a:prstGeom prst="rect">
            <a:avLst/>
          </a:prstGeom>
        </p:spPr>
        <p:txBody>
          <a:bodyPr wrap="square">
            <a:spAutoFit/>
          </a:bodyPr>
          <a:lstStyle/>
          <a:p>
            <a:r>
              <a:rPr lang="en-GB" sz="1100" b="1" dirty="0" smtClean="0">
                <a:solidFill>
                  <a:prstClr val="black">
                    <a:lumMod val="65000"/>
                    <a:lumOff val="35000"/>
                  </a:prstClr>
                </a:solidFill>
                <a:latin typeface="+mn-lt"/>
              </a:rPr>
              <a:t>Distribution of autochthonous dengue cases </a:t>
            </a:r>
            <a:r>
              <a:rPr lang="en-GB" sz="1100" b="1" dirty="0">
                <a:solidFill>
                  <a:prstClr val="black">
                    <a:lumMod val="65000"/>
                    <a:lumOff val="35000"/>
                  </a:prstClr>
                </a:solidFill>
                <a:latin typeface="+mn-lt"/>
              </a:rPr>
              <a:t>by week of </a:t>
            </a:r>
            <a:r>
              <a:rPr lang="en-GB" sz="1100" b="1" dirty="0" smtClean="0">
                <a:solidFill>
                  <a:prstClr val="black">
                    <a:lumMod val="65000"/>
                    <a:lumOff val="35000"/>
                  </a:prstClr>
                </a:solidFill>
                <a:latin typeface="+mn-lt"/>
              </a:rPr>
              <a:t>onset, week </a:t>
            </a:r>
            <a:r>
              <a:rPr lang="en-GB" sz="1100" b="1" dirty="0">
                <a:solidFill>
                  <a:prstClr val="black">
                    <a:lumMod val="65000"/>
                    <a:lumOff val="35000"/>
                  </a:prstClr>
                </a:solidFill>
                <a:latin typeface="+mn-lt"/>
              </a:rPr>
              <a:t>1-2017 </a:t>
            </a:r>
            <a:r>
              <a:rPr lang="en-GB" sz="1100" b="1" dirty="0" smtClean="0">
                <a:solidFill>
                  <a:prstClr val="black">
                    <a:lumMod val="65000"/>
                    <a:lumOff val="35000"/>
                  </a:prstClr>
                </a:solidFill>
                <a:latin typeface="+mn-lt"/>
              </a:rPr>
              <a:t>to week 19-2018, </a:t>
            </a:r>
            <a:r>
              <a:rPr lang="en-GB" sz="1100" b="1" dirty="0" err="1">
                <a:solidFill>
                  <a:prstClr val="black">
                    <a:lumMod val="65000"/>
                    <a:lumOff val="35000"/>
                  </a:prstClr>
                </a:solidFill>
                <a:latin typeface="+mn-lt"/>
              </a:rPr>
              <a:t>Réunion</a:t>
            </a:r>
            <a:endParaRPr lang="en-GB" sz="1100" b="1" dirty="0">
              <a:solidFill>
                <a:prstClr val="black">
                  <a:lumMod val="65000"/>
                  <a:lumOff val="35000"/>
                </a:prstClr>
              </a:solidFill>
              <a:latin typeface="+mn-lt"/>
            </a:endParaRPr>
          </a:p>
        </p:txBody>
      </p:sp>
      <p:sp>
        <p:nvSpPr>
          <p:cNvPr id="3" name="Rectangle 2"/>
          <p:cNvSpPr/>
          <p:nvPr/>
        </p:nvSpPr>
        <p:spPr>
          <a:xfrm>
            <a:off x="4009507" y="6227373"/>
            <a:ext cx="5544588" cy="216982"/>
          </a:xfrm>
          <a:prstGeom prst="rect">
            <a:avLst/>
          </a:prstGeom>
        </p:spPr>
        <p:txBody>
          <a:bodyPr wrap="square">
            <a:spAutoFit/>
          </a:bodyPr>
          <a:lstStyle/>
          <a:p>
            <a:r>
              <a:rPr lang="fr-FR" sz="900" dirty="0"/>
              <a:t>Source: </a:t>
            </a:r>
            <a:r>
              <a:rPr lang="fr-FR" sz="900" dirty="0" err="1"/>
              <a:t>adapted</a:t>
            </a:r>
            <a:r>
              <a:rPr lang="fr-FR" sz="900" dirty="0"/>
              <a:t> </a:t>
            </a:r>
            <a:r>
              <a:rPr lang="fr-FR" sz="900" dirty="0" err="1"/>
              <a:t>from</a:t>
            </a:r>
            <a:r>
              <a:rPr lang="fr-FR" sz="900" dirty="0"/>
              <a:t> "Surveillance de la dengue à la Réunion. Point épidémiologique au </a:t>
            </a:r>
            <a:r>
              <a:rPr lang="fr-FR" sz="900" dirty="0" smtClean="0"/>
              <a:t>22 mai </a:t>
            </a:r>
            <a:r>
              <a:rPr lang="fr-FR" sz="900" dirty="0"/>
              <a:t>2018”</a:t>
            </a:r>
            <a:endParaRPr lang="en-GB" sz="900" dirty="0"/>
          </a:p>
        </p:txBody>
      </p:sp>
      <p:pic>
        <p:nvPicPr>
          <p:cNvPr id="4" name="Picture 3"/>
          <p:cNvPicPr>
            <a:picLocks noChangeAspect="1"/>
          </p:cNvPicPr>
          <p:nvPr/>
        </p:nvPicPr>
        <p:blipFill>
          <a:blip r:embed="rId2"/>
          <a:stretch>
            <a:fillRect/>
          </a:stretch>
        </p:blipFill>
        <p:spPr>
          <a:xfrm>
            <a:off x="2172392" y="1167406"/>
            <a:ext cx="7196052" cy="4923299"/>
          </a:xfrm>
          <a:prstGeom prst="rect">
            <a:avLst/>
          </a:prstGeom>
        </p:spPr>
      </p:pic>
    </p:spTree>
    <p:extLst>
      <p:ext uri="{BB962C8B-B14F-4D97-AF65-F5344CB8AC3E}">
        <p14:creationId xmlns:p14="http://schemas.microsoft.com/office/powerpoint/2010/main" val="3740038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870" y="413724"/>
            <a:ext cx="9898911" cy="424732"/>
          </a:xfrm>
          <a:prstGeom prst="rect">
            <a:avLst/>
          </a:prstGeom>
          <a:noFill/>
        </p:spPr>
        <p:txBody>
          <a:bodyPr wrap="square" rtlCol="0">
            <a:spAutoFit/>
          </a:bodyPr>
          <a:lstStyle/>
          <a:p>
            <a:r>
              <a:rPr lang="en-US" sz="1200" b="1" dirty="0">
                <a:solidFill>
                  <a:sysClr val="windowText" lastClr="000000"/>
                </a:solidFill>
                <a:ea typeface="Tahoma" panose="020B0604030504040204" pitchFamily="34" charset="0"/>
                <a:cs typeface="Tahoma" panose="020B0604030504040204" pitchFamily="34" charset="0"/>
              </a:rPr>
              <a:t>Distribution of confirmed human cases of yellow fever by month, Brazil, </a:t>
            </a:r>
            <a:r>
              <a:rPr lang="en-US" sz="1200" b="1" dirty="0" smtClean="0">
                <a:solidFill>
                  <a:sysClr val="windowText" lastClr="000000"/>
                </a:solidFill>
                <a:ea typeface="Tahoma" panose="020B0604030504040204" pitchFamily="34" charset="0"/>
                <a:cs typeface="Tahoma" panose="020B0604030504040204" pitchFamily="34" charset="0"/>
              </a:rPr>
              <a:t>January 2017 – 16 May </a:t>
            </a:r>
            <a:r>
              <a:rPr lang="en-US" sz="1200" b="1" dirty="0">
                <a:solidFill>
                  <a:sysClr val="windowText" lastClr="000000"/>
                </a:solidFill>
                <a:ea typeface="Tahoma" panose="020B0604030504040204" pitchFamily="34" charset="0"/>
                <a:cs typeface="Tahoma" panose="020B0604030504040204" pitchFamily="34" charset="0"/>
              </a:rPr>
              <a:t>2018</a:t>
            </a:r>
            <a:endParaRPr lang="en-GB" sz="1200" b="1" dirty="0">
              <a:solidFill>
                <a:sysClr val="windowText" lastClr="000000"/>
              </a:solidFill>
              <a:ea typeface="Tahoma" panose="020B0604030504040204" pitchFamily="34" charset="0"/>
              <a:cs typeface="Tahoma" panose="020B0604030504040204" pitchFamily="34" charset="0"/>
            </a:endParaRPr>
          </a:p>
          <a:p>
            <a:endParaRPr lang="en-GB" sz="1200" b="1" dirty="0"/>
          </a:p>
        </p:txBody>
      </p:sp>
      <p:pic>
        <p:nvPicPr>
          <p:cNvPr id="3" name="Picture 2"/>
          <p:cNvPicPr>
            <a:picLocks noChangeAspect="1"/>
          </p:cNvPicPr>
          <p:nvPr/>
        </p:nvPicPr>
        <p:blipFill>
          <a:blip r:embed="rId2"/>
          <a:stretch>
            <a:fillRect/>
          </a:stretch>
        </p:blipFill>
        <p:spPr>
          <a:xfrm>
            <a:off x="749570" y="929869"/>
            <a:ext cx="10143510" cy="5348990"/>
          </a:xfrm>
          <a:prstGeom prst="rect">
            <a:avLst/>
          </a:prstGeom>
        </p:spPr>
      </p:pic>
      <p:sp>
        <p:nvSpPr>
          <p:cNvPr id="4" name="TextBox 3"/>
          <p:cNvSpPr txBox="1"/>
          <p:nvPr/>
        </p:nvSpPr>
        <p:spPr>
          <a:xfrm>
            <a:off x="10158608" y="4371585"/>
            <a:ext cx="438411" cy="341632"/>
          </a:xfrm>
          <a:prstGeom prst="rect">
            <a:avLst/>
          </a:prstGeom>
          <a:noFill/>
        </p:spPr>
        <p:txBody>
          <a:bodyPr wrap="square" rtlCol="0">
            <a:spAutoFit/>
          </a:bodyPr>
          <a:lstStyle/>
          <a:p>
            <a:r>
              <a:rPr lang="en-GB" sz="1800" dirty="0" smtClean="0"/>
              <a:t>*</a:t>
            </a:r>
            <a:endParaRPr lang="en-GB" sz="1800" dirty="0"/>
          </a:p>
        </p:txBody>
      </p:sp>
    </p:spTree>
    <p:extLst>
      <p:ext uri="{BB962C8B-B14F-4D97-AF65-F5344CB8AC3E}">
        <p14:creationId xmlns:p14="http://schemas.microsoft.com/office/powerpoint/2010/main" val="1591767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6431" y="287230"/>
            <a:ext cx="6860598" cy="258532"/>
          </a:xfrm>
          <a:prstGeom prst="rect">
            <a:avLst/>
          </a:prstGeom>
          <a:noFill/>
        </p:spPr>
        <p:txBody>
          <a:bodyPr wrap="square" rtlCol="0">
            <a:spAutoFit/>
          </a:bodyPr>
          <a:lstStyle/>
          <a:p>
            <a:r>
              <a:rPr lang="en-GB" sz="1200" b="1" dirty="0"/>
              <a:t>Distribution of confirmed yellow fever cases by state, Brazil, July 2017 – </a:t>
            </a:r>
            <a:r>
              <a:rPr lang="en-GB" sz="1200" b="1" dirty="0" smtClean="0"/>
              <a:t>May </a:t>
            </a:r>
            <a:r>
              <a:rPr lang="en-GB" sz="1200" b="1" dirty="0"/>
              <a:t>2018</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330" y="633152"/>
            <a:ext cx="5792585" cy="5792585"/>
          </a:xfrm>
          <a:prstGeom prst="rect">
            <a:avLst/>
          </a:prstGeom>
        </p:spPr>
      </p:pic>
    </p:spTree>
    <p:extLst>
      <p:ext uri="{BB962C8B-B14F-4D97-AF65-F5344CB8AC3E}">
        <p14:creationId xmlns:p14="http://schemas.microsoft.com/office/powerpoint/2010/main" val="3323822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6431" y="287230"/>
            <a:ext cx="6860598" cy="424732"/>
          </a:xfrm>
          <a:prstGeom prst="rect">
            <a:avLst/>
          </a:prstGeom>
          <a:noFill/>
        </p:spPr>
        <p:txBody>
          <a:bodyPr wrap="square" rtlCol="0">
            <a:spAutoFit/>
          </a:bodyPr>
          <a:lstStyle/>
          <a:p>
            <a:r>
              <a:rPr lang="en-GB" sz="1200" b="1" dirty="0"/>
              <a:t>Geographical distribution of confirmed, probable and suspected cases of Ebola virus disease, Equateur Province, The Republic Democratic of Congo, as of 25 May 2018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912" y="986828"/>
            <a:ext cx="7199635" cy="5563354"/>
          </a:xfrm>
          <a:prstGeom prst="rect">
            <a:avLst/>
          </a:prstGeom>
        </p:spPr>
      </p:pic>
    </p:spTree>
    <p:extLst>
      <p:ext uri="{BB962C8B-B14F-4D97-AF65-F5344CB8AC3E}">
        <p14:creationId xmlns:p14="http://schemas.microsoft.com/office/powerpoint/2010/main" val="2268385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9364B64-2D00-4FE1-84BD-38B1478B7EA5}" vid="{B48BE4D1-7B20-4FB4-931B-A5639BDA65BE}"/>
    </a:ext>
  </a:ext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5CA6C95-BAB5-4F2A-9258-70FEDDDA54F5}"/>
    </a:ext>
  </a:extLst>
</a:theme>
</file>

<file path=ppt/theme/theme5.xml><?xml version="1.0" encoding="utf-8"?>
<a:theme xmlns:a="http://schemas.openxmlformats.org/drawingml/2006/main" name="1_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08EB56C-CAFC-481B-A7BE-4781DE76A711}"/>
    </a:ext>
  </a:extLst>
</a:theme>
</file>

<file path=ppt/theme/theme6.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013DF-7568-4DE1-A15A-B72D0DA1D637}">
  <ds:schemaRefs>
    <ds:schemaRef ds:uri="http://purl.org/dc/terms/"/>
    <ds:schemaRef ds:uri="http://schemas.microsoft.com/office/2006/documentManagement/types"/>
    <ds:schemaRef ds:uri="376727eb-354b-45e4-998d-f84ea079474e"/>
    <ds:schemaRef ds:uri="http://schemas.microsoft.com/office/2006/metadata/properties"/>
    <ds:schemaRef ds:uri="http://schemas.microsoft.com/office/infopath/2007/PartnerControls"/>
    <ds:schemaRef ds:uri="http://purl.org/dc/elements/1.1/"/>
    <ds:schemaRef ds:uri="http://schemas.microsoft.com/sharepoint/v3"/>
    <ds:schemaRef ds:uri="http://schemas.openxmlformats.org/package/2006/metadata/core-properties"/>
    <ds:schemaRef ds:uri="d23a570b-d7a9-49ca-a34c-8afb8206b4bf"/>
    <ds:schemaRef ds:uri="http://www.w3.org/XML/1998/namespace"/>
    <ds:schemaRef ds:uri="http://purl.org/dc/dcmitype/"/>
  </ds:schemaRefs>
</ds:datastoreItem>
</file>

<file path=customXml/itemProps2.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16927</TotalTime>
  <Words>123</Words>
  <Application>Microsoft Office PowerPoint</Application>
  <PresentationFormat>Widescreen</PresentationFormat>
  <Paragraphs>9</Paragraphs>
  <Slides>5</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vt:i4>
      </vt:variant>
    </vt:vector>
  </HeadingPairs>
  <TitlesOfParts>
    <vt:vector size="14" baseType="lpstr">
      <vt:lpstr>Arial</vt:lpstr>
      <vt:lpstr>Tahoma</vt:lpstr>
      <vt:lpstr>Times</vt:lpstr>
      <vt:lpstr>Wingdings</vt:lpstr>
      <vt:lpstr>ECDC_PowerPoint_Template_2017</vt:lpstr>
      <vt:lpstr>5_ECDC_PowerPoint_Template_2009_rev_1_2</vt:lpstr>
      <vt:lpstr>ECDC_PowerPoint_Template_2009_rev_1_1</vt:lpstr>
      <vt:lpstr>ECDC_PowerPoint_Template_2017-2</vt:lpstr>
      <vt:lpstr>1_ECDC_PowerPoint_Template_2017</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Harry Gosling</cp:lastModifiedBy>
  <cp:revision>1194</cp:revision>
  <cp:lastPrinted>2017-03-24T07:50:18Z</cp:lastPrinted>
  <dcterms:created xsi:type="dcterms:W3CDTF">2015-11-05T13:02:54Z</dcterms:created>
  <dcterms:modified xsi:type="dcterms:W3CDTF">2018-05-25T13:25:12Z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