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9"/>
  </p:notesMasterIdLst>
  <p:handoutMasterIdLst>
    <p:handoutMasterId r:id="rId20"/>
  </p:handoutMasterIdLst>
  <p:sldIdLst>
    <p:sldId id="256" r:id="rId7"/>
    <p:sldId id="302" r:id="rId8"/>
    <p:sldId id="310" r:id="rId9"/>
    <p:sldId id="303" r:id="rId10"/>
    <p:sldId id="300" r:id="rId11"/>
    <p:sldId id="307" r:id="rId12"/>
    <p:sldId id="306" r:id="rId13"/>
    <p:sldId id="267" r:id="rId14"/>
    <p:sldId id="280" r:id="rId15"/>
    <p:sldId id="268" r:id="rId16"/>
    <p:sldId id="312" r:id="rId17"/>
    <p:sldId id="313" r:id="rId18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1" autoAdjust="0"/>
    <p:restoredTop sz="94343" autoAdjust="0"/>
  </p:normalViewPr>
  <p:slideViewPr>
    <p:cSldViewPr snapToGrid="0">
      <p:cViewPr varScale="1">
        <p:scale>
          <a:sx n="77" d="100"/>
          <a:sy n="77" d="100"/>
        </p:scale>
        <p:origin x="87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2020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81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71EB-E3AF-4F5A-ACD6-510F33677DF7}" type="datetime1">
              <a:rPr lang="en-GB" smtClean="0"/>
              <a:t>15/05/2020</a:t>
            </a:fld>
            <a:r>
              <a:rPr lang="en-GB" sz="1200" kern="0" smtClea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200" kern="0" dirty="0" smtClean="0">
                <a:solidFill>
                  <a:prstClr val="white"/>
                </a:solidFill>
                <a:ea typeface="+mn-ea"/>
              </a:rPr>
              <a:t>39, 2018</a:t>
            </a:r>
            <a:r>
              <a:rPr lang="en-GB" sz="1200" b="0" kern="0" dirty="0" smtClean="0">
                <a:solidFill>
                  <a:prstClr val="white"/>
                </a:solidFill>
                <a:ea typeface="+mn-ea"/>
              </a:rPr>
              <a:t/>
            </a:r>
            <a:br>
              <a:rPr lang="en-GB" sz="1200" b="0" kern="0" dirty="0" smtClean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 smtClean="0">
                <a:solidFill>
                  <a:schemeClr val="tx1"/>
                </a:solidFill>
              </a:rPr>
              <a:t>Week 39, 2018</a:t>
            </a:r>
            <a:br>
              <a:rPr lang="en-GB" kern="0" dirty="0" smtClean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30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cdc.gov/coronavirus/2019-ncov/cases-updates/cases-in-us.html#2019coronavirus-summary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800" kern="0" dirty="0" smtClean="0">
                <a:solidFill>
                  <a:prstClr val="white"/>
                </a:solidFill>
                <a:ea typeface="+mn-ea"/>
              </a:rPr>
              <a:t>20, 2020</a:t>
            </a:r>
            <a:r>
              <a:rPr lang="en-GB" sz="1800" b="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free to translate, provided the content is not altered and the source is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42951" y="222710"/>
            <a:ext cx="10332720" cy="1047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en-GB" sz="2000" dirty="0"/>
              <a:t>Geographical distribution of confirmed and probable cases of Ebola virus disease, </a:t>
            </a:r>
            <a:r>
              <a:rPr lang="en-GB" sz="2000" dirty="0" smtClean="0"/>
              <a:t>Democratic </a:t>
            </a:r>
            <a:r>
              <a:rPr lang="en-GB" sz="2000" dirty="0"/>
              <a:t>Republic of the Congo and Uganda as of </a:t>
            </a:r>
            <a:r>
              <a:rPr lang="en-GB" sz="2000" dirty="0" smtClean="0"/>
              <a:t>12 May 2020</a:t>
            </a:r>
            <a:r>
              <a:rPr lang="en-GB" sz="2000" dirty="0">
                <a:solidFill>
                  <a:srgbClr val="002060"/>
                </a:solidFill>
              </a:rPr>
              <a:t/>
            </a:r>
            <a:br>
              <a:rPr lang="en-GB" sz="2000" dirty="0">
                <a:solidFill>
                  <a:srgbClr val="002060"/>
                </a:solidFill>
              </a:rPr>
            </a:br>
            <a:endParaRPr lang="en-GB" sz="20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0"/>
          <a:stretch/>
        </p:blipFill>
        <p:spPr>
          <a:xfrm>
            <a:off x="1971675" y="947737"/>
            <a:ext cx="7372350" cy="542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0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Distribution of confirmed human cases of A(H9N2) by reporting country, since 1998 and as of 12 May </a:t>
            </a:r>
            <a:r>
              <a:rPr lang="en-GB" sz="2400" dirty="0" smtClean="0"/>
              <a:t>2020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981" y="1528121"/>
            <a:ext cx="9516093" cy="494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39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kern="0" dirty="0" smtClean="0">
                <a:latin typeface="+mj-lt"/>
                <a:cs typeface="Calibri" pitchFamily="34" charset="0"/>
              </a:rPr>
              <a:t>Geographical distribution of confirmed human cases of A(H9N2), since 1998 – and as of 12 May 2020</a:t>
            </a:r>
            <a:endParaRPr lang="en-GB" sz="24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454" y="1344705"/>
            <a:ext cx="6639907" cy="513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88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449" y="213197"/>
            <a:ext cx="8508136" cy="95172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GB" sz="1800" dirty="0"/>
              <a:t>Geographical distribution of COVID-19 cases </a:t>
            </a:r>
            <a:r>
              <a:rPr lang="en-GB" sz="1800" dirty="0" smtClean="0"/>
              <a:t>(in accordance with the </a:t>
            </a:r>
            <a:r>
              <a:rPr lang="en-GB" sz="1800" dirty="0"/>
              <a:t>applied case definition in the country), as of </a:t>
            </a:r>
            <a:r>
              <a:rPr lang="en-GB" sz="1800" dirty="0" smtClean="0"/>
              <a:t>15 May 2020</a:t>
            </a:r>
            <a:endParaRPr lang="en-GB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25"/>
          <a:stretch/>
        </p:blipFill>
        <p:spPr>
          <a:xfrm>
            <a:off x="1510449" y="1357745"/>
            <a:ext cx="9031079" cy="495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3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2187" y="119519"/>
            <a:ext cx="7954764" cy="951722"/>
          </a:xfrm>
        </p:spPr>
        <p:txBody>
          <a:bodyPr>
            <a:normAutofit/>
          </a:bodyPr>
          <a:lstStyle/>
          <a:p>
            <a:pPr algn="ctr"/>
            <a:r>
              <a:rPr lang="en-GB" sz="1800" spc="-50" dirty="0" smtClean="0"/>
              <a:t>Geographical </a:t>
            </a:r>
            <a:r>
              <a:rPr lang="en-GB" sz="1800" spc="-50" dirty="0"/>
              <a:t>distribution of cumulative number of reported COVID-19 cases per 100 000 population, worldwide, as of </a:t>
            </a:r>
            <a:r>
              <a:rPr lang="en-GB" sz="1800" spc="-50" dirty="0" smtClean="0"/>
              <a:t>15 May 2020</a:t>
            </a:r>
            <a:endParaRPr lang="en-GB" sz="1800" spc="-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4"/>
          <a:stretch/>
        </p:blipFill>
        <p:spPr>
          <a:xfrm>
            <a:off x="1599267" y="1033925"/>
            <a:ext cx="8287684" cy="544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66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720" y="214865"/>
            <a:ext cx="9581640" cy="951722"/>
          </a:xfrm>
        </p:spPr>
        <p:txBody>
          <a:bodyPr>
            <a:noAutofit/>
          </a:bodyPr>
          <a:lstStyle/>
          <a:p>
            <a:pPr algn="ctr"/>
            <a:r>
              <a:rPr lang="en-GB" sz="1800" dirty="0" smtClean="0"/>
              <a:t>Geographical </a:t>
            </a:r>
            <a:r>
              <a:rPr lang="en-GB" sz="1800" dirty="0"/>
              <a:t>distribution of </a:t>
            </a:r>
            <a:r>
              <a:rPr lang="en-GB" sz="1800" dirty="0" smtClean="0"/>
              <a:t>laboratory confirmed COVID-19 cases</a:t>
            </a:r>
            <a:br>
              <a:rPr lang="en-GB" sz="1800" dirty="0" smtClean="0"/>
            </a:br>
            <a:r>
              <a:rPr lang="en-GB" sz="1800" dirty="0" smtClean="0"/>
              <a:t>in </a:t>
            </a:r>
            <a:r>
              <a:rPr lang="en-GB" sz="1800" dirty="0"/>
              <a:t>the </a:t>
            </a:r>
            <a:r>
              <a:rPr lang="en-GB" sz="1800" dirty="0" smtClean="0"/>
              <a:t>EU/EEA and the UK, as of 15 May 2020</a:t>
            </a:r>
            <a:r>
              <a:rPr lang="en-GB" sz="1800" dirty="0"/>
              <a:t/>
            </a:r>
            <a:br>
              <a:rPr lang="en-GB" sz="1800" dirty="0"/>
            </a:b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455" y="950926"/>
            <a:ext cx="8071991" cy="570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29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35" y="290344"/>
            <a:ext cx="8373394" cy="93708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GB" sz="1800" dirty="0"/>
              <a:t>Distribution of COVID-19 cases </a:t>
            </a:r>
            <a:r>
              <a:rPr lang="en-GB" sz="1800" dirty="0" smtClean="0"/>
              <a:t>(in accordance with the </a:t>
            </a:r>
            <a:r>
              <a:rPr lang="en-GB" sz="1800" dirty="0"/>
              <a:t>applied case definition in the country) by country and region, as of </a:t>
            </a:r>
            <a:r>
              <a:rPr lang="en-GB" sz="1800" dirty="0" smtClean="0"/>
              <a:t>15 May 2020</a:t>
            </a:r>
            <a:endParaRPr lang="en-GB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5557"/>
          <a:stretch/>
        </p:blipFill>
        <p:spPr>
          <a:xfrm>
            <a:off x="1007317" y="1477818"/>
            <a:ext cx="10217782" cy="499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7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86709" y="212279"/>
            <a:ext cx="8373394" cy="937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1800" dirty="0" smtClean="0"/>
              <a:t>Distribution of COVID-19 deaths (in accordance with the applied case definition in the country) by country and region, as of 15 May 2020</a:t>
            </a:r>
            <a:endParaRPr lang="en-GB" sz="1800" dirty="0"/>
          </a:p>
        </p:txBody>
      </p:sp>
      <p:sp>
        <p:nvSpPr>
          <p:cNvPr id="7" name="Rectangle 6"/>
          <p:cNvSpPr/>
          <p:nvPr/>
        </p:nvSpPr>
        <p:spPr>
          <a:xfrm>
            <a:off x="502920" y="5784428"/>
            <a:ext cx="9371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/>
              <a:t>* Increase of deaths in America is attributable to the US, which since 14 April 2020 includes confirmed and probable cases and deaths:</a:t>
            </a:r>
          </a:p>
          <a:p>
            <a:r>
              <a:rPr lang="en-GB" sz="1200" dirty="0" smtClean="0"/>
              <a:t> </a:t>
            </a:r>
            <a:r>
              <a:rPr lang="en-GB" sz="1200" dirty="0">
                <a:hlinkClick r:id="rId2"/>
              </a:rPr>
              <a:t>https://www.cdc.gov/coronavirus/2019-ncov/cases-updates/cases-in-us.html#2019coronavirus-summary</a:t>
            </a:r>
            <a:endParaRPr lang="en-GB" sz="1200" dirty="0"/>
          </a:p>
        </p:txBody>
      </p:sp>
      <p:sp>
        <p:nvSpPr>
          <p:cNvPr id="5" name="Rectangle 4"/>
          <p:cNvSpPr/>
          <p:nvPr/>
        </p:nvSpPr>
        <p:spPr>
          <a:xfrm>
            <a:off x="9234963" y="1696667"/>
            <a:ext cx="268022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*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79" y="1013314"/>
            <a:ext cx="11957360" cy="472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19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64843" y="241223"/>
            <a:ext cx="8250174" cy="93708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GB" sz="1800" dirty="0"/>
              <a:t>Distribution of COVID-19 cases (according to the applied case definition in the country</a:t>
            </a:r>
            <a:r>
              <a:rPr lang="en-GB" sz="1800" dirty="0" smtClean="0"/>
              <a:t>) in EU/EEA and the UK, </a:t>
            </a:r>
            <a:r>
              <a:rPr lang="en-GB" sz="1800" dirty="0"/>
              <a:t>as of </a:t>
            </a:r>
            <a:r>
              <a:rPr lang="en-GB" sz="1800" dirty="0" smtClean="0"/>
              <a:t>15 May 2020</a:t>
            </a:r>
            <a:endParaRPr lang="en-GB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500" y="1161944"/>
            <a:ext cx="9444374" cy="512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41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91477" y="355040"/>
            <a:ext cx="10471319" cy="702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en-GB" sz="2000" dirty="0"/>
              <a:t>Distribution of confirmed and probable cases of Ebola virus disease by week of reporting, Democratic Republic of the Congo and Uganda, as of </a:t>
            </a:r>
            <a:r>
              <a:rPr lang="en-GB" sz="2000" dirty="0" smtClean="0"/>
              <a:t>12 May 2020</a:t>
            </a:r>
            <a:r>
              <a:rPr lang="en-GB" sz="2000" dirty="0">
                <a:solidFill>
                  <a:srgbClr val="002060"/>
                </a:solidFill>
              </a:rPr>
              <a:t/>
            </a:r>
            <a:br>
              <a:rPr lang="en-GB" sz="2000" dirty="0">
                <a:solidFill>
                  <a:srgbClr val="002060"/>
                </a:solidFill>
              </a:rPr>
            </a:br>
            <a:endParaRPr lang="en-GB" sz="20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77" t="2997" r="6709" b="6933"/>
          <a:stretch/>
        </p:blipFill>
        <p:spPr>
          <a:xfrm>
            <a:off x="1375858" y="975494"/>
            <a:ext cx="8502555" cy="550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43" y="129900"/>
            <a:ext cx="10354188" cy="486278"/>
          </a:xfrm>
        </p:spPr>
        <p:txBody>
          <a:bodyPr>
            <a:normAutofit/>
          </a:bodyPr>
          <a:lstStyle/>
          <a:p>
            <a:r>
              <a:rPr lang="en-GB" altLang="en-US" sz="2000" dirty="0"/>
              <a:t>Ebola Virus Disease case distribution in DRC and Uganda as of </a:t>
            </a:r>
            <a:r>
              <a:rPr lang="en-GB" altLang="en-US" sz="2000" dirty="0" smtClean="0"/>
              <a:t>12 May 2020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217" y="616178"/>
            <a:ext cx="9087056" cy="593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6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37" ma:contentTypeDescription="Epidemic Intelligence and Emergency Operations Content Type" ma:contentTypeScope="" ma:versionID="8f0cb0a25a289c4a32324af94a921498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5BA77A72-71BB-4886-9700-B0F8355946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98013DF-7568-4DE1-A15A-B72D0DA1D637}">
  <ds:schemaRefs>
    <ds:schemaRef ds:uri="376727eb-354b-45e4-998d-f84ea079474e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d23a570b-d7a9-49ca-a34c-8afb8206b4bf"/>
    <ds:schemaRef ds:uri="http://schemas.microsoft.com/sharepoint/v3"/>
    <ds:schemaRef ds:uri="http://www.w3.org/XML/1998/namespace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62586917-95D1-403B-9907-4F45793AFAF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22449</TotalTime>
  <Words>339</Words>
  <Application>Microsoft Office PowerPoint</Application>
  <PresentationFormat>Widescreen</PresentationFormat>
  <Paragraphs>28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Tahoma</vt:lpstr>
      <vt:lpstr>Theme_ECDC</vt:lpstr>
      <vt:lpstr>Reusable maps and graphs from ECDC Communicable Disease Threats Report   Week 20, 2020 </vt:lpstr>
      <vt:lpstr>Geographical distribution of COVID-19 cases (in accordance with the applied case definition in the country), as of 15 May 2020</vt:lpstr>
      <vt:lpstr>Geographical distribution of cumulative number of reported COVID-19 cases per 100 000 population, worldwide, as of 15 May 2020</vt:lpstr>
      <vt:lpstr>Geographical distribution of laboratory confirmed COVID-19 cases in the EU/EEA and the UK, as of 15 May 2020 </vt:lpstr>
      <vt:lpstr>Distribution of COVID-19 cases (in accordance with the applied case definition in the country) by country and region, as of 15 May 2020</vt:lpstr>
      <vt:lpstr>PowerPoint Presentation</vt:lpstr>
      <vt:lpstr>Distribution of COVID-19 cases (according to the applied case definition in the country) in EU/EEA and the UK, as of 15 May 2020</vt:lpstr>
      <vt:lpstr>PowerPoint Presentation</vt:lpstr>
      <vt:lpstr>Ebola Virus Disease case distribution in DRC and Uganda as of 12 May 2020</vt:lpstr>
      <vt:lpstr>PowerPoint Presentation</vt:lpstr>
      <vt:lpstr>Distribution of confirmed human cases of A(H9N2) by reporting country, since 1998 and as of 12 May 2020</vt:lpstr>
      <vt:lpstr>Geographical distribution of confirmed human cases of A(H9N2), since 1998 – and as of 12 May 2020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Samantha Wilson</cp:lastModifiedBy>
  <cp:revision>1900</cp:revision>
  <cp:lastPrinted>2017-03-24T07:50:18Z</cp:lastPrinted>
  <dcterms:created xsi:type="dcterms:W3CDTF">2015-11-05T13:02:54Z</dcterms:created>
  <dcterms:modified xsi:type="dcterms:W3CDTF">2020-05-15T10:46:15Z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