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57" r:id="rId8"/>
    <p:sldId id="258" r:id="rId9"/>
    <p:sldId id="268" r:id="rId10"/>
    <p:sldId id="271" r:id="rId11"/>
    <p:sldId id="269" r:id="rId12"/>
    <p:sldId id="270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17/05/2019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20,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22393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health zones reporting cases,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15 May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b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81" y="1493101"/>
            <a:ext cx="7915472" cy="49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</a:t>
            </a:r>
            <a:r>
              <a:rPr lang="en-GB" sz="1800" b="0" dirty="0"/>
              <a:t>distribution of confirmed and probable cases of Ebola virus disease, North Kivu and </a:t>
            </a:r>
            <a:r>
              <a:rPr lang="en-GB" sz="1800" b="0" dirty="0" err="1"/>
              <a:t>Ituri</a:t>
            </a:r>
            <a:r>
              <a:rPr lang="en-GB" sz="1800" b="0" dirty="0"/>
              <a:t> Provinces, Democratic Republic of the Congo, as of </a:t>
            </a:r>
            <a:r>
              <a:rPr lang="en-GB" sz="1800" b="0" dirty="0" smtClean="0"/>
              <a:t>15 May 2019 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90" y="801665"/>
            <a:ext cx="7140572" cy="55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9" y="382103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chikungunya cases reported </a:t>
            </a:r>
            <a:r>
              <a:rPr lang="en-GB" dirty="0" smtClean="0"/>
              <a:t>worldwide</a:t>
            </a:r>
            <a:r>
              <a:rPr lang="en-GB" dirty="0"/>
              <a:t>, </a:t>
            </a:r>
            <a:r>
              <a:rPr lang="en-GB" dirty="0" smtClean="0"/>
              <a:t>March–May </a:t>
            </a:r>
            <a:r>
              <a:rPr lang="en-GB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 b="12565"/>
          <a:stretch/>
        </p:blipFill>
        <p:spPr>
          <a:xfrm>
            <a:off x="1259771" y="1504294"/>
            <a:ext cx="9526416" cy="4971248"/>
          </a:xfrm>
        </p:spPr>
      </p:pic>
    </p:spTree>
    <p:extLst>
      <p:ext uri="{BB962C8B-B14F-4D97-AF65-F5344CB8AC3E}">
        <p14:creationId xmlns:p14="http://schemas.microsoft.com/office/powerpoint/2010/main" val="140264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84210" y="-113065"/>
            <a:ext cx="8957514" cy="951722"/>
          </a:xfrm>
        </p:spPr>
        <p:txBody>
          <a:bodyPr>
            <a:normAutofit/>
          </a:bodyPr>
          <a:lstStyle/>
          <a:p>
            <a:pPr algn="ctr"/>
            <a:r>
              <a:rPr lang="en-GB" sz="1800" b="0" dirty="0"/>
              <a:t>Geographical distribution of dengue cases reported </a:t>
            </a:r>
            <a:r>
              <a:rPr lang="en-GB" sz="1800" b="0" dirty="0" smtClean="0"/>
              <a:t>worldwide, March</a:t>
            </a:r>
            <a:r>
              <a:rPr lang="en-GB" sz="1800" dirty="0" smtClean="0"/>
              <a:t>–</a:t>
            </a:r>
            <a:r>
              <a:rPr lang="en-GB" sz="1800" b="0" dirty="0" smtClean="0"/>
              <a:t>May </a:t>
            </a:r>
            <a:r>
              <a:rPr lang="en-GB" sz="1800" b="0" dirty="0"/>
              <a:t>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r="13702" b="20460"/>
          <a:stretch/>
        </p:blipFill>
        <p:spPr>
          <a:xfrm>
            <a:off x="1481199" y="654269"/>
            <a:ext cx="9341829" cy="59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5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1570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Distribution of confirmed human cases of </a:t>
            </a:r>
            <a:r>
              <a:rPr lang="en-GB" dirty="0" smtClean="0"/>
              <a:t>Rift Valley fever </a:t>
            </a:r>
            <a:r>
              <a:rPr lang="en-GB" dirty="0"/>
              <a:t>in Mayotte by week of laboratory analysis </a:t>
            </a:r>
            <a:r>
              <a:rPr lang="en-GB" dirty="0" smtClean="0"/>
              <a:t>request,</a:t>
            </a:r>
            <a:br>
              <a:rPr lang="en-GB" dirty="0" smtClean="0"/>
            </a:br>
            <a:r>
              <a:rPr lang="en-GB" dirty="0" smtClean="0"/>
              <a:t>22 November 2018–3 May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23" y="1269207"/>
            <a:ext cx="7199339" cy="53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06312"/>
            <a:ext cx="3430699" cy="2636746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Geographic distribution of human cases (red </a:t>
            </a:r>
            <a:r>
              <a:rPr lang="en-GB" dirty="0" smtClean="0"/>
              <a:t>star), </a:t>
            </a:r>
            <a:r>
              <a:rPr lang="en-GB" dirty="0"/>
              <a:t>bovine foci (orange triangle) and small ruminant foci (blue diamond</a:t>
            </a:r>
            <a:r>
              <a:rPr lang="en-GB" dirty="0" smtClean="0"/>
              <a:t>) </a:t>
            </a:r>
            <a:r>
              <a:rPr lang="en-GB" dirty="0"/>
              <a:t>from 22 </a:t>
            </a:r>
            <a:r>
              <a:rPr lang="en-GB"/>
              <a:t>November </a:t>
            </a:r>
            <a:r>
              <a:rPr lang="en-GB" smtClean="0"/>
              <a:t>2018–10 </a:t>
            </a:r>
            <a:r>
              <a:rPr lang="en-GB"/>
              <a:t>May </a:t>
            </a:r>
            <a:r>
              <a:rPr lang="en-GB" smtClean="0"/>
              <a:t>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17" y="22578"/>
            <a:ext cx="4880583" cy="65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161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9" ma:contentTypeDescription="Epidemic Intelligence and Emergency Operations Content Type" ma:contentTypeScope="" ma:versionID="e7e8f30fc0d4b61a81f1491c83307654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376727eb-354b-45e4-998d-f84ea079474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9E28470D-40F8-44B7-B009-31EAFFED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21164</TotalTime>
  <Words>145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 Week 20, 2019 </vt:lpstr>
      <vt:lpstr>Distribution of confirmed and probable cases of Ebola virus disease and health zones reporting cases, North Kivu and Ituri Provinces, Democratic Republic of the Congo, as of 15 May 2019 </vt:lpstr>
      <vt:lpstr>Geographical distribution of confirmed and probable cases of Ebola virus disease, North Kivu and Ituri Provinces, Democratic Republic of the Congo, as of 15 May 2019  </vt:lpstr>
      <vt:lpstr>Geographical distribution of chikungunya cases reported worldwide, March–May 2019</vt:lpstr>
      <vt:lpstr>Geographical distribution of dengue cases reported worldwide, March–May 2019</vt:lpstr>
      <vt:lpstr>Distribution of confirmed human cases of Rift Valley fever in Mayotte by week of laboratory analysis request, 22 November 2018–3 May 2019</vt:lpstr>
      <vt:lpstr>Geographic distribution of human cases (red star), bovine foci (orange triangle) and small ruminant foci (blue diamond) from 22 November 2018–10 May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20, 2019</dc:title>
  <dc:creator>ECDC</dc:creator>
  <cp:keywords/>
  <cp:lastModifiedBy>Vivian Tse</cp:lastModifiedBy>
  <cp:revision>1567</cp:revision>
  <cp:lastPrinted>2017-03-24T07:50:18Z</cp:lastPrinted>
  <dcterms:created xsi:type="dcterms:W3CDTF">2015-11-05T13:02:54Z</dcterms:created>
  <dcterms:modified xsi:type="dcterms:W3CDTF">2019-05-17T09:21:08Z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